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 id="2147483670" r:id="rId2"/>
  </p:sldMasterIdLst>
  <p:notesMasterIdLst>
    <p:notesMasterId r:id="rId25"/>
  </p:notesMasterIdLst>
  <p:sldIdLst>
    <p:sldId id="256" r:id="rId3"/>
    <p:sldId id="257" r:id="rId4"/>
    <p:sldId id="258" r:id="rId5"/>
    <p:sldId id="259" r:id="rId6"/>
    <p:sldId id="261" r:id="rId7"/>
    <p:sldId id="262" r:id="rId8"/>
    <p:sldId id="278"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embeddedFontLst>
    <p:embeddedFont>
      <p:font typeface="Dosis" panose="020B0604020202020204" charset="0"/>
      <p:regular r:id="rId26"/>
      <p:bold r:id="rId27"/>
    </p:embeddedFont>
    <p:embeddedFont>
      <p:font typeface="Sniglet" panose="020B0604020202020204" charset="0"/>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662" autoAdjust="0"/>
  </p:normalViewPr>
  <p:slideViewPr>
    <p:cSldViewPr snapToGrid="0">
      <p:cViewPr varScale="1">
        <p:scale>
          <a:sx n="108" d="100"/>
          <a:sy n="108" d="100"/>
        </p:scale>
        <p:origin x="648"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e0816c3413_0_16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e0816c3413_0_1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Welcome back everyone &amp; thank you for joining us today! In case you forgot, my name is ___________ and I am the __________ with the North American Marine Environment Protection Association, always known as NAMEPA.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e0816c3413_0_5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e0816c3413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Now that we talked about wetlands, let’s talk about coral reefs. Coral reefs are the most biologically diverse and complex structure in the marine environment. We like to call coral reefs the rainforest of the ocean. Coral reefs play an important role in determining the health of the reef and surrounding area. This is through what are called indicator species.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Not only that, but ¼ or 25% of marine species depend on coral reefs for food and shelter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They also protect the coastline by absorbing similar storm energy we saw for wetlands.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e22cf45007_1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e22cf45007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How do coral reefs protect the coastline?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First, we need to know what make up coral reefs. Coral reefs are coral polyps that together create a calcium carbonate exoskeleton. Essentially, they are the long vertical structures we see. They need a lot of sunlight for photosynthesis, so they are found in shallow water.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Because they are close to the surface, they act as another natural defense to absorb wave energy. Can you believe that 90% of wave energy is absorbed by coral reefs!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e22cf45007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e22cf4500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 </a:t>
            </a:r>
            <a:r>
              <a:rPr lang="en"/>
              <a:t>What do you think an indicator species does?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An indicator species helps determine the health of their habitat. Remember, we can look for their presence, the numbers, and overall health to help tell us how the reef is doing.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e22cf45007_1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e22cf45007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Do you know what is happening in this photo?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Coral bleaching is when coral expel zooxanthellae, which make up corals food.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coral are sensitive to changes in temperature, pH, and water quality, so when there is a change, the coral pushes out the zooxanthellae, and the coral ends up being unable to eat. We see bleaching as an effect.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e22cf45007_1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e22cf45007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Coral reefs are a hot spot for biodiversity. Collectively 25% of all marine species rely on coral reefs either directly or indirectly for survival.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What are some examples of species using coral reefs for survival?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e0816c3413_0_31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e0816c3413_0_3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Let’s watch this NAMEPA video on coral reefs to learn more.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e0816c3413_0_2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e0816c3413_0_2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Now let’s talk about mangroves. Mangroves offer coastal protection from erosion, storms &amp; wave energy.  They provide a home &amp; refugee for different species - lot’s of biodiversity here! Their roots are able to collect and hold onto carbon meaning they are a carbon sink! (they lock it in their roots!) </a:t>
            </a:r>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e22cf45007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3" name="Google Shape;693;ge22cf45007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Like we saw with wetlands and coral reefs, mangroves protect the coastline. Looking at this photo we see their intricate or complex root systems both above and below the waterline. These roots break wave energy from storms.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e22cf45007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e22cf45007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e22cf45007_1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e22cf45007_1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 </a:t>
            </a:r>
            <a:r>
              <a:rPr lang="en"/>
              <a:t>Did you know that mangrove forests cover 75% of tropical coastlines? </a:t>
            </a:r>
            <a:br>
              <a:rPr lang="en"/>
            </a:br>
            <a:endParaRPr/>
          </a:p>
          <a:p>
            <a:pPr marL="0" lvl="0" indent="0" algn="l" rtl="0">
              <a:spcBef>
                <a:spcPts val="0"/>
              </a:spcBef>
              <a:spcAft>
                <a:spcPts val="0"/>
              </a:spcAft>
              <a:buNone/>
            </a:pPr>
            <a:r>
              <a:rPr lang="en" b="1"/>
              <a:t>SAY:</a:t>
            </a:r>
            <a:r>
              <a:rPr lang="en"/>
              <a:t> Mangroves also act as what is called a carbon sink. This means they collect carbon dioxide and store it in their roots. This is something that wetlands do also.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e0816c3413_0_31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e0816c3413_0_3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So let’s break down what we discussed last week.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b="1"/>
              <a:t>SAY: </a:t>
            </a:r>
            <a:r>
              <a:rPr lang="en"/>
              <a:t>First, we looked at three distinct coastal habitats - wetlands, coral reefs, and mangroves. Each of these unique coastal habitats have what we call biodiversity. This is a way to say there are many different types of species that can live in these habitats.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Then, we looked at what these organisms need to thrive in these habitats. We discussed adaptations that these species may have. In wetlands we saw species having the ability to survive in salt water at various times with little oxygen. In coral reefs we saw the different ways they can protect themselves from predators and the symbiotic relationships they have. For mangroves, we saw strong, salt tolerant roots for structure and support.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e0816c3413_0_31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e0816c3413_0_3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e28a82e07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e28a82e07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e0816c3413_0_37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e0816c3413_0_3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So let’s break down what we’ve discussed today.</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b="1"/>
              <a:t>ASK:</a:t>
            </a:r>
            <a:r>
              <a:rPr lang="en"/>
              <a:t> Do you notice any common themes? What do you think would happen if we lost one of part of these habitats?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b="1"/>
              <a:t>SAY:</a:t>
            </a:r>
            <a:r>
              <a:rPr lang="en"/>
              <a:t> Next week we are going to look at some of the impacts we may see.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e22cf4500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e22cf450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Alright, let’s look at these two riddles and see if we can figure out the answer! </a:t>
            </a:r>
            <a:endParaRPr/>
          </a:p>
          <a:p>
            <a:pPr marL="0" lvl="0" indent="0" algn="l" rtl="0">
              <a:spcBef>
                <a:spcPts val="0"/>
              </a:spcBef>
              <a:spcAft>
                <a:spcPts val="0"/>
              </a:spcAft>
              <a:buNone/>
            </a:pPr>
            <a:endParaRPr/>
          </a:p>
          <a:p>
            <a:pPr marL="457200" lvl="0" indent="-298450" algn="l" rtl="0">
              <a:spcBef>
                <a:spcPts val="0"/>
              </a:spcBef>
              <a:spcAft>
                <a:spcPts val="0"/>
              </a:spcAft>
              <a:buSzPts val="1100"/>
              <a:buAutoNum type="arabicPeriod"/>
            </a:pPr>
            <a:r>
              <a:rPr lang="en"/>
              <a:t>A migratory or visitor species </a:t>
            </a:r>
            <a:endParaRPr/>
          </a:p>
          <a:p>
            <a:pPr marL="457200" lvl="0" indent="-298450" algn="l" rtl="0">
              <a:spcBef>
                <a:spcPts val="0"/>
              </a:spcBef>
              <a:spcAft>
                <a:spcPts val="0"/>
              </a:spcAft>
              <a:buSzPts val="1100"/>
              <a:buAutoNum type="arabicPeriod"/>
            </a:pPr>
            <a:r>
              <a:rPr lang="en"/>
              <a:t>Symbiotic relationship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e0816c3413_0_2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e0816c3413_0_26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Let’s first talk about the importance of wetlands. Wetlands play a vital role for humans and other species. They provide </a:t>
            </a:r>
            <a:r>
              <a:rPr lang="en" b="1"/>
              <a:t>ecosystem services</a:t>
            </a:r>
            <a:r>
              <a:rPr lang="en"/>
              <a:t> which is a fancy way to say the living and nonliving things interact together to provide a variety of solutions. Some of these services include purifying water, protecting coastlines from damaging storms, and providing a habitat for the different species! </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e22cf45007_0_5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e22cf45007_0_5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 </a:t>
            </a:r>
            <a:r>
              <a:rPr lang="en"/>
              <a:t>Looking at this picture, how do you think a wetland protects the coastline? (guide to answers → wave crashes on the wetland, the wetland breaks the wave strength (energy))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e22cf45007_0_5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e22cf45007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Great answers! So wetlands act as a natural defense barrier. They actually soak up some of that water and store it. This breaks the wave action, especially during strong storms. We can see the waves in the first photo crashing against the grass we see in wetlands. In the second photo we see some stronger waves.</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Do you think the wetland grasses can break this wave energy too?</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e22cf45007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e22cf45007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First, let’s look at how wetlands protect the coastlines. We looked at some adaptations last week of wetland plants. Remember, they must be able to adapt to thrive in the presence and absence of water. </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t>Wetland plants slow the flow of water. This prevents erosion, and the slowing allows roots to absorb more nutrients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kind of nutrients do you think we see? (this is a hard question probably!) (nitrogen &amp; phosphorus)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Nitrogen and phosphorous are absorbed by the roots of the plants. They collect these nutrients and hold on to them. So step 1 is they remove the nutrients.</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t>In step 2, the plants hold onto sediment, like sand or dirt, in place. This means the sediment has time to settle to the bottom and be trapped between the plants.  As the water flows, it is purified (or cleaned) of nutrients and sediment like sand! </a:t>
            </a:r>
            <a:endParaRPr dirty="0"/>
          </a:p>
          <a:p>
            <a:pPr marL="457200" lvl="0" indent="-298450" algn="l" rtl="0">
              <a:spcBef>
                <a:spcPts val="0"/>
              </a:spcBef>
              <a:spcAft>
                <a:spcPts val="0"/>
              </a:spcAft>
              <a:buSzPts val="1100"/>
              <a:buChar char="-"/>
            </a:pPr>
            <a:r>
              <a:rPr lang="en" dirty="0"/>
              <a:t>In step 3, wetlands store carbon dioxide through that fancy process we talked about briefly - photosynthesis</a:t>
            </a:r>
            <a:endParaRPr dirty="0"/>
          </a:p>
          <a:p>
            <a:pPr marL="457200" lvl="0" indent="-298450" algn="l" rtl="0">
              <a:spcBef>
                <a:spcPts val="0"/>
              </a:spcBef>
              <a:spcAft>
                <a:spcPts val="0"/>
              </a:spcAft>
              <a:buSzPts val="1100"/>
              <a:buChar char="-"/>
            </a:pPr>
            <a:r>
              <a:rPr lang="en" dirty="0"/>
              <a:t>Remember, photosynthesis is when plants convert sunlight energy into usable energy. The usable energy contains an element called Carbon. </a:t>
            </a:r>
            <a:endParaRPr dirty="0"/>
          </a:p>
          <a:p>
            <a:pPr marL="457200" lvl="0" indent="-298450" algn="l" rtl="0">
              <a:spcBef>
                <a:spcPts val="0"/>
              </a:spcBef>
              <a:spcAft>
                <a:spcPts val="0"/>
              </a:spcAft>
              <a:buSzPts val="1100"/>
              <a:buChar char="-"/>
            </a:pPr>
            <a:r>
              <a:rPr lang="en" dirty="0"/>
              <a:t>Finally, in step 4, the plants die and are broken down by decomposers (bacteria!), the decaying plant which has carbon gets locked away in the sediment (soil) for many years.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Does anyone know what this carbon locked away for millions of years becomes? (hinst: humans use it → humans use it in their vehicles →  it’s an energy source)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e22cf45007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e22cf45007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Wetlands are highly productive ecosystems for species. The many species of fish, birds, shellfish, mammals, reptiles, and amphibians all have intricate food webs that wetlands can support.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Anyone remember what we call an ecosystem that supports a variety of different species? (biodiversity)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Many different species rely on these wetlands for their survival. 43% of the United State’s endangered or threatened species’ rely on wetlands for their survival.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We’ll talk next time about why this statistic is important.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Wetlands provide a foraging environment with shelter and protection for smaller species, like juvenile fish. They are able to thrive in this protected area.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e0816c3413_0_31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e0816c3413_0_3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Let’s watch this NAMEPA video about wetlands.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06"/>
        <p:cNvGrpSpPr/>
        <p:nvPr/>
      </p:nvGrpSpPr>
      <p:grpSpPr>
        <a:xfrm>
          <a:off x="0" y="0"/>
          <a:ext cx="0" cy="0"/>
          <a:chOff x="0" y="0"/>
          <a:chExt cx="0" cy="0"/>
        </a:xfrm>
      </p:grpSpPr>
      <p:sp>
        <p:nvSpPr>
          <p:cNvPr id="207" name="Google Shape;207;p14"/>
          <p:cNvSpPr txBox="1">
            <a:spLocks noGrp="1"/>
          </p:cNvSpPr>
          <p:nvPr>
            <p:ph type="ctrTitle"/>
          </p:nvPr>
        </p:nvSpPr>
        <p:spPr>
          <a:xfrm>
            <a:off x="2305100" y="1161050"/>
            <a:ext cx="6153000" cy="1159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4800"/>
              <a:buNone/>
              <a:defRPr sz="4800" b="0">
                <a:solidFill>
                  <a:schemeClr val="dk2"/>
                </a:solidFill>
              </a:defRPr>
            </a:lvl1pPr>
            <a:lvl2pPr lvl="1" algn="r" rtl="0">
              <a:spcBef>
                <a:spcPts val="0"/>
              </a:spcBef>
              <a:spcAft>
                <a:spcPts val="0"/>
              </a:spcAft>
              <a:buClr>
                <a:schemeClr val="dk2"/>
              </a:buClr>
              <a:buSzPts val="4800"/>
              <a:buNone/>
              <a:defRPr sz="4800" b="0">
                <a:solidFill>
                  <a:schemeClr val="dk2"/>
                </a:solidFill>
              </a:defRPr>
            </a:lvl2pPr>
            <a:lvl3pPr lvl="2" algn="r" rtl="0">
              <a:spcBef>
                <a:spcPts val="0"/>
              </a:spcBef>
              <a:spcAft>
                <a:spcPts val="0"/>
              </a:spcAft>
              <a:buClr>
                <a:schemeClr val="dk2"/>
              </a:buClr>
              <a:buSzPts val="4800"/>
              <a:buNone/>
              <a:defRPr sz="4800" b="0">
                <a:solidFill>
                  <a:schemeClr val="dk2"/>
                </a:solidFill>
              </a:defRPr>
            </a:lvl3pPr>
            <a:lvl4pPr lvl="3" algn="r" rtl="0">
              <a:spcBef>
                <a:spcPts val="0"/>
              </a:spcBef>
              <a:spcAft>
                <a:spcPts val="0"/>
              </a:spcAft>
              <a:buClr>
                <a:schemeClr val="dk2"/>
              </a:buClr>
              <a:buSzPts val="4800"/>
              <a:buNone/>
              <a:defRPr sz="4800" b="0">
                <a:solidFill>
                  <a:schemeClr val="dk2"/>
                </a:solidFill>
              </a:defRPr>
            </a:lvl4pPr>
            <a:lvl5pPr lvl="4" algn="r" rtl="0">
              <a:spcBef>
                <a:spcPts val="0"/>
              </a:spcBef>
              <a:spcAft>
                <a:spcPts val="0"/>
              </a:spcAft>
              <a:buClr>
                <a:schemeClr val="dk2"/>
              </a:buClr>
              <a:buSzPts val="4800"/>
              <a:buNone/>
              <a:defRPr sz="4800" b="0">
                <a:solidFill>
                  <a:schemeClr val="dk2"/>
                </a:solidFill>
              </a:defRPr>
            </a:lvl5pPr>
            <a:lvl6pPr lvl="5" algn="r" rtl="0">
              <a:spcBef>
                <a:spcPts val="0"/>
              </a:spcBef>
              <a:spcAft>
                <a:spcPts val="0"/>
              </a:spcAft>
              <a:buClr>
                <a:schemeClr val="dk2"/>
              </a:buClr>
              <a:buSzPts val="4800"/>
              <a:buNone/>
              <a:defRPr sz="4800" b="0">
                <a:solidFill>
                  <a:schemeClr val="dk2"/>
                </a:solidFill>
              </a:defRPr>
            </a:lvl6pPr>
            <a:lvl7pPr lvl="6" algn="r" rtl="0">
              <a:spcBef>
                <a:spcPts val="0"/>
              </a:spcBef>
              <a:spcAft>
                <a:spcPts val="0"/>
              </a:spcAft>
              <a:buClr>
                <a:schemeClr val="dk2"/>
              </a:buClr>
              <a:buSzPts val="4800"/>
              <a:buNone/>
              <a:defRPr sz="4800" b="0">
                <a:solidFill>
                  <a:schemeClr val="dk2"/>
                </a:solidFill>
              </a:defRPr>
            </a:lvl7pPr>
            <a:lvl8pPr lvl="7" algn="r" rtl="0">
              <a:spcBef>
                <a:spcPts val="0"/>
              </a:spcBef>
              <a:spcAft>
                <a:spcPts val="0"/>
              </a:spcAft>
              <a:buClr>
                <a:schemeClr val="dk2"/>
              </a:buClr>
              <a:buSzPts val="4800"/>
              <a:buNone/>
              <a:defRPr sz="4800" b="0">
                <a:solidFill>
                  <a:schemeClr val="dk2"/>
                </a:solidFill>
              </a:defRPr>
            </a:lvl8pPr>
            <a:lvl9pPr lvl="8" algn="r" rtl="0">
              <a:spcBef>
                <a:spcPts val="0"/>
              </a:spcBef>
              <a:spcAft>
                <a:spcPts val="0"/>
              </a:spcAft>
              <a:buClr>
                <a:schemeClr val="dk2"/>
              </a:buClr>
              <a:buSzPts val="4800"/>
              <a:buNone/>
              <a:defRPr sz="4800" b="0">
                <a:solidFill>
                  <a:schemeClr val="dk2"/>
                </a:solidFill>
              </a:defRPr>
            </a:lvl9pPr>
          </a:lstStyle>
          <a:p>
            <a:endParaRPr/>
          </a:p>
        </p:txBody>
      </p:sp>
      <p:sp>
        <p:nvSpPr>
          <p:cNvPr id="208" name="Google Shape;208;p14"/>
          <p:cNvSpPr/>
          <p:nvPr/>
        </p:nvSpPr>
        <p:spPr>
          <a:xfrm>
            <a:off x="723692" y="4220091"/>
            <a:ext cx="794875" cy="985737"/>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09" name="Google Shape;209;p14"/>
          <p:cNvSpPr/>
          <p:nvPr/>
        </p:nvSpPr>
        <p:spPr>
          <a:xfrm>
            <a:off x="-58319" y="3053287"/>
            <a:ext cx="782014" cy="890356"/>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0" name="Google Shape;210;p14"/>
          <p:cNvSpPr/>
          <p:nvPr/>
        </p:nvSpPr>
        <p:spPr>
          <a:xfrm>
            <a:off x="4025101" y="3422420"/>
            <a:ext cx="370865" cy="809588"/>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1" name="Google Shape;211;p14"/>
          <p:cNvSpPr/>
          <p:nvPr/>
        </p:nvSpPr>
        <p:spPr>
          <a:xfrm>
            <a:off x="3078045" y="3128354"/>
            <a:ext cx="730671" cy="895811"/>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2" name="Google Shape;212;p14"/>
          <p:cNvSpPr/>
          <p:nvPr/>
        </p:nvSpPr>
        <p:spPr>
          <a:xfrm>
            <a:off x="5401648" y="3285712"/>
            <a:ext cx="805934" cy="75083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3" name="Google Shape;213;p14"/>
          <p:cNvSpPr/>
          <p:nvPr/>
        </p:nvSpPr>
        <p:spPr>
          <a:xfrm>
            <a:off x="8364459" y="3346843"/>
            <a:ext cx="873792" cy="600260"/>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4" name="Google Shape;214;p14"/>
          <p:cNvSpPr/>
          <p:nvPr/>
        </p:nvSpPr>
        <p:spPr>
          <a:xfrm>
            <a:off x="4551116" y="3125540"/>
            <a:ext cx="657208" cy="679227"/>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5" name="Google Shape;215;p14"/>
          <p:cNvSpPr/>
          <p:nvPr/>
        </p:nvSpPr>
        <p:spPr>
          <a:xfrm>
            <a:off x="4419881" y="3994834"/>
            <a:ext cx="919681" cy="950908"/>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6" name="Google Shape;216;p14"/>
          <p:cNvSpPr/>
          <p:nvPr/>
        </p:nvSpPr>
        <p:spPr>
          <a:xfrm>
            <a:off x="2644912" y="4036538"/>
            <a:ext cx="890356" cy="7068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7" name="Google Shape;217;p14"/>
          <p:cNvSpPr/>
          <p:nvPr/>
        </p:nvSpPr>
        <p:spPr>
          <a:xfrm>
            <a:off x="2116542" y="3186156"/>
            <a:ext cx="829755" cy="780163"/>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8" name="Google Shape;218;p14"/>
          <p:cNvSpPr/>
          <p:nvPr/>
        </p:nvSpPr>
        <p:spPr>
          <a:xfrm>
            <a:off x="1347361" y="3186147"/>
            <a:ext cx="599146" cy="706813"/>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9" name="Google Shape;219;p14"/>
          <p:cNvSpPr/>
          <p:nvPr/>
        </p:nvSpPr>
        <p:spPr>
          <a:xfrm>
            <a:off x="2681615" y="4813558"/>
            <a:ext cx="816944" cy="313967"/>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0" name="Google Shape;220;p14"/>
          <p:cNvSpPr/>
          <p:nvPr/>
        </p:nvSpPr>
        <p:spPr>
          <a:xfrm>
            <a:off x="7146421" y="4508764"/>
            <a:ext cx="1040884" cy="730621"/>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1" name="Google Shape;221;p14"/>
          <p:cNvSpPr/>
          <p:nvPr/>
        </p:nvSpPr>
        <p:spPr>
          <a:xfrm>
            <a:off x="7146430" y="3104432"/>
            <a:ext cx="684732" cy="721463"/>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2" name="Google Shape;222;p14"/>
          <p:cNvSpPr/>
          <p:nvPr/>
        </p:nvSpPr>
        <p:spPr>
          <a:xfrm>
            <a:off x="5262207" y="4729516"/>
            <a:ext cx="525046" cy="372666"/>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3" name="Google Shape;223;p14"/>
          <p:cNvSpPr/>
          <p:nvPr/>
        </p:nvSpPr>
        <p:spPr>
          <a:xfrm>
            <a:off x="8376372" y="4729061"/>
            <a:ext cx="508532" cy="324976"/>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4" name="Google Shape;224;p14"/>
          <p:cNvSpPr/>
          <p:nvPr/>
        </p:nvSpPr>
        <p:spPr>
          <a:xfrm>
            <a:off x="3808716" y="4429326"/>
            <a:ext cx="570935" cy="567282"/>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5" name="Google Shape;225;p14"/>
          <p:cNvSpPr/>
          <p:nvPr/>
        </p:nvSpPr>
        <p:spPr>
          <a:xfrm>
            <a:off x="7975391" y="3053272"/>
            <a:ext cx="541560" cy="67927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6" name="Google Shape;226;p14"/>
          <p:cNvSpPr/>
          <p:nvPr/>
        </p:nvSpPr>
        <p:spPr>
          <a:xfrm>
            <a:off x="1570785" y="4028295"/>
            <a:ext cx="734324" cy="723314"/>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7" name="Google Shape;227;p14"/>
          <p:cNvSpPr/>
          <p:nvPr/>
        </p:nvSpPr>
        <p:spPr>
          <a:xfrm>
            <a:off x="247060" y="4094875"/>
            <a:ext cx="275434" cy="244207"/>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8" name="Google Shape;228;p14"/>
          <p:cNvSpPr/>
          <p:nvPr/>
        </p:nvSpPr>
        <p:spPr>
          <a:xfrm>
            <a:off x="8516944" y="4082884"/>
            <a:ext cx="690236" cy="510383"/>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9" name="Google Shape;229;p14"/>
          <p:cNvSpPr/>
          <p:nvPr/>
        </p:nvSpPr>
        <p:spPr>
          <a:xfrm>
            <a:off x="859713" y="3417443"/>
            <a:ext cx="317620" cy="659010"/>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0" name="Google Shape;230;p14"/>
          <p:cNvSpPr/>
          <p:nvPr/>
        </p:nvSpPr>
        <p:spPr>
          <a:xfrm rot="1920742">
            <a:off x="5707038" y="4213989"/>
            <a:ext cx="884797" cy="750834"/>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1" name="Google Shape;231;p14"/>
          <p:cNvSpPr/>
          <p:nvPr/>
        </p:nvSpPr>
        <p:spPr>
          <a:xfrm rot="-3496844">
            <a:off x="115839" y="4509560"/>
            <a:ext cx="537852" cy="464440"/>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2" name="Google Shape;232;p14"/>
          <p:cNvSpPr/>
          <p:nvPr/>
        </p:nvSpPr>
        <p:spPr>
          <a:xfrm>
            <a:off x="7518184" y="3966329"/>
            <a:ext cx="846269" cy="598458"/>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3" name="Google Shape;233;p14"/>
          <p:cNvSpPr/>
          <p:nvPr/>
        </p:nvSpPr>
        <p:spPr>
          <a:xfrm rot="-5400000">
            <a:off x="6496794" y="3021440"/>
            <a:ext cx="493819" cy="63153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4" name="Google Shape;234;p14"/>
          <p:cNvSpPr/>
          <p:nvPr/>
        </p:nvSpPr>
        <p:spPr>
          <a:xfrm>
            <a:off x="6453205" y="3705907"/>
            <a:ext cx="666366" cy="752689"/>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5" name="Google Shape;235;p14"/>
          <p:cNvSpPr/>
          <p:nvPr/>
        </p:nvSpPr>
        <p:spPr>
          <a:xfrm>
            <a:off x="1866011" y="4742879"/>
            <a:ext cx="681078" cy="455287"/>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6" name="Google Shape;236;p14"/>
          <p:cNvSpPr/>
          <p:nvPr/>
        </p:nvSpPr>
        <p:spPr>
          <a:xfrm>
            <a:off x="6669805" y="4614395"/>
            <a:ext cx="308462" cy="330481"/>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7"/>
        <p:cNvGrpSpPr/>
        <p:nvPr/>
      </p:nvGrpSpPr>
      <p:grpSpPr>
        <a:xfrm>
          <a:off x="0" y="0"/>
          <a:ext cx="0" cy="0"/>
          <a:chOff x="0" y="0"/>
          <a:chExt cx="0" cy="0"/>
        </a:xfrm>
      </p:grpSpPr>
      <p:sp>
        <p:nvSpPr>
          <p:cNvPr id="238" name="Google Shape;238;p15"/>
          <p:cNvSpPr txBox="1">
            <a:spLocks noGrp="1"/>
          </p:cNvSpPr>
          <p:nvPr>
            <p:ph type="ctrTitle"/>
          </p:nvPr>
        </p:nvSpPr>
        <p:spPr>
          <a:xfrm>
            <a:off x="3210935" y="1661762"/>
            <a:ext cx="5301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700"/>
              <a:buNone/>
              <a:defRPr sz="3700" b="0"/>
            </a:lvl1pPr>
            <a:lvl2pPr lvl="1" algn="r" rtl="0">
              <a:spcBef>
                <a:spcPts val="0"/>
              </a:spcBef>
              <a:spcAft>
                <a:spcPts val="0"/>
              </a:spcAft>
              <a:buSzPts val="3700"/>
              <a:buNone/>
              <a:defRPr sz="3700" b="0"/>
            </a:lvl2pPr>
            <a:lvl3pPr lvl="2" algn="r" rtl="0">
              <a:spcBef>
                <a:spcPts val="0"/>
              </a:spcBef>
              <a:spcAft>
                <a:spcPts val="0"/>
              </a:spcAft>
              <a:buSzPts val="3700"/>
              <a:buNone/>
              <a:defRPr sz="3700" b="0"/>
            </a:lvl3pPr>
            <a:lvl4pPr lvl="3" algn="r" rtl="0">
              <a:spcBef>
                <a:spcPts val="0"/>
              </a:spcBef>
              <a:spcAft>
                <a:spcPts val="0"/>
              </a:spcAft>
              <a:buSzPts val="3700"/>
              <a:buNone/>
              <a:defRPr sz="3700" b="0"/>
            </a:lvl4pPr>
            <a:lvl5pPr lvl="4" algn="r" rtl="0">
              <a:spcBef>
                <a:spcPts val="0"/>
              </a:spcBef>
              <a:spcAft>
                <a:spcPts val="0"/>
              </a:spcAft>
              <a:buSzPts val="3700"/>
              <a:buNone/>
              <a:defRPr sz="3700" b="0"/>
            </a:lvl5pPr>
            <a:lvl6pPr lvl="5" algn="r" rtl="0">
              <a:spcBef>
                <a:spcPts val="0"/>
              </a:spcBef>
              <a:spcAft>
                <a:spcPts val="0"/>
              </a:spcAft>
              <a:buSzPts val="3700"/>
              <a:buNone/>
              <a:defRPr sz="3700" b="0"/>
            </a:lvl6pPr>
            <a:lvl7pPr lvl="6" algn="r" rtl="0">
              <a:spcBef>
                <a:spcPts val="0"/>
              </a:spcBef>
              <a:spcAft>
                <a:spcPts val="0"/>
              </a:spcAft>
              <a:buSzPts val="3700"/>
              <a:buNone/>
              <a:defRPr sz="3700" b="0"/>
            </a:lvl7pPr>
            <a:lvl8pPr lvl="7" algn="r" rtl="0">
              <a:spcBef>
                <a:spcPts val="0"/>
              </a:spcBef>
              <a:spcAft>
                <a:spcPts val="0"/>
              </a:spcAft>
              <a:buSzPts val="3700"/>
              <a:buNone/>
              <a:defRPr sz="3700" b="0"/>
            </a:lvl8pPr>
            <a:lvl9pPr lvl="8" algn="r" rtl="0">
              <a:spcBef>
                <a:spcPts val="0"/>
              </a:spcBef>
              <a:spcAft>
                <a:spcPts val="0"/>
              </a:spcAft>
              <a:buSzPts val="3700"/>
              <a:buNone/>
              <a:defRPr sz="3700" b="0"/>
            </a:lvl9pPr>
          </a:lstStyle>
          <a:p>
            <a:endParaRPr/>
          </a:p>
        </p:txBody>
      </p:sp>
      <p:sp>
        <p:nvSpPr>
          <p:cNvPr id="239" name="Google Shape;239;p15"/>
          <p:cNvSpPr txBox="1">
            <a:spLocks noGrp="1"/>
          </p:cNvSpPr>
          <p:nvPr>
            <p:ph type="subTitle" idx="1"/>
          </p:nvPr>
        </p:nvSpPr>
        <p:spPr>
          <a:xfrm>
            <a:off x="3210885" y="2864177"/>
            <a:ext cx="5301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1C4587"/>
              </a:buClr>
              <a:buSzPts val="2600"/>
              <a:buNone/>
              <a:defRPr>
                <a:solidFill>
                  <a:srgbClr val="1C4587"/>
                </a:solidFill>
              </a:defRPr>
            </a:lvl1pPr>
            <a:lvl2pPr lvl="1" algn="r" rtl="0">
              <a:spcBef>
                <a:spcPts val="0"/>
              </a:spcBef>
              <a:spcAft>
                <a:spcPts val="0"/>
              </a:spcAft>
              <a:buClr>
                <a:srgbClr val="1C4587"/>
              </a:buClr>
              <a:buSzPts val="3000"/>
              <a:buNone/>
              <a:defRPr sz="3000">
                <a:solidFill>
                  <a:srgbClr val="1C4587"/>
                </a:solidFill>
              </a:defRPr>
            </a:lvl2pPr>
            <a:lvl3pPr lvl="2" algn="r" rtl="0">
              <a:spcBef>
                <a:spcPts val="0"/>
              </a:spcBef>
              <a:spcAft>
                <a:spcPts val="0"/>
              </a:spcAft>
              <a:buClr>
                <a:srgbClr val="1C4587"/>
              </a:buClr>
              <a:buSzPts val="3000"/>
              <a:buNone/>
              <a:defRPr sz="3000">
                <a:solidFill>
                  <a:srgbClr val="1C4587"/>
                </a:solidFill>
              </a:defRPr>
            </a:lvl3pPr>
            <a:lvl4pPr lvl="3" algn="r" rtl="0">
              <a:spcBef>
                <a:spcPts val="0"/>
              </a:spcBef>
              <a:spcAft>
                <a:spcPts val="0"/>
              </a:spcAft>
              <a:buClr>
                <a:srgbClr val="1C4587"/>
              </a:buClr>
              <a:buSzPts val="3000"/>
              <a:buNone/>
              <a:defRPr sz="3000">
                <a:solidFill>
                  <a:srgbClr val="1C4587"/>
                </a:solidFill>
              </a:defRPr>
            </a:lvl4pPr>
            <a:lvl5pPr lvl="4" algn="r" rtl="0">
              <a:spcBef>
                <a:spcPts val="0"/>
              </a:spcBef>
              <a:spcAft>
                <a:spcPts val="0"/>
              </a:spcAft>
              <a:buClr>
                <a:srgbClr val="1C4587"/>
              </a:buClr>
              <a:buSzPts val="3000"/>
              <a:buNone/>
              <a:defRPr sz="3000">
                <a:solidFill>
                  <a:srgbClr val="1C4587"/>
                </a:solidFill>
              </a:defRPr>
            </a:lvl5pPr>
            <a:lvl6pPr lvl="5" algn="r" rtl="0">
              <a:spcBef>
                <a:spcPts val="0"/>
              </a:spcBef>
              <a:spcAft>
                <a:spcPts val="0"/>
              </a:spcAft>
              <a:buClr>
                <a:srgbClr val="1C4587"/>
              </a:buClr>
              <a:buSzPts val="3000"/>
              <a:buNone/>
              <a:defRPr sz="3000">
                <a:solidFill>
                  <a:srgbClr val="1C4587"/>
                </a:solidFill>
              </a:defRPr>
            </a:lvl6pPr>
            <a:lvl7pPr lvl="6" algn="r" rtl="0">
              <a:spcBef>
                <a:spcPts val="0"/>
              </a:spcBef>
              <a:spcAft>
                <a:spcPts val="0"/>
              </a:spcAft>
              <a:buClr>
                <a:srgbClr val="1C4587"/>
              </a:buClr>
              <a:buSzPts val="3000"/>
              <a:buNone/>
              <a:defRPr sz="3000">
                <a:solidFill>
                  <a:srgbClr val="1C4587"/>
                </a:solidFill>
              </a:defRPr>
            </a:lvl7pPr>
            <a:lvl8pPr lvl="7" algn="r" rtl="0">
              <a:spcBef>
                <a:spcPts val="0"/>
              </a:spcBef>
              <a:spcAft>
                <a:spcPts val="0"/>
              </a:spcAft>
              <a:buClr>
                <a:srgbClr val="1C4587"/>
              </a:buClr>
              <a:buSzPts val="3000"/>
              <a:buNone/>
              <a:defRPr sz="3000">
                <a:solidFill>
                  <a:srgbClr val="1C4587"/>
                </a:solidFill>
              </a:defRPr>
            </a:lvl8pPr>
            <a:lvl9pPr lvl="8" algn="r" rtl="0">
              <a:spcBef>
                <a:spcPts val="0"/>
              </a:spcBef>
              <a:spcAft>
                <a:spcPts val="0"/>
              </a:spcAft>
              <a:buClr>
                <a:srgbClr val="1C4587"/>
              </a:buClr>
              <a:buSzPts val="3000"/>
              <a:buNone/>
              <a:defRPr sz="3000">
                <a:solidFill>
                  <a:srgbClr val="1C4587"/>
                </a:solidFill>
              </a:defRPr>
            </a:lvl9pPr>
          </a:lstStyle>
          <a:p>
            <a:endParaRPr/>
          </a:p>
        </p:txBody>
      </p:sp>
      <p:sp>
        <p:nvSpPr>
          <p:cNvPr id="240" name="Google Shape;240;p15"/>
          <p:cNvSpPr/>
          <p:nvPr/>
        </p:nvSpPr>
        <p:spPr>
          <a:xfrm>
            <a:off x="4412080" y="4661638"/>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1" name="Google Shape;241;p15"/>
          <p:cNvSpPr/>
          <p:nvPr/>
        </p:nvSpPr>
        <p:spPr>
          <a:xfrm>
            <a:off x="3968826" y="4000288"/>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2" name="Google Shape;242;p15"/>
          <p:cNvSpPr/>
          <p:nvPr/>
        </p:nvSpPr>
        <p:spPr>
          <a:xfrm>
            <a:off x="6283364"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3" name="Google Shape;243;p15"/>
          <p:cNvSpPr/>
          <p:nvPr/>
        </p:nvSpPr>
        <p:spPr>
          <a:xfrm>
            <a:off x="57465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4" name="Google Shape;244;p15"/>
          <p:cNvSpPr/>
          <p:nvPr/>
        </p:nvSpPr>
        <p:spPr>
          <a:xfrm>
            <a:off x="70636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5" name="Google Shape;245;p15"/>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6" name="Google Shape;246;p15"/>
          <p:cNvSpPr/>
          <p:nvPr/>
        </p:nvSpPr>
        <p:spPr>
          <a:xfrm>
            <a:off x="65815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7" name="Google Shape;247;p15"/>
          <p:cNvSpPr/>
          <p:nvPr/>
        </p:nvSpPr>
        <p:spPr>
          <a:xfrm>
            <a:off x="65071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8" name="Google Shape;248;p15"/>
          <p:cNvSpPr/>
          <p:nvPr/>
        </p:nvSpPr>
        <p:spPr>
          <a:xfrm>
            <a:off x="55010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9" name="Google Shape;249;p15"/>
          <p:cNvSpPr/>
          <p:nvPr/>
        </p:nvSpPr>
        <p:spPr>
          <a:xfrm>
            <a:off x="52015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0" name="Google Shape;250;p15"/>
          <p:cNvSpPr/>
          <p:nvPr/>
        </p:nvSpPr>
        <p:spPr>
          <a:xfrm>
            <a:off x="4765584"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1" name="Google Shape;251;p15"/>
          <p:cNvSpPr/>
          <p:nvPr/>
        </p:nvSpPr>
        <p:spPr>
          <a:xfrm>
            <a:off x="55218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2" name="Google Shape;252;p15"/>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3" name="Google Shape;253;p15"/>
          <p:cNvSpPr/>
          <p:nvPr/>
        </p:nvSpPr>
        <p:spPr>
          <a:xfrm>
            <a:off x="8052577"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4" name="Google Shape;254;p15"/>
          <p:cNvSpPr/>
          <p:nvPr/>
        </p:nvSpPr>
        <p:spPr>
          <a:xfrm>
            <a:off x="6984573"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5" name="Google Shape;255;p15"/>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6" name="Google Shape;256;p15"/>
          <p:cNvSpPr/>
          <p:nvPr/>
        </p:nvSpPr>
        <p:spPr>
          <a:xfrm>
            <a:off x="61607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7" name="Google Shape;257;p15"/>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8" name="Google Shape;258;p15"/>
          <p:cNvSpPr/>
          <p:nvPr/>
        </p:nvSpPr>
        <p:spPr>
          <a:xfrm>
            <a:off x="48922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9" name="Google Shape;259;p15"/>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0" name="Google Shape;260;p15"/>
          <p:cNvSpPr/>
          <p:nvPr/>
        </p:nvSpPr>
        <p:spPr>
          <a:xfrm>
            <a:off x="4489179" y="4206693"/>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1" name="Google Shape;261;p15"/>
          <p:cNvSpPr/>
          <p:nvPr/>
        </p:nvSpPr>
        <p:spPr>
          <a:xfrm rot="1920548">
            <a:off x="7236726"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2" name="Google Shape;262;p15"/>
          <p:cNvSpPr/>
          <p:nvPr/>
        </p:nvSpPr>
        <p:spPr>
          <a:xfrm>
            <a:off x="82632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3" name="Google Shape;263;p15"/>
          <p:cNvSpPr/>
          <p:nvPr/>
        </p:nvSpPr>
        <p:spPr>
          <a:xfrm rot="-5400000">
            <a:off x="76843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4" name="Google Shape;264;p15"/>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5" name="Google Shape;265;p15"/>
          <p:cNvSpPr/>
          <p:nvPr/>
        </p:nvSpPr>
        <p:spPr>
          <a:xfrm>
            <a:off x="50595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6" name="Google Shape;266;p15"/>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7" name="Google Shape;267;p15"/>
          <p:cNvSpPr/>
          <p:nvPr/>
        </p:nvSpPr>
        <p:spPr>
          <a:xfrm>
            <a:off x="1482765"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8" name="Google Shape;268;p15"/>
          <p:cNvSpPr/>
          <p:nvPr/>
        </p:nvSpPr>
        <p:spPr>
          <a:xfrm>
            <a:off x="9459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9" name="Google Shape;269;p15"/>
          <p:cNvSpPr/>
          <p:nvPr/>
        </p:nvSpPr>
        <p:spPr>
          <a:xfrm>
            <a:off x="22630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0" name="Google Shape;270;p15"/>
          <p:cNvSpPr/>
          <p:nvPr/>
        </p:nvSpPr>
        <p:spPr>
          <a:xfrm>
            <a:off x="17809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1" name="Google Shape;271;p15"/>
          <p:cNvSpPr/>
          <p:nvPr/>
        </p:nvSpPr>
        <p:spPr>
          <a:xfrm>
            <a:off x="17065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2" name="Google Shape;272;p15"/>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3" name="Google Shape;273;p15"/>
          <p:cNvSpPr/>
          <p:nvPr/>
        </p:nvSpPr>
        <p:spPr>
          <a:xfrm>
            <a:off x="4009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4" name="Google Shape;274;p15"/>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5" name="Google Shape;275;p15"/>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6" name="Google Shape;276;p15"/>
          <p:cNvSpPr/>
          <p:nvPr/>
        </p:nvSpPr>
        <p:spPr>
          <a:xfrm>
            <a:off x="32519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7" name="Google Shape;277;p15"/>
          <p:cNvSpPr/>
          <p:nvPr/>
        </p:nvSpPr>
        <p:spPr>
          <a:xfrm>
            <a:off x="3251978"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8" name="Google Shape;278;p15"/>
          <p:cNvSpPr/>
          <p:nvPr/>
        </p:nvSpPr>
        <p:spPr>
          <a:xfrm>
            <a:off x="2183974"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9" name="Google Shape;279;p15"/>
          <p:cNvSpPr/>
          <p:nvPr/>
        </p:nvSpPr>
        <p:spPr>
          <a:xfrm>
            <a:off x="39491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0" name="Google Shape;280;p15"/>
          <p:cNvSpPr/>
          <p:nvPr/>
        </p:nvSpPr>
        <p:spPr>
          <a:xfrm>
            <a:off x="13601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1" name="Google Shape;281;p15"/>
          <p:cNvSpPr/>
          <p:nvPr/>
        </p:nvSpPr>
        <p:spPr>
          <a:xfrm>
            <a:off x="37218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2" name="Google Shape;282;p15"/>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3" name="Google Shape;283;p15"/>
          <p:cNvSpPr/>
          <p:nvPr/>
        </p:nvSpPr>
        <p:spPr>
          <a:xfrm>
            <a:off x="40288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4" name="Google Shape;284;p15"/>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5" name="Google Shape;285;p15"/>
          <p:cNvSpPr/>
          <p:nvPr/>
        </p:nvSpPr>
        <p:spPr>
          <a:xfrm rot="1920548">
            <a:off x="2436125"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6" name="Google Shape;286;p15"/>
          <p:cNvSpPr/>
          <p:nvPr/>
        </p:nvSpPr>
        <p:spPr>
          <a:xfrm>
            <a:off x="34626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7" name="Google Shape;287;p15"/>
          <p:cNvSpPr/>
          <p:nvPr/>
        </p:nvSpPr>
        <p:spPr>
          <a:xfrm rot="-5400000">
            <a:off x="28837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8" name="Google Shape;288;p15"/>
          <p:cNvSpPr/>
          <p:nvPr/>
        </p:nvSpPr>
        <p:spPr>
          <a:xfrm>
            <a:off x="28590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9" name="Google Shape;289;p15"/>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0" name="Google Shape;290;p15"/>
          <p:cNvSpPr/>
          <p:nvPr/>
        </p:nvSpPr>
        <p:spPr>
          <a:xfrm>
            <a:off x="29818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1"/>
        <p:cNvGrpSpPr/>
        <p:nvPr/>
      </p:nvGrpSpPr>
      <p:grpSpPr>
        <a:xfrm>
          <a:off x="0" y="0"/>
          <a:ext cx="0" cy="0"/>
          <a:chOff x="0" y="0"/>
          <a:chExt cx="0" cy="0"/>
        </a:xfrm>
      </p:grpSpPr>
      <p:sp>
        <p:nvSpPr>
          <p:cNvPr id="292" name="Google Shape;292;p16"/>
          <p:cNvSpPr txBox="1">
            <a:spLocks noGrp="1"/>
          </p:cNvSpPr>
          <p:nvPr>
            <p:ph type="body" idx="1"/>
          </p:nvPr>
        </p:nvSpPr>
        <p:spPr>
          <a:xfrm>
            <a:off x="2159325" y="2161800"/>
            <a:ext cx="4825500" cy="819900"/>
          </a:xfrm>
          <a:prstGeom prst="rect">
            <a:avLst/>
          </a:prstGeom>
        </p:spPr>
        <p:txBody>
          <a:bodyPr spcFirstLastPara="1" wrap="square" lIns="91425" tIns="91425" rIns="91425" bIns="91425" anchor="ctr" anchorCtr="0">
            <a:noAutofit/>
          </a:bodyPr>
          <a:lstStyle>
            <a:lvl1pPr marL="457200" lvl="0" indent="-387350" algn="ctr" rtl="0">
              <a:spcBef>
                <a:spcPts val="600"/>
              </a:spcBef>
              <a:spcAft>
                <a:spcPts val="0"/>
              </a:spcAft>
              <a:buClr>
                <a:srgbClr val="1C4587"/>
              </a:buClr>
              <a:buSzPts val="2500"/>
              <a:buChar char="✘"/>
              <a:defRPr sz="2500" b="1">
                <a:solidFill>
                  <a:srgbClr val="1C4587"/>
                </a:solidFill>
              </a:defRPr>
            </a:lvl1pPr>
            <a:lvl2pPr marL="914400" lvl="1" indent="-387350" algn="ctr" rtl="0">
              <a:spcBef>
                <a:spcPts val="0"/>
              </a:spcBef>
              <a:spcAft>
                <a:spcPts val="0"/>
              </a:spcAft>
              <a:buClr>
                <a:srgbClr val="1C4587"/>
              </a:buClr>
              <a:buSzPts val="2500"/>
              <a:buChar char="✗"/>
              <a:defRPr sz="2500" b="1">
                <a:solidFill>
                  <a:srgbClr val="1C4587"/>
                </a:solidFill>
              </a:defRPr>
            </a:lvl2pPr>
            <a:lvl3pPr marL="1371600" lvl="2" indent="-387350" algn="ctr" rtl="0">
              <a:spcBef>
                <a:spcPts val="0"/>
              </a:spcBef>
              <a:spcAft>
                <a:spcPts val="0"/>
              </a:spcAft>
              <a:buClr>
                <a:srgbClr val="1C4587"/>
              </a:buClr>
              <a:buSzPts val="2500"/>
              <a:buChar char="■"/>
              <a:defRPr sz="2500" b="1">
                <a:solidFill>
                  <a:srgbClr val="1C4587"/>
                </a:solidFill>
              </a:defRPr>
            </a:lvl3pPr>
            <a:lvl4pPr marL="1828800" lvl="3" indent="-387350" algn="ctr" rtl="0">
              <a:spcBef>
                <a:spcPts val="0"/>
              </a:spcBef>
              <a:spcAft>
                <a:spcPts val="0"/>
              </a:spcAft>
              <a:buClr>
                <a:srgbClr val="1C4587"/>
              </a:buClr>
              <a:buSzPts val="2500"/>
              <a:buChar char="●"/>
              <a:defRPr sz="2500" b="1">
                <a:solidFill>
                  <a:srgbClr val="1C4587"/>
                </a:solidFill>
              </a:defRPr>
            </a:lvl4pPr>
            <a:lvl5pPr marL="2286000" lvl="4" indent="-387350" algn="ctr" rtl="0">
              <a:spcBef>
                <a:spcPts val="0"/>
              </a:spcBef>
              <a:spcAft>
                <a:spcPts val="0"/>
              </a:spcAft>
              <a:buClr>
                <a:srgbClr val="1C4587"/>
              </a:buClr>
              <a:buSzPts val="2500"/>
              <a:buChar char="○"/>
              <a:defRPr sz="2500" b="1">
                <a:solidFill>
                  <a:srgbClr val="1C4587"/>
                </a:solidFill>
              </a:defRPr>
            </a:lvl5pPr>
            <a:lvl6pPr marL="2743200" lvl="5" indent="-387350" algn="ctr" rtl="0">
              <a:spcBef>
                <a:spcPts val="0"/>
              </a:spcBef>
              <a:spcAft>
                <a:spcPts val="0"/>
              </a:spcAft>
              <a:buClr>
                <a:srgbClr val="1C4587"/>
              </a:buClr>
              <a:buSzPts val="2500"/>
              <a:buChar char="■"/>
              <a:defRPr sz="2500" b="1">
                <a:solidFill>
                  <a:srgbClr val="1C4587"/>
                </a:solidFill>
              </a:defRPr>
            </a:lvl6pPr>
            <a:lvl7pPr marL="3200400" lvl="6" indent="-387350" algn="ctr" rtl="0">
              <a:spcBef>
                <a:spcPts val="0"/>
              </a:spcBef>
              <a:spcAft>
                <a:spcPts val="0"/>
              </a:spcAft>
              <a:buClr>
                <a:srgbClr val="1C4587"/>
              </a:buClr>
              <a:buSzPts val="2500"/>
              <a:buChar char="●"/>
              <a:defRPr sz="2500" b="1">
                <a:solidFill>
                  <a:srgbClr val="1C4587"/>
                </a:solidFill>
              </a:defRPr>
            </a:lvl7pPr>
            <a:lvl8pPr marL="3657600" lvl="7" indent="-387350" algn="ctr" rtl="0">
              <a:spcBef>
                <a:spcPts val="0"/>
              </a:spcBef>
              <a:spcAft>
                <a:spcPts val="0"/>
              </a:spcAft>
              <a:buClr>
                <a:srgbClr val="1C4587"/>
              </a:buClr>
              <a:buSzPts val="2500"/>
              <a:buChar char="○"/>
              <a:defRPr sz="2500" b="1">
                <a:solidFill>
                  <a:srgbClr val="1C4587"/>
                </a:solidFill>
              </a:defRPr>
            </a:lvl8pPr>
            <a:lvl9pPr marL="4114800" lvl="8" indent="-387350" algn="ctr" rtl="0">
              <a:spcBef>
                <a:spcPts val="0"/>
              </a:spcBef>
              <a:spcAft>
                <a:spcPts val="0"/>
              </a:spcAft>
              <a:buClr>
                <a:srgbClr val="1C4587"/>
              </a:buClr>
              <a:buSzPts val="2500"/>
              <a:buChar char="■"/>
              <a:defRPr sz="2500" b="1">
                <a:solidFill>
                  <a:srgbClr val="1C4587"/>
                </a:solidFill>
              </a:defRPr>
            </a:lvl9pPr>
          </a:lstStyle>
          <a:p>
            <a:endParaRPr/>
          </a:p>
        </p:txBody>
      </p:sp>
      <p:sp>
        <p:nvSpPr>
          <p:cNvPr id="293" name="Google Shape;293;p16"/>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4" name="Google Shape;294;p16"/>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5" name="Google Shape;295;p16"/>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6" name="Google Shape;296;p16"/>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7" name="Google Shape;297;p16"/>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8" name="Google Shape;298;p16"/>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9" name="Google Shape;299;p16"/>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0" name="Google Shape;300;p16"/>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1" name="Google Shape;301;p16"/>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2" name="Google Shape;302;p16"/>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3" name="Google Shape;303;p16"/>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4" name="Google Shape;304;p16"/>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5" name="Google Shape;305;p16"/>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6" name="Google Shape;306;p16"/>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7" name="Google Shape;307;p16"/>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8" name="Google Shape;308;p16"/>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9" name="Google Shape;309;p16"/>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0" name="Google Shape;310;p16"/>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1" name="Google Shape;311;p16"/>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2" name="Google Shape;312;p16"/>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3" name="Google Shape;313;p16"/>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4" name="Google Shape;314;p16"/>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5" name="Google Shape;315;p16"/>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6" name="Google Shape;316;p16"/>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7" name="Google Shape;317;p16"/>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8" name="Google Shape;318;p16"/>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9" name="Google Shape;319;p16"/>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0" name="Google Shape;320;p16"/>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1" name="Google Shape;321;p16"/>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2" name="Google Shape;322;p16"/>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3" name="Google Shape;323;p16"/>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4" name="Google Shape;324;p16"/>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5" name="Google Shape;325;p16"/>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6" name="Google Shape;326;p16"/>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7" name="Google Shape;327;p16"/>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8" name="Google Shape;328;p16"/>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9" name="Google Shape;329;p16"/>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0" name="Google Shape;330;p16"/>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1" name="Google Shape;331;p16"/>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2" name="Google Shape;332;p16"/>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3" name="Google Shape;333;p16"/>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4" name="Google Shape;334;p16"/>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35"/>
        <p:cNvGrpSpPr/>
        <p:nvPr/>
      </p:nvGrpSpPr>
      <p:grpSpPr>
        <a:xfrm>
          <a:off x="0" y="0"/>
          <a:ext cx="0" cy="0"/>
          <a:chOff x="0" y="0"/>
          <a:chExt cx="0" cy="0"/>
        </a:xfrm>
      </p:grpSpPr>
      <p:sp>
        <p:nvSpPr>
          <p:cNvPr id="336" name="Google Shape;336;p17"/>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37" name="Google Shape;337;p17"/>
          <p:cNvSpPr txBox="1">
            <a:spLocks noGrp="1"/>
          </p:cNvSpPr>
          <p:nvPr>
            <p:ph type="body" idx="1"/>
          </p:nvPr>
        </p:nvSpPr>
        <p:spPr>
          <a:xfrm>
            <a:off x="747925" y="1302837"/>
            <a:ext cx="6140400" cy="3610800"/>
          </a:xfrm>
          <a:prstGeom prst="rect">
            <a:avLst/>
          </a:prstGeom>
        </p:spPr>
        <p:txBody>
          <a:bodyPr spcFirstLastPara="1" wrap="square" lIns="91425" tIns="91425" rIns="91425" bIns="91425" anchor="t" anchorCtr="0">
            <a:noAutofit/>
          </a:bodyPr>
          <a:lstStyle>
            <a:lvl1pPr marL="457200" lvl="0" indent="-387350" rtl="0">
              <a:spcBef>
                <a:spcPts val="600"/>
              </a:spcBef>
              <a:spcAft>
                <a:spcPts val="0"/>
              </a:spcAft>
              <a:buSzPts val="2500"/>
              <a:buChar char="✘"/>
              <a:defRPr sz="2500"/>
            </a:lvl1pPr>
            <a:lvl2pPr marL="914400" lvl="1" indent="-355600" rtl="0">
              <a:spcBef>
                <a:spcPts val="0"/>
              </a:spcBef>
              <a:spcAft>
                <a:spcPts val="0"/>
              </a:spcAft>
              <a:buSzPts val="2000"/>
              <a:buChar char="✗"/>
              <a:defRPr/>
            </a:lvl2pPr>
            <a:lvl3pPr marL="1371600" lvl="2" indent="-355600" rtl="0">
              <a:spcBef>
                <a:spcPts val="0"/>
              </a:spcBef>
              <a:spcAft>
                <a:spcPts val="0"/>
              </a:spcAft>
              <a:buSzPts val="20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338" name="Google Shape;338;p17"/>
          <p:cNvGrpSpPr/>
          <p:nvPr/>
        </p:nvGrpSpPr>
        <p:grpSpPr>
          <a:xfrm>
            <a:off x="7442902" y="-91154"/>
            <a:ext cx="1796289" cy="5330574"/>
            <a:chOff x="6023725" y="842300"/>
            <a:chExt cx="1358150" cy="4030375"/>
          </a:xfrm>
        </p:grpSpPr>
        <p:sp>
          <p:nvSpPr>
            <p:cNvPr id="339" name="Google Shape;339;p17"/>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0" name="Google Shape;340;p17"/>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1" name="Google Shape;341;p17"/>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2" name="Google Shape;342;p17"/>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3" name="Google Shape;343;p17"/>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4" name="Google Shape;344;p17"/>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5" name="Google Shape;345;p17"/>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6" name="Google Shape;346;p17"/>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7" name="Google Shape;347;p17"/>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8" name="Google Shape;348;p17"/>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9" name="Google Shape;349;p17"/>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0" name="Google Shape;350;p17"/>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1" name="Google Shape;351;p17"/>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2" name="Google Shape;352;p17"/>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3" name="Google Shape;353;p17"/>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4" name="Google Shape;354;p17"/>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5" name="Google Shape;355;p17"/>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6" name="Google Shape;356;p17"/>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7" name="Google Shape;357;p17"/>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8" name="Google Shape;358;p17"/>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9" name="Google Shape;359;p17"/>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0" name="Google Shape;360;p17"/>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1" name="Google Shape;361;p17"/>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2" name="Google Shape;362;p17"/>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3" name="Google Shape;363;p17"/>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4" name="Google Shape;364;p17"/>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5" name="Google Shape;365;p17"/>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6" name="Google Shape;366;p17"/>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7" name="Google Shape;367;p17"/>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grpSp>
      <p:cxnSp>
        <p:nvCxnSpPr>
          <p:cNvPr id="368" name="Google Shape;368;p17"/>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369" name="Google Shape;369;p17"/>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70"/>
        <p:cNvGrpSpPr/>
        <p:nvPr/>
      </p:nvGrpSpPr>
      <p:grpSpPr>
        <a:xfrm>
          <a:off x="0" y="0"/>
          <a:ext cx="0" cy="0"/>
          <a:chOff x="0" y="0"/>
          <a:chExt cx="0" cy="0"/>
        </a:xfrm>
      </p:grpSpPr>
      <p:sp>
        <p:nvSpPr>
          <p:cNvPr id="371" name="Google Shape;371;p1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72" name="Google Shape;372;p18"/>
          <p:cNvSpPr txBox="1">
            <a:spLocks noGrp="1"/>
          </p:cNvSpPr>
          <p:nvPr>
            <p:ph type="body" idx="1"/>
          </p:nvPr>
        </p:nvSpPr>
        <p:spPr>
          <a:xfrm>
            <a:off x="747925"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373" name="Google Shape;373;p18"/>
          <p:cNvSpPr txBox="1">
            <a:spLocks noGrp="1"/>
          </p:cNvSpPr>
          <p:nvPr>
            <p:ph type="body" idx="2"/>
          </p:nvPr>
        </p:nvSpPr>
        <p:spPr>
          <a:xfrm>
            <a:off x="4097098"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grpSp>
        <p:nvGrpSpPr>
          <p:cNvPr id="374" name="Google Shape;374;p18"/>
          <p:cNvGrpSpPr/>
          <p:nvPr/>
        </p:nvGrpSpPr>
        <p:grpSpPr>
          <a:xfrm>
            <a:off x="7442902" y="-91154"/>
            <a:ext cx="1796289" cy="5330574"/>
            <a:chOff x="6023725" y="842300"/>
            <a:chExt cx="1358150" cy="4030375"/>
          </a:xfrm>
        </p:grpSpPr>
        <p:sp>
          <p:nvSpPr>
            <p:cNvPr id="375" name="Google Shape;375;p18"/>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8"/>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8"/>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8"/>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8"/>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8"/>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8"/>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8"/>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8"/>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8"/>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8"/>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8"/>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8"/>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8"/>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8"/>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8"/>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8"/>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8"/>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8"/>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8"/>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8"/>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8"/>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8"/>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8"/>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8"/>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8"/>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8"/>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8"/>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8"/>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04" name="Google Shape;404;p18"/>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05" name="Google Shape;405;p18"/>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06"/>
        <p:cNvGrpSpPr/>
        <p:nvPr/>
      </p:nvGrpSpPr>
      <p:grpSpPr>
        <a:xfrm>
          <a:off x="0" y="0"/>
          <a:ext cx="0" cy="0"/>
          <a:chOff x="0" y="0"/>
          <a:chExt cx="0" cy="0"/>
        </a:xfrm>
      </p:grpSpPr>
      <p:sp>
        <p:nvSpPr>
          <p:cNvPr id="407" name="Google Shape;407;p19"/>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08" name="Google Shape;408;p19"/>
          <p:cNvSpPr txBox="1">
            <a:spLocks noGrp="1"/>
          </p:cNvSpPr>
          <p:nvPr>
            <p:ph type="body" idx="1"/>
          </p:nvPr>
        </p:nvSpPr>
        <p:spPr>
          <a:xfrm>
            <a:off x="747925"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09" name="Google Shape;409;p19"/>
          <p:cNvSpPr txBox="1">
            <a:spLocks noGrp="1"/>
          </p:cNvSpPr>
          <p:nvPr>
            <p:ph type="body" idx="2"/>
          </p:nvPr>
        </p:nvSpPr>
        <p:spPr>
          <a:xfrm>
            <a:off x="2953087"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10" name="Google Shape;410;p19"/>
          <p:cNvSpPr txBox="1">
            <a:spLocks noGrp="1"/>
          </p:cNvSpPr>
          <p:nvPr>
            <p:ph type="body" idx="3"/>
          </p:nvPr>
        </p:nvSpPr>
        <p:spPr>
          <a:xfrm>
            <a:off x="5158248"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411" name="Google Shape;411;p19"/>
          <p:cNvGrpSpPr/>
          <p:nvPr/>
        </p:nvGrpSpPr>
        <p:grpSpPr>
          <a:xfrm>
            <a:off x="7442902" y="-91154"/>
            <a:ext cx="1796289" cy="5330574"/>
            <a:chOff x="6023725" y="842300"/>
            <a:chExt cx="1358150" cy="4030375"/>
          </a:xfrm>
        </p:grpSpPr>
        <p:sp>
          <p:nvSpPr>
            <p:cNvPr id="412" name="Google Shape;412;p19"/>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9"/>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9"/>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9"/>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9"/>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9"/>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9"/>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9"/>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9"/>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9"/>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9"/>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9"/>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9"/>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9"/>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9"/>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9"/>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9"/>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9"/>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9"/>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9"/>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9"/>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9"/>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9"/>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41" name="Google Shape;441;p19"/>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42" name="Google Shape;442;p19"/>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3"/>
        <p:cNvGrpSpPr/>
        <p:nvPr/>
      </p:nvGrpSpPr>
      <p:grpSpPr>
        <a:xfrm>
          <a:off x="0" y="0"/>
          <a:ext cx="0" cy="0"/>
          <a:chOff x="0" y="0"/>
          <a:chExt cx="0" cy="0"/>
        </a:xfrm>
      </p:grpSpPr>
      <p:sp>
        <p:nvSpPr>
          <p:cNvPr id="444" name="Google Shape;444;p20"/>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grpSp>
        <p:nvGrpSpPr>
          <p:cNvPr id="445" name="Google Shape;445;p20"/>
          <p:cNvGrpSpPr/>
          <p:nvPr/>
        </p:nvGrpSpPr>
        <p:grpSpPr>
          <a:xfrm>
            <a:off x="7442902" y="-91154"/>
            <a:ext cx="1796289" cy="5330574"/>
            <a:chOff x="6023725" y="842300"/>
            <a:chExt cx="1358150" cy="4030375"/>
          </a:xfrm>
        </p:grpSpPr>
        <p:sp>
          <p:nvSpPr>
            <p:cNvPr id="446" name="Google Shape;446;p20"/>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0"/>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0"/>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0"/>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0"/>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0"/>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0"/>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0"/>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0"/>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0"/>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0"/>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0"/>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0"/>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0"/>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0"/>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0"/>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0"/>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0"/>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0"/>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0"/>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0"/>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0"/>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0"/>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0"/>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0"/>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0"/>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0"/>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0"/>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75" name="Google Shape;475;p20"/>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76" name="Google Shape;476;p20"/>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7"/>
        <p:cNvGrpSpPr/>
        <p:nvPr/>
      </p:nvGrpSpPr>
      <p:grpSpPr>
        <a:xfrm>
          <a:off x="0" y="0"/>
          <a:ext cx="0" cy="0"/>
          <a:chOff x="0" y="0"/>
          <a:chExt cx="0" cy="0"/>
        </a:xfrm>
      </p:grpSpPr>
      <p:sp>
        <p:nvSpPr>
          <p:cNvPr id="478" name="Google Shape;478;p21"/>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
        <p:nvSpPr>
          <p:cNvPr id="479" name="Google Shape;479;p21"/>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0" name="Google Shape;480;p21"/>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1" name="Google Shape;481;p21"/>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2" name="Google Shape;482;p21"/>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3" name="Google Shape;483;p21"/>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4" name="Google Shape;484;p21"/>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5" name="Google Shape;485;p21"/>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6" name="Google Shape;486;p21"/>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7" name="Google Shape;487;p21"/>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8" name="Google Shape;488;p21"/>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9" name="Google Shape;489;p21"/>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0" name="Google Shape;490;p21"/>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1" name="Google Shape;491;p21"/>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2" name="Google Shape;492;p21"/>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3" name="Google Shape;493;p21"/>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4" name="Google Shape;494;p21"/>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5" name="Google Shape;495;p21"/>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6" name="Google Shape;496;p21"/>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7" name="Google Shape;497;p21"/>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8" name="Google Shape;498;p21"/>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9" name="Google Shape;499;p21"/>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0" name="Google Shape;500;p21"/>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1" name="Google Shape;501;p21"/>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2" name="Google Shape;502;p21"/>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3" name="Google Shape;503;p21"/>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4" name="Google Shape;504;p21"/>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5" name="Google Shape;505;p21"/>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6" name="Google Shape;506;p21"/>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7" name="Google Shape;507;p21"/>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8" name="Google Shape;508;p21"/>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9" name="Google Shape;509;p21"/>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0" name="Google Shape;510;p21"/>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1" name="Google Shape;511;p21"/>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2" name="Google Shape;512;p21"/>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3" name="Google Shape;513;p21"/>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4" name="Google Shape;514;p21"/>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5" name="Google Shape;515;p21"/>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6" name="Google Shape;516;p21"/>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7" name="Google Shape;517;p21"/>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8" name="Google Shape;518;p21"/>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9" name="Google Shape;519;p21"/>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0" name="Google Shape;520;p21"/>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1"/>
        <p:cNvGrpSpPr/>
        <p:nvPr/>
      </p:nvGrpSpPr>
      <p:grpSpPr>
        <a:xfrm>
          <a:off x="0" y="0"/>
          <a:ext cx="0" cy="0"/>
          <a:chOff x="0" y="0"/>
          <a:chExt cx="0" cy="0"/>
        </a:xfrm>
      </p:grpSpPr>
      <p:sp>
        <p:nvSpPr>
          <p:cNvPr id="522" name="Google Shape;522;p22"/>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3" name="Google Shape;523;p22"/>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4" name="Google Shape;524;p22"/>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5" name="Google Shape;525;p22"/>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6" name="Google Shape;526;p22"/>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7" name="Google Shape;527;p22"/>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8" name="Google Shape;528;p22"/>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9" name="Google Shape;529;p22"/>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0" name="Google Shape;530;p22"/>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1" name="Google Shape;531;p22"/>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2" name="Google Shape;532;p22"/>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3" name="Google Shape;533;p22"/>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4" name="Google Shape;534;p22"/>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5" name="Google Shape;535;p22"/>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6" name="Google Shape;536;p22"/>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7" name="Google Shape;537;p22"/>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8" name="Google Shape;538;p22"/>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9" name="Google Shape;539;p22"/>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0" name="Google Shape;540;p22"/>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1" name="Google Shape;541;p22"/>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2" name="Google Shape;542;p22"/>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3" name="Google Shape;543;p22"/>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4" name="Google Shape;544;p22"/>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5" name="Google Shape;545;p22"/>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6" name="Google Shape;546;p22"/>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7" name="Google Shape;547;p22"/>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8" name="Google Shape;548;p22"/>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9" name="Google Shape;549;p22"/>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0" name="Google Shape;550;p22"/>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1" name="Google Shape;551;p22"/>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2" name="Google Shape;552;p22"/>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3" name="Google Shape;553;p22"/>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4" name="Google Shape;554;p22"/>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5" name="Google Shape;555;p22"/>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6" name="Google Shape;556;p22"/>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7" name="Google Shape;557;p22"/>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8" name="Google Shape;558;p22"/>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9" name="Google Shape;559;p22"/>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0" name="Google Shape;560;p22"/>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1" name="Google Shape;561;p22"/>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2" name="Google Shape;562;p22"/>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3" name="Google Shape;563;p22"/>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564"/>
        <p:cNvGrpSpPr/>
        <p:nvPr/>
      </p:nvGrpSpPr>
      <p:grpSpPr>
        <a:xfrm>
          <a:off x="0" y="0"/>
          <a:ext cx="0" cy="0"/>
          <a:chOff x="0" y="0"/>
          <a:chExt cx="0" cy="0"/>
        </a:xfrm>
      </p:grpSpPr>
      <p:sp>
        <p:nvSpPr>
          <p:cNvPr id="565" name="Google Shape;565;p23"/>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6" y="-23"/>
            <a:ext cx="9143797" cy="5143378"/>
            <a:chOff x="239950" y="872550"/>
            <a:chExt cx="7042900" cy="3961625"/>
          </a:xfrm>
        </p:grpSpPr>
        <p:sp>
          <p:nvSpPr>
            <p:cNvPr id="52" name="Google Shape;52;p13"/>
            <p:cNvSpPr/>
            <p:nvPr/>
          </p:nvSpPr>
          <p:spPr>
            <a:xfrm>
              <a:off x="239950" y="872550"/>
              <a:ext cx="7042900" cy="3961625"/>
            </a:xfrm>
            <a:custGeom>
              <a:avLst/>
              <a:gdLst/>
              <a:ahLst/>
              <a:cxnLst/>
              <a:rect l="l" t="t" r="r" b="b"/>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3"/>
            <p:cNvSpPr/>
            <p:nvPr/>
          </p:nvSpPr>
          <p:spPr>
            <a:xfrm>
              <a:off x="239950" y="47617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3"/>
            <p:cNvSpPr/>
            <p:nvPr/>
          </p:nvSpPr>
          <p:spPr>
            <a:xfrm>
              <a:off x="239950" y="4690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3"/>
            <p:cNvSpPr/>
            <p:nvPr/>
          </p:nvSpPr>
          <p:spPr>
            <a:xfrm>
              <a:off x="239950" y="46177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p:nvPr/>
          </p:nvSpPr>
          <p:spPr>
            <a:xfrm>
              <a:off x="239950" y="4546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p:nvPr/>
          </p:nvSpPr>
          <p:spPr>
            <a:xfrm>
              <a:off x="239950" y="44737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3"/>
            <p:cNvSpPr/>
            <p:nvPr/>
          </p:nvSpPr>
          <p:spPr>
            <a:xfrm>
              <a:off x="239950" y="4402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p:nvPr/>
          </p:nvSpPr>
          <p:spPr>
            <a:xfrm>
              <a:off x="239950" y="43297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p:nvPr/>
          </p:nvSpPr>
          <p:spPr>
            <a:xfrm>
              <a:off x="239950" y="4258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p:nvPr/>
          </p:nvSpPr>
          <p:spPr>
            <a:xfrm>
              <a:off x="239950" y="41858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a:off x="239950" y="4114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239950" y="40418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239950" y="39693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239950" y="38978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239950" y="38254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239950" y="37538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239950" y="36814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239950" y="36099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239950" y="35374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239950" y="34659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239950" y="33934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239950" y="33219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239950" y="32495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a:off x="239950" y="31770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p:nvPr/>
          </p:nvSpPr>
          <p:spPr>
            <a:xfrm>
              <a:off x="239950" y="31055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3"/>
            <p:cNvSpPr/>
            <p:nvPr/>
          </p:nvSpPr>
          <p:spPr>
            <a:xfrm>
              <a:off x="239950" y="3033100"/>
              <a:ext cx="7042900" cy="0"/>
            </a:xfrm>
            <a:custGeom>
              <a:avLst/>
              <a:gdLst/>
              <a:ahLst/>
              <a:cxnLst/>
              <a:rect l="l" t="t" r="r" b="b"/>
              <a:pathLst>
                <a:path w="281716"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p:nvPr/>
          </p:nvSpPr>
          <p:spPr>
            <a:xfrm>
              <a:off x="239950" y="29615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a:off x="239950" y="28891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a:off x="239950" y="28175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p:nvPr/>
          </p:nvSpPr>
          <p:spPr>
            <a:xfrm>
              <a:off x="239950" y="27451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a:off x="239950" y="26736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p:nvPr/>
          </p:nvSpPr>
          <p:spPr>
            <a:xfrm>
              <a:off x="239950" y="2601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239950" y="25296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p:nvPr/>
          </p:nvSpPr>
          <p:spPr>
            <a:xfrm>
              <a:off x="239950" y="2457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3"/>
            <p:cNvSpPr/>
            <p:nvPr/>
          </p:nvSpPr>
          <p:spPr>
            <a:xfrm>
              <a:off x="239950" y="23847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p:nvPr/>
          </p:nvSpPr>
          <p:spPr>
            <a:xfrm>
              <a:off x="239950" y="2313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3"/>
            <p:cNvSpPr/>
            <p:nvPr/>
          </p:nvSpPr>
          <p:spPr>
            <a:xfrm>
              <a:off x="239950" y="22407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3"/>
            <p:cNvSpPr/>
            <p:nvPr/>
          </p:nvSpPr>
          <p:spPr>
            <a:xfrm>
              <a:off x="239950" y="2169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p:nvPr/>
          </p:nvSpPr>
          <p:spPr>
            <a:xfrm>
              <a:off x="239950" y="20968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3"/>
            <p:cNvSpPr/>
            <p:nvPr/>
          </p:nvSpPr>
          <p:spPr>
            <a:xfrm>
              <a:off x="239950" y="2025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p:nvPr/>
          </p:nvSpPr>
          <p:spPr>
            <a:xfrm>
              <a:off x="239950" y="19528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3"/>
            <p:cNvSpPr/>
            <p:nvPr/>
          </p:nvSpPr>
          <p:spPr>
            <a:xfrm>
              <a:off x="239950" y="18813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3"/>
            <p:cNvSpPr/>
            <p:nvPr/>
          </p:nvSpPr>
          <p:spPr>
            <a:xfrm>
              <a:off x="239950" y="18088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3"/>
            <p:cNvSpPr/>
            <p:nvPr/>
          </p:nvSpPr>
          <p:spPr>
            <a:xfrm>
              <a:off x="239950" y="17373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3"/>
            <p:cNvSpPr/>
            <p:nvPr/>
          </p:nvSpPr>
          <p:spPr>
            <a:xfrm>
              <a:off x="239950" y="16648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3"/>
            <p:cNvSpPr/>
            <p:nvPr/>
          </p:nvSpPr>
          <p:spPr>
            <a:xfrm>
              <a:off x="239950" y="15924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3"/>
            <p:cNvSpPr/>
            <p:nvPr/>
          </p:nvSpPr>
          <p:spPr>
            <a:xfrm>
              <a:off x="239950" y="15209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3"/>
            <p:cNvSpPr/>
            <p:nvPr/>
          </p:nvSpPr>
          <p:spPr>
            <a:xfrm>
              <a:off x="239950" y="14484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3"/>
            <p:cNvSpPr/>
            <p:nvPr/>
          </p:nvSpPr>
          <p:spPr>
            <a:xfrm>
              <a:off x="239950" y="13769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a:off x="239950" y="13044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p:nvPr/>
          </p:nvSpPr>
          <p:spPr>
            <a:xfrm>
              <a:off x="239950" y="12329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3"/>
            <p:cNvSpPr/>
            <p:nvPr/>
          </p:nvSpPr>
          <p:spPr>
            <a:xfrm>
              <a:off x="239950" y="11605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3"/>
            <p:cNvSpPr/>
            <p:nvPr/>
          </p:nvSpPr>
          <p:spPr>
            <a:xfrm>
              <a:off x="239950" y="10889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3"/>
            <p:cNvSpPr/>
            <p:nvPr/>
          </p:nvSpPr>
          <p:spPr>
            <a:xfrm>
              <a:off x="239950" y="10165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3"/>
            <p:cNvSpPr/>
            <p:nvPr/>
          </p:nvSpPr>
          <p:spPr>
            <a:xfrm>
              <a:off x="239950" y="9450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3"/>
            <p:cNvSpPr/>
            <p:nvPr/>
          </p:nvSpPr>
          <p:spPr>
            <a:xfrm>
              <a:off x="7210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
            <p:cNvSpPr/>
            <p:nvPr/>
          </p:nvSpPr>
          <p:spPr>
            <a:xfrm>
              <a:off x="7137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3"/>
            <p:cNvSpPr/>
            <p:nvPr/>
          </p:nvSpPr>
          <p:spPr>
            <a:xfrm>
              <a:off x="70645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3"/>
            <p:cNvSpPr/>
            <p:nvPr/>
          </p:nvSpPr>
          <p:spPr>
            <a:xfrm>
              <a:off x="69921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p:nvPr/>
          </p:nvSpPr>
          <p:spPr>
            <a:xfrm>
              <a:off x="69196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3"/>
            <p:cNvSpPr/>
            <p:nvPr/>
          </p:nvSpPr>
          <p:spPr>
            <a:xfrm>
              <a:off x="6847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3"/>
            <p:cNvSpPr/>
            <p:nvPr/>
          </p:nvSpPr>
          <p:spPr>
            <a:xfrm>
              <a:off x="6774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p:nvPr/>
          </p:nvSpPr>
          <p:spPr>
            <a:xfrm>
              <a:off x="6702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3"/>
            <p:cNvSpPr/>
            <p:nvPr/>
          </p:nvSpPr>
          <p:spPr>
            <a:xfrm>
              <a:off x="66289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65565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64840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3"/>
            <p:cNvSpPr/>
            <p:nvPr/>
          </p:nvSpPr>
          <p:spPr>
            <a:xfrm>
              <a:off x="6411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3"/>
            <p:cNvSpPr/>
            <p:nvPr/>
          </p:nvSpPr>
          <p:spPr>
            <a:xfrm>
              <a:off x="633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3"/>
            <p:cNvSpPr/>
            <p:nvPr/>
          </p:nvSpPr>
          <p:spPr>
            <a:xfrm>
              <a:off x="6266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p:nvPr/>
          </p:nvSpPr>
          <p:spPr>
            <a:xfrm>
              <a:off x="6193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p:nvPr/>
          </p:nvSpPr>
          <p:spPr>
            <a:xfrm>
              <a:off x="6120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60484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p:nvPr/>
          </p:nvSpPr>
          <p:spPr>
            <a:xfrm>
              <a:off x="5976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5903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5830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a:off x="5757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p:cNvSpPr/>
            <p:nvPr/>
          </p:nvSpPr>
          <p:spPr>
            <a:xfrm>
              <a:off x="5685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3"/>
            <p:cNvSpPr/>
            <p:nvPr/>
          </p:nvSpPr>
          <p:spPr>
            <a:xfrm>
              <a:off x="56129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p:nvPr/>
          </p:nvSpPr>
          <p:spPr>
            <a:xfrm>
              <a:off x="5540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p:nvPr/>
          </p:nvSpPr>
          <p:spPr>
            <a:xfrm>
              <a:off x="5468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3"/>
            <p:cNvSpPr/>
            <p:nvPr/>
          </p:nvSpPr>
          <p:spPr>
            <a:xfrm>
              <a:off x="5394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53222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3"/>
            <p:cNvSpPr/>
            <p:nvPr/>
          </p:nvSpPr>
          <p:spPr>
            <a:xfrm>
              <a:off x="5249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3"/>
            <p:cNvSpPr/>
            <p:nvPr/>
          </p:nvSpPr>
          <p:spPr>
            <a:xfrm>
              <a:off x="5177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a:off x="510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3"/>
            <p:cNvSpPr/>
            <p:nvPr/>
          </p:nvSpPr>
          <p:spPr>
            <a:xfrm>
              <a:off x="5032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3"/>
            <p:cNvSpPr/>
            <p:nvPr/>
          </p:nvSpPr>
          <p:spPr>
            <a:xfrm>
              <a:off x="4959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p:nvPr/>
          </p:nvSpPr>
          <p:spPr>
            <a:xfrm>
              <a:off x="4886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3"/>
            <p:cNvSpPr/>
            <p:nvPr/>
          </p:nvSpPr>
          <p:spPr>
            <a:xfrm>
              <a:off x="48141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3"/>
            <p:cNvSpPr/>
            <p:nvPr/>
          </p:nvSpPr>
          <p:spPr>
            <a:xfrm>
              <a:off x="4741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3"/>
            <p:cNvSpPr/>
            <p:nvPr/>
          </p:nvSpPr>
          <p:spPr>
            <a:xfrm>
              <a:off x="4669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3"/>
            <p:cNvSpPr/>
            <p:nvPr/>
          </p:nvSpPr>
          <p:spPr>
            <a:xfrm>
              <a:off x="4596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3"/>
            <p:cNvSpPr/>
            <p:nvPr/>
          </p:nvSpPr>
          <p:spPr>
            <a:xfrm>
              <a:off x="4523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a:off x="4451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a:off x="43785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a:off x="4306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3"/>
            <p:cNvSpPr/>
            <p:nvPr/>
          </p:nvSpPr>
          <p:spPr>
            <a:xfrm>
              <a:off x="4233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3"/>
            <p:cNvSpPr/>
            <p:nvPr/>
          </p:nvSpPr>
          <p:spPr>
            <a:xfrm>
              <a:off x="4160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40878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p:cNvSpPr/>
            <p:nvPr/>
          </p:nvSpPr>
          <p:spPr>
            <a:xfrm>
              <a:off x="4015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3942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38705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3798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3724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3652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3579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3507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3434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3362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3289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3216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31442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3071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2999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2925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28535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2781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27086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3"/>
            <p:cNvSpPr/>
            <p:nvPr/>
          </p:nvSpPr>
          <p:spPr>
            <a:xfrm>
              <a:off x="2636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3"/>
            <p:cNvSpPr/>
            <p:nvPr/>
          </p:nvSpPr>
          <p:spPr>
            <a:xfrm>
              <a:off x="2563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3"/>
            <p:cNvSpPr/>
            <p:nvPr/>
          </p:nvSpPr>
          <p:spPr>
            <a:xfrm>
              <a:off x="2490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3"/>
            <p:cNvSpPr/>
            <p:nvPr/>
          </p:nvSpPr>
          <p:spPr>
            <a:xfrm>
              <a:off x="2417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3"/>
            <p:cNvSpPr/>
            <p:nvPr/>
          </p:nvSpPr>
          <p:spPr>
            <a:xfrm>
              <a:off x="2345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3"/>
            <p:cNvSpPr/>
            <p:nvPr/>
          </p:nvSpPr>
          <p:spPr>
            <a:xfrm>
              <a:off x="2273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2200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a:off x="2128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3"/>
            <p:cNvSpPr/>
            <p:nvPr/>
          </p:nvSpPr>
          <p:spPr>
            <a:xfrm>
              <a:off x="2054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3"/>
            <p:cNvSpPr/>
            <p:nvPr/>
          </p:nvSpPr>
          <p:spPr>
            <a:xfrm>
              <a:off x="1982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3"/>
            <p:cNvSpPr/>
            <p:nvPr/>
          </p:nvSpPr>
          <p:spPr>
            <a:xfrm>
              <a:off x="19098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a:off x="1837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a:off x="1764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a:off x="1692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a:off x="161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a:off x="1546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a:off x="14742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a:off x="1401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a:off x="1329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a:off x="1256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a:off x="1183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a:off x="1111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10387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9662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8938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a:off x="820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a:off x="747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a:off x="675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6031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a:off x="5306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a:off x="4582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38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312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3"/>
          <p:cNvSpPr txBox="1">
            <a:spLocks noGrp="1"/>
          </p:cNvSpPr>
          <p:nvPr>
            <p:ph type="title"/>
          </p:nvPr>
        </p:nvSpPr>
        <p:spPr>
          <a:xfrm>
            <a:off x="747925" y="225025"/>
            <a:ext cx="6791700" cy="8574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1pPr>
            <a:lvl2pPr lvl="1"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2pPr>
            <a:lvl3pPr lvl="2"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3pPr>
            <a:lvl4pPr lvl="3"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4pPr>
            <a:lvl5pPr lvl="4"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5pPr>
            <a:lvl6pPr lvl="5"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6pPr>
            <a:lvl7pPr lvl="6"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7pPr>
            <a:lvl8pPr lvl="7"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8pPr>
            <a:lvl9pPr lvl="8"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9pPr>
          </a:lstStyle>
          <a:p>
            <a:endParaRPr/>
          </a:p>
        </p:txBody>
      </p:sp>
      <p:sp>
        <p:nvSpPr>
          <p:cNvPr id="204" name="Google Shape;204;p13"/>
          <p:cNvSpPr txBox="1">
            <a:spLocks noGrp="1"/>
          </p:cNvSpPr>
          <p:nvPr>
            <p:ph type="body" idx="1"/>
          </p:nvPr>
        </p:nvSpPr>
        <p:spPr>
          <a:xfrm>
            <a:off x="747925" y="1314900"/>
            <a:ext cx="6791700" cy="3610800"/>
          </a:xfrm>
          <a:prstGeom prst="rect">
            <a:avLst/>
          </a:prstGeom>
          <a:noFill/>
          <a:ln>
            <a:noFill/>
          </a:ln>
        </p:spPr>
        <p:txBody>
          <a:bodyPr spcFirstLastPara="1" wrap="square" lIns="91425" tIns="91425" rIns="91425" bIns="91425" anchor="t" anchorCtr="0">
            <a:noAutofit/>
          </a:bodyPr>
          <a:lstStyle>
            <a:lvl1pPr marL="457200" lvl="0" indent="-393700" rtl="0">
              <a:spcBef>
                <a:spcPts val="600"/>
              </a:spcBef>
              <a:spcAft>
                <a:spcPts val="0"/>
              </a:spcAft>
              <a:buClr>
                <a:schemeClr val="dk1"/>
              </a:buClr>
              <a:buSzPts val="2600"/>
              <a:buFont typeface="Dosis"/>
              <a:buChar char="✘"/>
              <a:defRPr sz="2600">
                <a:solidFill>
                  <a:schemeClr val="dk1"/>
                </a:solidFill>
                <a:latin typeface="Dosis"/>
                <a:ea typeface="Dosis"/>
                <a:cs typeface="Dosis"/>
                <a:sym typeface="Dosis"/>
              </a:defRPr>
            </a:lvl1pPr>
            <a:lvl2pPr marL="914400" lvl="1"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2pPr>
            <a:lvl3pPr marL="1371600" lvl="2"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3pPr>
            <a:lvl4pPr marL="1828800" lvl="3"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4pPr>
            <a:lvl5pPr marL="2286000" lvl="4"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5pPr>
            <a:lvl6pPr marL="2743200" lvl="5"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6pPr>
            <a:lvl7pPr marL="3200400" lvl="6"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7pPr>
            <a:lvl8pPr marL="3657600" lvl="7"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8pPr>
            <a:lvl9pPr marL="4114800" lvl="8"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9pPr>
          </a:lstStyle>
          <a:p>
            <a:endParaRPr/>
          </a:p>
        </p:txBody>
      </p:sp>
      <p:sp>
        <p:nvSpPr>
          <p:cNvPr id="205" name="Google Shape;205;p13"/>
          <p:cNvSpPr txBox="1">
            <a:spLocks noGrp="1"/>
          </p:cNvSpPr>
          <p:nvPr>
            <p:ph type="sldNum" idx="12"/>
          </p:nvPr>
        </p:nvSpPr>
        <p:spPr>
          <a:xfrm>
            <a:off x="90619" y="4722737"/>
            <a:ext cx="548700" cy="393600"/>
          </a:xfrm>
          <a:prstGeom prst="rect">
            <a:avLst/>
          </a:prstGeom>
          <a:noFill/>
          <a:ln>
            <a:noFill/>
          </a:ln>
        </p:spPr>
        <p:txBody>
          <a:bodyPr spcFirstLastPara="1" wrap="square" lIns="91425" tIns="91425" rIns="91425" bIns="91425" anchor="t" anchorCtr="0">
            <a:noAutofit/>
          </a:bodyPr>
          <a:lstStyle>
            <a:lvl1pPr lvl="0" rtl="0">
              <a:buNone/>
              <a:defRPr sz="1200">
                <a:solidFill>
                  <a:schemeClr val="accent1"/>
                </a:solidFill>
                <a:latin typeface="Sniglet"/>
                <a:ea typeface="Sniglet"/>
                <a:cs typeface="Sniglet"/>
                <a:sym typeface="Sniglet"/>
              </a:defRPr>
            </a:lvl1pPr>
            <a:lvl2pPr lvl="1" rtl="0">
              <a:buNone/>
              <a:defRPr sz="1200">
                <a:solidFill>
                  <a:schemeClr val="accent1"/>
                </a:solidFill>
                <a:latin typeface="Sniglet"/>
                <a:ea typeface="Sniglet"/>
                <a:cs typeface="Sniglet"/>
                <a:sym typeface="Sniglet"/>
              </a:defRPr>
            </a:lvl2pPr>
            <a:lvl3pPr lvl="2" rtl="0">
              <a:buNone/>
              <a:defRPr sz="1200">
                <a:solidFill>
                  <a:schemeClr val="accent1"/>
                </a:solidFill>
                <a:latin typeface="Sniglet"/>
                <a:ea typeface="Sniglet"/>
                <a:cs typeface="Sniglet"/>
                <a:sym typeface="Sniglet"/>
              </a:defRPr>
            </a:lvl3pPr>
            <a:lvl4pPr lvl="3" rtl="0">
              <a:buNone/>
              <a:defRPr sz="1200">
                <a:solidFill>
                  <a:schemeClr val="accent1"/>
                </a:solidFill>
                <a:latin typeface="Sniglet"/>
                <a:ea typeface="Sniglet"/>
                <a:cs typeface="Sniglet"/>
                <a:sym typeface="Sniglet"/>
              </a:defRPr>
            </a:lvl4pPr>
            <a:lvl5pPr lvl="4" rtl="0">
              <a:buNone/>
              <a:defRPr sz="1200">
                <a:solidFill>
                  <a:schemeClr val="accent1"/>
                </a:solidFill>
                <a:latin typeface="Sniglet"/>
                <a:ea typeface="Sniglet"/>
                <a:cs typeface="Sniglet"/>
                <a:sym typeface="Sniglet"/>
              </a:defRPr>
            </a:lvl5pPr>
            <a:lvl6pPr lvl="5" rtl="0">
              <a:buNone/>
              <a:defRPr sz="1200">
                <a:solidFill>
                  <a:schemeClr val="accent1"/>
                </a:solidFill>
                <a:latin typeface="Sniglet"/>
                <a:ea typeface="Sniglet"/>
                <a:cs typeface="Sniglet"/>
                <a:sym typeface="Sniglet"/>
              </a:defRPr>
            </a:lvl6pPr>
            <a:lvl7pPr lvl="6" rtl="0">
              <a:buNone/>
              <a:defRPr sz="1200">
                <a:solidFill>
                  <a:schemeClr val="accent1"/>
                </a:solidFill>
                <a:latin typeface="Sniglet"/>
                <a:ea typeface="Sniglet"/>
                <a:cs typeface="Sniglet"/>
                <a:sym typeface="Sniglet"/>
              </a:defRPr>
            </a:lvl7pPr>
            <a:lvl8pPr lvl="7" rtl="0">
              <a:buNone/>
              <a:defRPr sz="1200">
                <a:solidFill>
                  <a:schemeClr val="accent1"/>
                </a:solidFill>
                <a:latin typeface="Sniglet"/>
                <a:ea typeface="Sniglet"/>
                <a:cs typeface="Sniglet"/>
                <a:sym typeface="Sniglet"/>
              </a:defRPr>
            </a:lvl8pPr>
            <a:lvl9pPr lvl="8" rtl="0">
              <a:buNone/>
              <a:defRPr sz="1200">
                <a:solidFill>
                  <a:schemeClr val="accent1"/>
                </a:solidFill>
                <a:latin typeface="Sniglet"/>
                <a:ea typeface="Sniglet"/>
                <a:cs typeface="Sniglet"/>
                <a:sym typeface="Sniglet"/>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1.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s-92b--nQ24" TargetMode="External"/><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1.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1.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TtEBlhRpkI0" TargetMode="External"/><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1.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1.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9Gb4XfyHKp0" TargetMode="External"/><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4"/>
          <p:cNvSpPr txBox="1">
            <a:spLocks noGrp="1"/>
          </p:cNvSpPr>
          <p:nvPr>
            <p:ph type="ctrTitle"/>
          </p:nvPr>
        </p:nvSpPr>
        <p:spPr>
          <a:xfrm>
            <a:off x="1266900" y="1107150"/>
            <a:ext cx="61530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a:solidFill>
                  <a:schemeClr val="dk1"/>
                </a:solidFill>
              </a:rPr>
              <a:t>Welcome Back! </a:t>
            </a:r>
            <a:endParaRPr sz="10000">
              <a:solidFill>
                <a:schemeClr val="dk1"/>
              </a:solidFill>
            </a:endParaRPr>
          </a:p>
        </p:txBody>
      </p:sp>
      <p:pic>
        <p:nvPicPr>
          <p:cNvPr id="571" name="Google Shape;571;p24"/>
          <p:cNvPicPr preferRelativeResize="0"/>
          <p:nvPr/>
        </p:nvPicPr>
        <p:blipFill>
          <a:blip r:embed="rId3">
            <a:alphaModFix/>
          </a:blip>
          <a:stretch>
            <a:fillRect/>
          </a:stretch>
        </p:blipFill>
        <p:spPr>
          <a:xfrm>
            <a:off x="6606250" y="0"/>
            <a:ext cx="2537748" cy="634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33"/>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Coral Reefs: Environmental Importance</a:t>
            </a:r>
            <a:endParaRPr sz="2800"/>
          </a:p>
        </p:txBody>
      </p:sp>
      <p:sp>
        <p:nvSpPr>
          <p:cNvPr id="639" name="Google Shape;639;p33"/>
          <p:cNvSpPr txBox="1">
            <a:spLocks noGrp="1"/>
          </p:cNvSpPr>
          <p:nvPr>
            <p:ph type="body" idx="4294967295"/>
          </p:nvPr>
        </p:nvSpPr>
        <p:spPr>
          <a:xfrm>
            <a:off x="88950" y="930025"/>
            <a:ext cx="5256600" cy="36108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SzPts val="2300"/>
              <a:buChar char="●"/>
            </a:pPr>
            <a:r>
              <a:rPr lang="en" sz="2300"/>
              <a:t>Most biologically diverse and complex structure in the marine environment! </a:t>
            </a:r>
            <a:br>
              <a:rPr lang="en" sz="2300"/>
            </a:br>
            <a:endParaRPr sz="2300"/>
          </a:p>
          <a:p>
            <a:pPr marL="0" lvl="0" indent="0" algn="l" rtl="0">
              <a:spcBef>
                <a:spcPts val="600"/>
              </a:spcBef>
              <a:spcAft>
                <a:spcPts val="0"/>
              </a:spcAft>
              <a:buNone/>
            </a:pPr>
            <a:r>
              <a:rPr lang="en" sz="2300" b="1"/>
              <a:t>Indicator Species:</a:t>
            </a:r>
            <a:r>
              <a:rPr lang="en" sz="2300"/>
              <a:t> their presence, population size &amp; health tell us the health of the reef! </a:t>
            </a:r>
            <a:br>
              <a:rPr lang="en" sz="2300"/>
            </a:br>
            <a:endParaRPr sz="2300"/>
          </a:p>
          <a:p>
            <a:pPr marL="457200" lvl="0" indent="-374650" algn="l" rtl="0">
              <a:spcBef>
                <a:spcPts val="600"/>
              </a:spcBef>
              <a:spcAft>
                <a:spcPts val="0"/>
              </a:spcAft>
              <a:buSzPts val="2300"/>
              <a:buChar char="●"/>
            </a:pPr>
            <a:r>
              <a:rPr lang="en" sz="2300"/>
              <a:t>¼ of all marine species depend on coral reefs food and shelter </a:t>
            </a:r>
            <a:br>
              <a:rPr lang="en" sz="2300"/>
            </a:br>
            <a:endParaRPr sz="2300"/>
          </a:p>
          <a:p>
            <a:pPr marL="457200" lvl="0" indent="-374650" algn="l" rtl="0">
              <a:spcBef>
                <a:spcPts val="0"/>
              </a:spcBef>
              <a:spcAft>
                <a:spcPts val="0"/>
              </a:spcAft>
              <a:buSzPts val="2300"/>
              <a:buChar char="●"/>
            </a:pPr>
            <a:r>
              <a:rPr lang="en" sz="2300"/>
              <a:t>Protect coastlines by absorbing storm energy </a:t>
            </a:r>
            <a:endParaRPr sz="2300"/>
          </a:p>
        </p:txBody>
      </p:sp>
      <p:pic>
        <p:nvPicPr>
          <p:cNvPr id="640" name="Google Shape;640;p33"/>
          <p:cNvPicPr preferRelativeResize="0"/>
          <p:nvPr/>
        </p:nvPicPr>
        <p:blipFill>
          <a:blip r:embed="rId3">
            <a:alphaModFix/>
          </a:blip>
          <a:stretch>
            <a:fillRect/>
          </a:stretch>
        </p:blipFill>
        <p:spPr>
          <a:xfrm>
            <a:off x="5493838" y="3378750"/>
            <a:ext cx="3589500" cy="1612200"/>
          </a:xfrm>
          <a:prstGeom prst="roundRect">
            <a:avLst>
              <a:gd name="adj" fmla="val 16667"/>
            </a:avLst>
          </a:prstGeom>
          <a:noFill/>
          <a:ln>
            <a:noFill/>
          </a:ln>
        </p:spPr>
      </p:pic>
      <p:cxnSp>
        <p:nvCxnSpPr>
          <p:cNvPr id="641" name="Google Shape;641;p33"/>
          <p:cNvCxnSpPr/>
          <p:nvPr/>
        </p:nvCxnSpPr>
        <p:spPr>
          <a:xfrm rot="10800000" flipH="1">
            <a:off x="4900450" y="2880950"/>
            <a:ext cx="593400" cy="323100"/>
          </a:xfrm>
          <a:prstGeom prst="straightConnector1">
            <a:avLst/>
          </a:prstGeom>
          <a:noFill/>
          <a:ln w="28575" cap="flat" cmpd="sng">
            <a:solidFill>
              <a:srgbClr val="6D9EEB"/>
            </a:solidFill>
            <a:prstDash val="solid"/>
            <a:round/>
            <a:headEnd type="none" w="med" len="med"/>
            <a:tailEnd type="triangle" w="med" len="med"/>
          </a:ln>
        </p:spPr>
      </p:cxnSp>
      <p:cxnSp>
        <p:nvCxnSpPr>
          <p:cNvPr id="642" name="Google Shape;642;p33"/>
          <p:cNvCxnSpPr/>
          <p:nvPr/>
        </p:nvCxnSpPr>
        <p:spPr>
          <a:xfrm>
            <a:off x="4803675" y="1575388"/>
            <a:ext cx="641400" cy="274800"/>
          </a:xfrm>
          <a:prstGeom prst="straightConnector1">
            <a:avLst/>
          </a:prstGeom>
          <a:noFill/>
          <a:ln w="28575" cap="flat" cmpd="sng">
            <a:solidFill>
              <a:srgbClr val="6D9EEB"/>
            </a:solidFill>
            <a:prstDash val="solid"/>
            <a:round/>
            <a:headEnd type="none" w="med" len="med"/>
            <a:tailEnd type="triangle" w="med" len="med"/>
          </a:ln>
        </p:spPr>
      </p:cxnSp>
      <p:cxnSp>
        <p:nvCxnSpPr>
          <p:cNvPr id="643" name="Google Shape;643;p33"/>
          <p:cNvCxnSpPr/>
          <p:nvPr/>
        </p:nvCxnSpPr>
        <p:spPr>
          <a:xfrm rot="10800000" flipH="1">
            <a:off x="4391000" y="4617700"/>
            <a:ext cx="954600" cy="180000"/>
          </a:xfrm>
          <a:prstGeom prst="straightConnector1">
            <a:avLst/>
          </a:prstGeom>
          <a:noFill/>
          <a:ln w="28575" cap="flat" cmpd="sng">
            <a:solidFill>
              <a:srgbClr val="6D9EEB"/>
            </a:solidFill>
            <a:prstDash val="solid"/>
            <a:round/>
            <a:headEnd type="none" w="med" len="med"/>
            <a:tailEnd type="triangle" w="med" len="med"/>
          </a:ln>
        </p:spPr>
      </p:cxnSp>
      <p:pic>
        <p:nvPicPr>
          <p:cNvPr id="644" name="Google Shape;644;p33"/>
          <p:cNvPicPr preferRelativeResize="0"/>
          <p:nvPr/>
        </p:nvPicPr>
        <p:blipFill rotWithShape="1">
          <a:blip r:embed="rId4">
            <a:alphaModFix/>
          </a:blip>
          <a:srcRect r="76664"/>
          <a:stretch/>
        </p:blipFill>
        <p:spPr>
          <a:xfrm>
            <a:off x="0" y="0"/>
            <a:ext cx="511524" cy="548000"/>
          </a:xfrm>
          <a:prstGeom prst="rect">
            <a:avLst/>
          </a:prstGeom>
          <a:noFill/>
          <a:ln>
            <a:noFill/>
          </a:ln>
        </p:spPr>
      </p:pic>
      <p:pic>
        <p:nvPicPr>
          <p:cNvPr id="645" name="Google Shape;645;p33"/>
          <p:cNvPicPr preferRelativeResize="0"/>
          <p:nvPr/>
        </p:nvPicPr>
        <p:blipFill>
          <a:blip r:embed="rId5">
            <a:alphaModFix/>
          </a:blip>
          <a:stretch>
            <a:fillRect/>
          </a:stretch>
        </p:blipFill>
        <p:spPr>
          <a:xfrm>
            <a:off x="5570049" y="905788"/>
            <a:ext cx="2663700" cy="2421000"/>
          </a:xfrm>
          <a:prstGeom prst="roundRect">
            <a:avLst>
              <a:gd name="adj" fmla="val 16667"/>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34"/>
          <p:cNvSpPr txBox="1">
            <a:spLocks noGrp="1"/>
          </p:cNvSpPr>
          <p:nvPr>
            <p:ph type="title" idx="4294967295"/>
          </p:nvPr>
        </p:nvSpPr>
        <p:spPr>
          <a:xfrm>
            <a:off x="747925" y="453625"/>
            <a:ext cx="6929100" cy="54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Coral Reefs: Protection of Coastline </a:t>
            </a:r>
            <a:endParaRPr sz="2800"/>
          </a:p>
          <a:p>
            <a:pPr marL="0" lvl="0" indent="0" algn="l" rtl="0">
              <a:spcBef>
                <a:spcPts val="0"/>
              </a:spcBef>
              <a:spcAft>
                <a:spcPts val="0"/>
              </a:spcAft>
              <a:buNone/>
            </a:pPr>
            <a:endParaRPr/>
          </a:p>
        </p:txBody>
      </p:sp>
      <p:sp>
        <p:nvSpPr>
          <p:cNvPr id="651" name="Google Shape;651;p34"/>
          <p:cNvSpPr txBox="1">
            <a:spLocks noGrp="1"/>
          </p:cNvSpPr>
          <p:nvPr>
            <p:ph type="body" idx="4294967295"/>
          </p:nvPr>
        </p:nvSpPr>
        <p:spPr>
          <a:xfrm>
            <a:off x="129675" y="777625"/>
            <a:ext cx="46620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Coral polyps build their calcium carbonate exoskeleton - large vertical structures in shallow waters </a:t>
            </a:r>
            <a:br>
              <a:rPr lang="en" dirty="0"/>
            </a:br>
            <a:r>
              <a:rPr lang="en" dirty="0"/>
              <a:t> </a:t>
            </a:r>
            <a:endParaRPr dirty="0"/>
          </a:p>
          <a:p>
            <a:pPr marL="457200" lvl="0" indent="-393700" algn="l" rtl="0">
              <a:spcBef>
                <a:spcPts val="0"/>
              </a:spcBef>
              <a:spcAft>
                <a:spcPts val="0"/>
              </a:spcAft>
              <a:buSzPts val="2600"/>
              <a:buChar char="✘"/>
            </a:pPr>
            <a:r>
              <a:rPr lang="en" dirty="0"/>
              <a:t>Natural defense to absorb wave energy</a:t>
            </a:r>
            <a:endParaRPr dirty="0"/>
          </a:p>
          <a:p>
            <a:pPr marL="457200" lvl="0" indent="0" algn="l" rtl="0">
              <a:spcBef>
                <a:spcPts val="600"/>
              </a:spcBef>
              <a:spcAft>
                <a:spcPts val="0"/>
              </a:spcAft>
              <a:buNone/>
            </a:pPr>
            <a:r>
              <a:rPr lang="en" dirty="0"/>
              <a:t> </a:t>
            </a:r>
            <a:endParaRPr dirty="0"/>
          </a:p>
          <a:p>
            <a:pPr marL="457200" lvl="0" indent="-393700" algn="l" rtl="0">
              <a:spcBef>
                <a:spcPts val="600"/>
              </a:spcBef>
              <a:spcAft>
                <a:spcPts val="0"/>
              </a:spcAft>
              <a:buSzPts val="2600"/>
              <a:buChar char="✘"/>
            </a:pPr>
            <a:r>
              <a:rPr lang="en" dirty="0"/>
              <a:t>90% of wave energy is absorbed by coral reefs!</a:t>
            </a:r>
            <a:endParaRPr dirty="0"/>
          </a:p>
          <a:p>
            <a:pPr marL="0" lvl="0" indent="0" algn="l" rtl="0">
              <a:spcBef>
                <a:spcPts val="600"/>
              </a:spcBef>
              <a:spcAft>
                <a:spcPts val="0"/>
              </a:spcAft>
              <a:buNone/>
            </a:pPr>
            <a:endParaRPr dirty="0"/>
          </a:p>
        </p:txBody>
      </p:sp>
      <p:pic>
        <p:nvPicPr>
          <p:cNvPr id="652" name="Google Shape;652;p34"/>
          <p:cNvPicPr preferRelativeResize="0"/>
          <p:nvPr/>
        </p:nvPicPr>
        <p:blipFill>
          <a:blip r:embed="rId3">
            <a:alphaModFix/>
          </a:blip>
          <a:stretch>
            <a:fillRect/>
          </a:stretch>
        </p:blipFill>
        <p:spPr>
          <a:xfrm>
            <a:off x="5019150" y="1080050"/>
            <a:ext cx="3680700" cy="3779700"/>
          </a:xfrm>
          <a:prstGeom prst="roundRect">
            <a:avLst>
              <a:gd name="adj" fmla="val 16667"/>
            </a:avLst>
          </a:prstGeom>
          <a:noFill/>
          <a:ln>
            <a:noFill/>
          </a:ln>
        </p:spPr>
      </p:pic>
      <p:pic>
        <p:nvPicPr>
          <p:cNvPr id="653" name="Google Shape;653;p34"/>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35"/>
          <p:cNvSpPr txBox="1">
            <a:spLocks noGrp="1"/>
          </p:cNvSpPr>
          <p:nvPr>
            <p:ph type="title"/>
          </p:nvPr>
        </p:nvSpPr>
        <p:spPr>
          <a:xfrm>
            <a:off x="764325" y="384600"/>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Coral Reefs: Indicator Species</a:t>
            </a:r>
            <a:endParaRPr sz="2800"/>
          </a:p>
          <a:p>
            <a:pPr marL="0" lvl="0" indent="0" algn="l" rtl="0">
              <a:spcBef>
                <a:spcPts val="0"/>
              </a:spcBef>
              <a:spcAft>
                <a:spcPts val="0"/>
              </a:spcAft>
              <a:buNone/>
            </a:pPr>
            <a:endParaRPr/>
          </a:p>
        </p:txBody>
      </p:sp>
      <p:sp>
        <p:nvSpPr>
          <p:cNvPr id="659" name="Google Shape;659;p35"/>
          <p:cNvSpPr txBox="1">
            <a:spLocks noGrp="1"/>
          </p:cNvSpPr>
          <p:nvPr>
            <p:ph type="body" idx="4294967295"/>
          </p:nvPr>
        </p:nvSpPr>
        <p:spPr>
          <a:xfrm>
            <a:off x="510675" y="1242000"/>
            <a:ext cx="3534900" cy="25035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What do you think an indicator species does?</a:t>
            </a:r>
            <a:br>
              <a:rPr lang="en" dirty="0"/>
            </a:br>
            <a:endParaRPr dirty="0"/>
          </a:p>
          <a:p>
            <a:pPr marL="457200" lvl="0" indent="-393700" algn="l" rtl="0">
              <a:spcBef>
                <a:spcPts val="0"/>
              </a:spcBef>
              <a:spcAft>
                <a:spcPts val="0"/>
              </a:spcAft>
              <a:buSzPts val="2600"/>
              <a:buChar char="✘"/>
            </a:pPr>
            <a:r>
              <a:rPr lang="en" dirty="0"/>
              <a:t>Helps determine the health of their habitat! </a:t>
            </a: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p:txBody>
      </p:sp>
      <p:pic>
        <p:nvPicPr>
          <p:cNvPr id="660" name="Google Shape;660;p35"/>
          <p:cNvPicPr preferRelativeResize="0"/>
          <p:nvPr/>
        </p:nvPicPr>
        <p:blipFill>
          <a:blip r:embed="rId3">
            <a:alphaModFix/>
          </a:blip>
          <a:stretch>
            <a:fillRect/>
          </a:stretch>
        </p:blipFill>
        <p:spPr>
          <a:xfrm>
            <a:off x="4288500" y="1242000"/>
            <a:ext cx="2616300" cy="3485700"/>
          </a:xfrm>
          <a:prstGeom prst="roundRect">
            <a:avLst>
              <a:gd name="adj" fmla="val 16667"/>
            </a:avLst>
          </a:prstGeom>
          <a:noFill/>
          <a:ln>
            <a:noFill/>
          </a:ln>
        </p:spPr>
      </p:pic>
      <p:pic>
        <p:nvPicPr>
          <p:cNvPr id="661" name="Google Shape;661;p35"/>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36"/>
          <p:cNvSpPr txBox="1">
            <a:spLocks noGrp="1"/>
          </p:cNvSpPr>
          <p:nvPr>
            <p:ph type="title" idx="4294967295"/>
          </p:nvPr>
        </p:nvSpPr>
        <p:spPr>
          <a:xfrm>
            <a:off x="764325" y="384600"/>
            <a:ext cx="64581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Coral Reefs: Indicator Species in Action</a:t>
            </a:r>
            <a:endParaRPr sz="2800"/>
          </a:p>
          <a:p>
            <a:pPr marL="0" lvl="0" indent="0" algn="l" rtl="0">
              <a:spcBef>
                <a:spcPts val="0"/>
              </a:spcBef>
              <a:spcAft>
                <a:spcPts val="0"/>
              </a:spcAft>
              <a:buNone/>
            </a:pPr>
            <a:endParaRPr/>
          </a:p>
        </p:txBody>
      </p:sp>
      <p:sp>
        <p:nvSpPr>
          <p:cNvPr id="667" name="Google Shape;667;p36"/>
          <p:cNvSpPr txBox="1">
            <a:spLocks noGrp="1"/>
          </p:cNvSpPr>
          <p:nvPr>
            <p:ph type="body" idx="4294967295"/>
          </p:nvPr>
        </p:nvSpPr>
        <p:spPr>
          <a:xfrm>
            <a:off x="510675" y="1242000"/>
            <a:ext cx="5111700" cy="25035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Do you know what this a picture of?</a:t>
            </a:r>
            <a:br>
              <a:rPr lang="en" dirty="0"/>
            </a:br>
            <a:endParaRPr dirty="0"/>
          </a:p>
          <a:p>
            <a:pPr marL="457200" lvl="0" indent="-393700" algn="l" rtl="0">
              <a:spcBef>
                <a:spcPts val="0"/>
              </a:spcBef>
              <a:spcAft>
                <a:spcPts val="0"/>
              </a:spcAft>
              <a:buSzPts val="2600"/>
              <a:buChar char="✘"/>
            </a:pPr>
            <a:r>
              <a:rPr lang="en" dirty="0"/>
              <a:t>Coral bleaching is when coral expel zooxanthellae which make their food </a:t>
            </a:r>
            <a:br>
              <a:rPr lang="en" dirty="0"/>
            </a:br>
            <a:endParaRPr dirty="0"/>
          </a:p>
          <a:p>
            <a:pPr marL="457200" lvl="0" indent="-393700" algn="l" rtl="0">
              <a:spcBef>
                <a:spcPts val="0"/>
              </a:spcBef>
              <a:spcAft>
                <a:spcPts val="0"/>
              </a:spcAft>
              <a:buSzPts val="2600"/>
              <a:buChar char="✘"/>
            </a:pPr>
            <a:r>
              <a:rPr lang="en" dirty="0"/>
              <a:t>Coral are sensitive to changes in temperature, pH, and water quality </a:t>
            </a:r>
            <a:endParaRPr dirty="0"/>
          </a:p>
          <a:p>
            <a:pPr marL="0" lvl="0" indent="0" algn="l" rtl="0">
              <a:spcBef>
                <a:spcPts val="600"/>
              </a:spcBef>
              <a:spcAft>
                <a:spcPts val="0"/>
              </a:spcAft>
              <a:buNone/>
            </a:pPr>
            <a:endParaRPr dirty="0"/>
          </a:p>
        </p:txBody>
      </p:sp>
      <p:pic>
        <p:nvPicPr>
          <p:cNvPr id="668" name="Google Shape;668;p36"/>
          <p:cNvPicPr preferRelativeResize="0"/>
          <p:nvPr/>
        </p:nvPicPr>
        <p:blipFill rotWithShape="1">
          <a:blip r:embed="rId3">
            <a:alphaModFix/>
          </a:blip>
          <a:srcRect l="21853" r="21853"/>
          <a:stretch/>
        </p:blipFill>
        <p:spPr>
          <a:xfrm>
            <a:off x="5931050" y="1010675"/>
            <a:ext cx="2920200" cy="3485700"/>
          </a:xfrm>
          <a:prstGeom prst="roundRect">
            <a:avLst>
              <a:gd name="adj" fmla="val 16667"/>
            </a:avLst>
          </a:prstGeom>
          <a:noFill/>
          <a:ln>
            <a:noFill/>
          </a:ln>
        </p:spPr>
      </p:pic>
      <p:pic>
        <p:nvPicPr>
          <p:cNvPr id="669" name="Google Shape;669;p36"/>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37"/>
          <p:cNvSpPr txBox="1"/>
          <p:nvPr/>
        </p:nvSpPr>
        <p:spPr>
          <a:xfrm>
            <a:off x="751550" y="357900"/>
            <a:ext cx="6585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accent1"/>
                </a:solidFill>
                <a:latin typeface="Sniglet"/>
                <a:ea typeface="Sniglet"/>
                <a:cs typeface="Sniglet"/>
                <a:sym typeface="Sniglet"/>
              </a:rPr>
              <a:t>Coral Reefs: Biodiversity</a:t>
            </a:r>
            <a:endParaRPr sz="2800">
              <a:solidFill>
                <a:schemeClr val="accent1"/>
              </a:solidFill>
              <a:latin typeface="Sniglet"/>
              <a:ea typeface="Sniglet"/>
              <a:cs typeface="Sniglet"/>
              <a:sym typeface="Sniglet"/>
            </a:endParaRPr>
          </a:p>
        </p:txBody>
      </p:sp>
      <p:sp>
        <p:nvSpPr>
          <p:cNvPr id="675" name="Google Shape;675;p37"/>
          <p:cNvSpPr txBox="1">
            <a:spLocks noGrp="1"/>
          </p:cNvSpPr>
          <p:nvPr>
            <p:ph type="body" idx="4294967295"/>
          </p:nvPr>
        </p:nvSpPr>
        <p:spPr>
          <a:xfrm>
            <a:off x="510675" y="1082425"/>
            <a:ext cx="43029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Coral reefs are the rainforest of the ocean! </a:t>
            </a:r>
            <a:br>
              <a:rPr lang="en" dirty="0"/>
            </a:br>
            <a:endParaRPr dirty="0"/>
          </a:p>
          <a:p>
            <a:pPr marL="457200" lvl="0" indent="-393700" algn="l" rtl="0">
              <a:spcBef>
                <a:spcPts val="0"/>
              </a:spcBef>
              <a:spcAft>
                <a:spcPts val="0"/>
              </a:spcAft>
              <a:buSzPts val="2600"/>
              <a:buChar char="✘"/>
            </a:pPr>
            <a:r>
              <a:rPr lang="en" dirty="0"/>
              <a:t>25% of all marine species rely on coral reefs either directly or indirectly for survival </a:t>
            </a:r>
            <a:endParaRPr dirty="0"/>
          </a:p>
          <a:p>
            <a:pPr marL="0" lvl="0" indent="0" algn="l" rtl="0">
              <a:spcBef>
                <a:spcPts val="600"/>
              </a:spcBef>
              <a:spcAft>
                <a:spcPts val="0"/>
              </a:spcAft>
              <a:buNone/>
            </a:pPr>
            <a:endParaRPr dirty="0"/>
          </a:p>
        </p:txBody>
      </p:sp>
      <p:pic>
        <p:nvPicPr>
          <p:cNvPr id="676" name="Google Shape;676;p37"/>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77" name="Google Shape;677;p37"/>
          <p:cNvPicPr preferRelativeResize="0"/>
          <p:nvPr/>
        </p:nvPicPr>
        <p:blipFill>
          <a:blip r:embed="rId4">
            <a:alphaModFix/>
          </a:blip>
          <a:stretch>
            <a:fillRect/>
          </a:stretch>
        </p:blipFill>
        <p:spPr>
          <a:xfrm>
            <a:off x="5035050" y="973503"/>
            <a:ext cx="3320700" cy="30183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pic>
        <p:nvPicPr>
          <p:cNvPr id="682" name="Google Shape;682;p38" title="An Introduction to Coral Reefs">
            <a:hlinkClick r:id="rId3"/>
          </p:cNvPr>
          <p:cNvPicPr preferRelativeResize="0"/>
          <p:nvPr/>
        </p:nvPicPr>
        <p:blipFill>
          <a:blip r:embed="rId4">
            <a:alphaModFix/>
          </a:blip>
          <a:stretch>
            <a:fillRect/>
          </a:stretch>
        </p:blipFill>
        <p:spPr>
          <a:xfrm>
            <a:off x="152400" y="0"/>
            <a:ext cx="6858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2"/>
                                        </p:tgtEl>
                                        <p:attrNameLst>
                                          <p:attrName>style.visibility</p:attrName>
                                        </p:attrNameLst>
                                      </p:cBhvr>
                                      <p:to>
                                        <p:strVal val="visible"/>
                                      </p:to>
                                    </p:set>
                                    <p:animEffect transition="in" filter="fade">
                                      <p:cBhvr>
                                        <p:cTn id="7" dur="1000"/>
                                        <p:tgtEl>
                                          <p:spTgt spid="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39"/>
          <p:cNvSpPr txBox="1">
            <a:spLocks noGrp="1"/>
          </p:cNvSpPr>
          <p:nvPr>
            <p:ph type="title" idx="4294967295"/>
          </p:nvPr>
        </p:nvSpPr>
        <p:spPr>
          <a:xfrm>
            <a:off x="747925" y="27475"/>
            <a:ext cx="7201500" cy="673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Mangroves: Environmental Importance</a:t>
            </a:r>
            <a:endParaRPr sz="2800"/>
          </a:p>
        </p:txBody>
      </p:sp>
      <p:sp>
        <p:nvSpPr>
          <p:cNvPr id="688" name="Google Shape;688;p39"/>
          <p:cNvSpPr txBox="1">
            <a:spLocks noGrp="1"/>
          </p:cNvSpPr>
          <p:nvPr>
            <p:ph type="body" idx="4294967295"/>
          </p:nvPr>
        </p:nvSpPr>
        <p:spPr>
          <a:xfrm>
            <a:off x="293575" y="626025"/>
            <a:ext cx="3901500" cy="35223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a:t>Coastal protection from erosion, storms and waves </a:t>
            </a:r>
            <a:endParaRPr/>
          </a:p>
          <a:p>
            <a:pPr marL="457200" lvl="0" indent="0" algn="l" rtl="0">
              <a:spcBef>
                <a:spcPts val="600"/>
              </a:spcBef>
              <a:spcAft>
                <a:spcPts val="0"/>
              </a:spcAft>
              <a:buNone/>
            </a:pPr>
            <a:endParaRPr/>
          </a:p>
          <a:p>
            <a:pPr marL="457200" lvl="0" indent="-393700" algn="l" rtl="0">
              <a:spcBef>
                <a:spcPts val="600"/>
              </a:spcBef>
              <a:spcAft>
                <a:spcPts val="0"/>
              </a:spcAft>
              <a:buSzPts val="2600"/>
              <a:buChar char="●"/>
            </a:pPr>
            <a:r>
              <a:rPr lang="en"/>
              <a:t>Vital role in food cycles</a:t>
            </a:r>
            <a:br>
              <a:rPr lang="en"/>
            </a:br>
            <a:endParaRPr/>
          </a:p>
          <a:p>
            <a:pPr marL="457200" lvl="0" indent="-393700" algn="l" rtl="0">
              <a:spcBef>
                <a:spcPts val="0"/>
              </a:spcBef>
              <a:spcAft>
                <a:spcPts val="0"/>
              </a:spcAft>
              <a:buSzPts val="2600"/>
              <a:buChar char="●"/>
            </a:pPr>
            <a:r>
              <a:rPr lang="en"/>
              <a:t>Roots capture and hold on to carbon</a:t>
            </a:r>
            <a:endParaRPr/>
          </a:p>
        </p:txBody>
      </p:sp>
      <p:pic>
        <p:nvPicPr>
          <p:cNvPr id="689" name="Google Shape;689;p39"/>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90" name="Google Shape;690;p39"/>
          <p:cNvPicPr preferRelativeResize="0"/>
          <p:nvPr/>
        </p:nvPicPr>
        <p:blipFill rotWithShape="1">
          <a:blip r:embed="rId4">
            <a:alphaModFix/>
          </a:blip>
          <a:srcRect l="4813" t="48591" r="13467"/>
          <a:stretch/>
        </p:blipFill>
        <p:spPr>
          <a:xfrm>
            <a:off x="4194974" y="691225"/>
            <a:ext cx="4921199" cy="41539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40"/>
          <p:cNvSpPr txBox="1">
            <a:spLocks noGrp="1"/>
          </p:cNvSpPr>
          <p:nvPr>
            <p:ph type="title" idx="4294967295"/>
          </p:nvPr>
        </p:nvSpPr>
        <p:spPr>
          <a:xfrm>
            <a:off x="764325" y="384600"/>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Mangroves: Protection of Coastline</a:t>
            </a:r>
            <a:endParaRPr sz="2800"/>
          </a:p>
          <a:p>
            <a:pPr marL="0" lvl="0" indent="0" algn="l" rtl="0">
              <a:spcBef>
                <a:spcPts val="0"/>
              </a:spcBef>
              <a:spcAft>
                <a:spcPts val="0"/>
              </a:spcAft>
              <a:buNone/>
            </a:pPr>
            <a:endParaRPr/>
          </a:p>
        </p:txBody>
      </p:sp>
      <p:sp>
        <p:nvSpPr>
          <p:cNvPr id="696" name="Google Shape;696;p40"/>
          <p:cNvSpPr txBox="1">
            <a:spLocks noGrp="1"/>
          </p:cNvSpPr>
          <p:nvPr>
            <p:ph type="body" idx="4294967295"/>
          </p:nvPr>
        </p:nvSpPr>
        <p:spPr>
          <a:xfrm>
            <a:off x="510675" y="1242000"/>
            <a:ext cx="3994800" cy="25035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Almost 2 million people live in coastal communities </a:t>
            </a:r>
            <a:br>
              <a:rPr lang="en" dirty="0"/>
            </a:br>
            <a:endParaRPr dirty="0"/>
          </a:p>
          <a:p>
            <a:pPr marL="457200" lvl="0" indent="-393700" algn="l" rtl="0">
              <a:spcBef>
                <a:spcPts val="0"/>
              </a:spcBef>
              <a:spcAft>
                <a:spcPts val="0"/>
              </a:spcAft>
              <a:buSzPts val="2600"/>
              <a:buChar char="✘"/>
            </a:pPr>
            <a:r>
              <a:rPr lang="en" dirty="0"/>
              <a:t>Intricate root systems break wave energy from storms protecting those communities</a:t>
            </a:r>
            <a:br>
              <a:rPr lang="en" dirty="0"/>
            </a:b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p:txBody>
      </p:sp>
      <p:pic>
        <p:nvPicPr>
          <p:cNvPr id="697" name="Google Shape;697;p40"/>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98" name="Google Shape;698;p40"/>
          <p:cNvPicPr preferRelativeResize="0"/>
          <p:nvPr/>
        </p:nvPicPr>
        <p:blipFill>
          <a:blip r:embed="rId4"/>
          <a:srcRect t="11637" b="11637"/>
          <a:stretch/>
        </p:blipFill>
        <p:spPr>
          <a:xfrm>
            <a:off x="4739675" y="1023650"/>
            <a:ext cx="3994800" cy="38313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41"/>
          <p:cNvSpPr txBox="1"/>
          <p:nvPr/>
        </p:nvSpPr>
        <p:spPr>
          <a:xfrm>
            <a:off x="751550" y="357900"/>
            <a:ext cx="6585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accent1"/>
                </a:solidFill>
                <a:latin typeface="Sniglet"/>
                <a:ea typeface="Sniglet"/>
                <a:cs typeface="Sniglet"/>
                <a:sym typeface="Sniglet"/>
              </a:rPr>
              <a:t>Mangroves: Vital Role in Food Cycle</a:t>
            </a:r>
            <a:endParaRPr sz="2800">
              <a:solidFill>
                <a:schemeClr val="accent1"/>
              </a:solidFill>
              <a:latin typeface="Sniglet"/>
              <a:ea typeface="Sniglet"/>
              <a:cs typeface="Sniglet"/>
              <a:sym typeface="Sniglet"/>
            </a:endParaRPr>
          </a:p>
        </p:txBody>
      </p:sp>
      <p:sp>
        <p:nvSpPr>
          <p:cNvPr id="704" name="Google Shape;704;p41"/>
          <p:cNvSpPr txBox="1">
            <a:spLocks noGrp="1"/>
          </p:cNvSpPr>
          <p:nvPr>
            <p:ph type="body" idx="4294967295"/>
          </p:nvPr>
        </p:nvSpPr>
        <p:spPr>
          <a:xfrm>
            <a:off x="510675" y="1082425"/>
            <a:ext cx="43029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Leaves fall into the water and are broken down by marine fungi and bacteria into detritus </a:t>
            </a:r>
          </a:p>
          <a:p>
            <a:pPr marL="457200" lvl="0" indent="-393700" algn="l" rtl="0">
              <a:spcBef>
                <a:spcPts val="600"/>
              </a:spcBef>
              <a:spcAft>
                <a:spcPts val="0"/>
              </a:spcAft>
              <a:buSzPts val="2600"/>
              <a:buChar char="✘"/>
            </a:pPr>
            <a:endParaRPr dirty="0"/>
          </a:p>
          <a:p>
            <a:pPr marL="457200" lvl="0" indent="-393700" algn="l" rtl="0">
              <a:spcBef>
                <a:spcPts val="600"/>
              </a:spcBef>
              <a:spcAft>
                <a:spcPts val="0"/>
              </a:spcAft>
              <a:buSzPts val="2600"/>
              <a:buChar char="✘"/>
            </a:pPr>
            <a:r>
              <a:rPr lang="en" dirty="0"/>
              <a:t>Detris is organic matter  that can be used as food by other organisms  - the cycle of life!</a:t>
            </a:r>
            <a:endParaRPr dirty="0"/>
          </a:p>
          <a:p>
            <a:pPr marL="457200" lvl="0" indent="0" algn="l" rtl="0">
              <a:spcBef>
                <a:spcPts val="600"/>
              </a:spcBef>
              <a:spcAft>
                <a:spcPts val="0"/>
              </a:spcAft>
              <a:buNone/>
            </a:pPr>
            <a:endParaRPr dirty="0">
              <a:solidFill>
                <a:srgbClr val="FF0000"/>
              </a:solidFill>
            </a:endParaRPr>
          </a:p>
          <a:p>
            <a:pPr marL="0" lvl="0" indent="0" algn="l" rtl="0">
              <a:spcBef>
                <a:spcPts val="600"/>
              </a:spcBef>
              <a:spcAft>
                <a:spcPts val="0"/>
              </a:spcAft>
              <a:buNone/>
            </a:pPr>
            <a:endParaRPr dirty="0"/>
          </a:p>
        </p:txBody>
      </p:sp>
      <p:pic>
        <p:nvPicPr>
          <p:cNvPr id="705" name="Google Shape;705;p41"/>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06" name="Google Shape;706;p41"/>
          <p:cNvPicPr preferRelativeResize="0"/>
          <p:nvPr/>
        </p:nvPicPr>
        <p:blipFill>
          <a:blip r:embed="rId4">
            <a:alphaModFix/>
          </a:blip>
          <a:stretch>
            <a:fillRect/>
          </a:stretch>
        </p:blipFill>
        <p:spPr>
          <a:xfrm>
            <a:off x="4813575" y="1082425"/>
            <a:ext cx="4025700" cy="37926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42"/>
          <p:cNvSpPr txBox="1">
            <a:spLocks noGrp="1"/>
          </p:cNvSpPr>
          <p:nvPr>
            <p:ph type="title" idx="4294967295"/>
          </p:nvPr>
        </p:nvSpPr>
        <p:spPr>
          <a:xfrm>
            <a:off x="764325" y="308400"/>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Mangroves: Carbon Sink </a:t>
            </a:r>
            <a:endParaRPr/>
          </a:p>
        </p:txBody>
      </p:sp>
      <p:sp>
        <p:nvSpPr>
          <p:cNvPr id="712" name="Google Shape;712;p42"/>
          <p:cNvSpPr txBox="1">
            <a:spLocks noGrp="1"/>
          </p:cNvSpPr>
          <p:nvPr>
            <p:ph type="body" idx="4294967295"/>
          </p:nvPr>
        </p:nvSpPr>
        <p:spPr>
          <a:xfrm>
            <a:off x="510675" y="1242000"/>
            <a:ext cx="3929100" cy="29259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Mangrove forests cover 75% of tropical coastlines </a:t>
            </a:r>
            <a:br>
              <a:rPr lang="en" dirty="0"/>
            </a:br>
            <a:endParaRPr dirty="0"/>
          </a:p>
          <a:p>
            <a:pPr marL="457200" lvl="0" indent="-393700" algn="l" rtl="0">
              <a:spcBef>
                <a:spcPts val="0"/>
              </a:spcBef>
              <a:spcAft>
                <a:spcPts val="0"/>
              </a:spcAft>
              <a:buSzPts val="2600"/>
              <a:buChar char="✘"/>
            </a:pPr>
            <a:r>
              <a:rPr lang="en" dirty="0"/>
              <a:t>Collect carbon dioxide in their roots and stored, similarly to wetlands</a:t>
            </a:r>
            <a:endParaRPr dirty="0"/>
          </a:p>
          <a:p>
            <a:pPr marL="0" lvl="0" indent="0" algn="l" rtl="0">
              <a:spcBef>
                <a:spcPts val="600"/>
              </a:spcBef>
              <a:spcAft>
                <a:spcPts val="0"/>
              </a:spcAft>
              <a:buNone/>
            </a:pPr>
            <a:br>
              <a:rPr lang="en" dirty="0"/>
            </a:br>
            <a:endParaRPr dirty="0"/>
          </a:p>
          <a:p>
            <a:pPr marL="0" lvl="0" indent="0" algn="l" rtl="0">
              <a:spcBef>
                <a:spcPts val="600"/>
              </a:spcBef>
              <a:spcAft>
                <a:spcPts val="0"/>
              </a:spcAft>
              <a:buNone/>
            </a:pPr>
            <a:endParaRPr dirty="0"/>
          </a:p>
        </p:txBody>
      </p:sp>
      <p:pic>
        <p:nvPicPr>
          <p:cNvPr id="713" name="Google Shape;713;p42"/>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14" name="Google Shape;714;p42"/>
          <p:cNvPicPr preferRelativeResize="0"/>
          <p:nvPr/>
        </p:nvPicPr>
        <p:blipFill>
          <a:blip r:embed="rId4">
            <a:alphaModFix/>
          </a:blip>
          <a:stretch>
            <a:fillRect/>
          </a:stretch>
        </p:blipFill>
        <p:spPr>
          <a:xfrm>
            <a:off x="4572000" y="1211187"/>
            <a:ext cx="4081800" cy="27210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25"/>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Last week! </a:t>
            </a:r>
            <a:endParaRPr sz="3200"/>
          </a:p>
        </p:txBody>
      </p:sp>
      <p:sp>
        <p:nvSpPr>
          <p:cNvPr id="577" name="Google Shape;577;p25"/>
          <p:cNvSpPr txBox="1">
            <a:spLocks noGrp="1"/>
          </p:cNvSpPr>
          <p:nvPr>
            <p:ph type="body" idx="1"/>
          </p:nvPr>
        </p:nvSpPr>
        <p:spPr>
          <a:xfrm>
            <a:off x="95025" y="931625"/>
            <a:ext cx="74928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a:t>We looked at three distinct </a:t>
            </a:r>
            <a:r>
              <a:rPr lang="en" sz="1800" b="1"/>
              <a:t>coastal habitats </a:t>
            </a:r>
            <a:endParaRPr sz="1800"/>
          </a:p>
          <a:p>
            <a:pPr marL="914400" lvl="1" indent="-342900" algn="l" rtl="0">
              <a:spcBef>
                <a:spcPts val="0"/>
              </a:spcBef>
              <a:spcAft>
                <a:spcPts val="0"/>
              </a:spcAft>
              <a:buSzPts val="1800"/>
              <a:buChar char="◆"/>
            </a:pPr>
            <a:r>
              <a:rPr lang="en" sz="1800" b="1"/>
              <a:t>Wetlands </a:t>
            </a:r>
            <a:endParaRPr sz="1800" b="1"/>
          </a:p>
          <a:p>
            <a:pPr marL="914400" lvl="1" indent="-342900" algn="l" rtl="0">
              <a:spcBef>
                <a:spcPts val="0"/>
              </a:spcBef>
              <a:spcAft>
                <a:spcPts val="0"/>
              </a:spcAft>
              <a:buSzPts val="1800"/>
              <a:buChar char="◆"/>
            </a:pPr>
            <a:r>
              <a:rPr lang="en" sz="1800" b="1"/>
              <a:t>Coral Reefs </a:t>
            </a:r>
            <a:endParaRPr sz="1800" b="1"/>
          </a:p>
          <a:p>
            <a:pPr marL="914400" lvl="1" indent="-342900" algn="l" rtl="0">
              <a:spcBef>
                <a:spcPts val="0"/>
              </a:spcBef>
              <a:spcAft>
                <a:spcPts val="0"/>
              </a:spcAft>
              <a:buSzPts val="1800"/>
              <a:buChar char="◆"/>
            </a:pPr>
            <a:r>
              <a:rPr lang="en" sz="1800" b="1"/>
              <a:t>Mangroves</a:t>
            </a:r>
            <a:br>
              <a:rPr lang="en" sz="1800"/>
            </a:br>
            <a:endParaRPr sz="1800"/>
          </a:p>
          <a:p>
            <a:pPr marL="457200" lvl="0" indent="-342900" algn="l" rtl="0">
              <a:spcBef>
                <a:spcPts val="0"/>
              </a:spcBef>
              <a:spcAft>
                <a:spcPts val="0"/>
              </a:spcAft>
              <a:buSzPts val="1800"/>
              <a:buChar char="➔"/>
            </a:pPr>
            <a:r>
              <a:rPr lang="en" sz="1800"/>
              <a:t>Each habitat hosts a variety of species - </a:t>
            </a:r>
            <a:r>
              <a:rPr lang="en" sz="1800" b="1"/>
              <a:t>biodiversity </a:t>
            </a:r>
            <a:endParaRPr sz="1800" b="1"/>
          </a:p>
          <a:p>
            <a:pPr marL="457200" lvl="0" indent="0" algn="l" rtl="0">
              <a:spcBef>
                <a:spcPts val="600"/>
              </a:spcBef>
              <a:spcAft>
                <a:spcPts val="0"/>
              </a:spcAft>
              <a:buNone/>
            </a:pPr>
            <a:endParaRPr sz="1800" b="1"/>
          </a:p>
          <a:p>
            <a:pPr marL="457200" lvl="0" indent="-342900" algn="l" rtl="0">
              <a:spcBef>
                <a:spcPts val="600"/>
              </a:spcBef>
              <a:spcAft>
                <a:spcPts val="0"/>
              </a:spcAft>
              <a:buSzPts val="1800"/>
              <a:buChar char="➔"/>
            </a:pPr>
            <a:r>
              <a:rPr lang="en" sz="1800"/>
              <a:t>In order for organisms to thrive in these habitats they have unique</a:t>
            </a:r>
            <a:r>
              <a:rPr lang="en" sz="1800" b="1"/>
              <a:t> adaptations</a:t>
            </a:r>
            <a:endParaRPr sz="1800" b="1"/>
          </a:p>
          <a:p>
            <a:pPr marL="914400" lvl="1" indent="-342900" algn="l" rtl="0">
              <a:spcBef>
                <a:spcPts val="0"/>
              </a:spcBef>
              <a:spcAft>
                <a:spcPts val="0"/>
              </a:spcAft>
              <a:buSzPts val="1800"/>
              <a:buChar char="◆"/>
            </a:pPr>
            <a:r>
              <a:rPr lang="en" sz="1800" b="1"/>
              <a:t>Wetlands:</a:t>
            </a:r>
            <a:r>
              <a:rPr lang="en" sz="1800"/>
              <a:t> Able to survive in salt water at various times with little oxygen present </a:t>
            </a:r>
            <a:endParaRPr sz="1800"/>
          </a:p>
          <a:p>
            <a:pPr marL="914400" lvl="1" indent="-342900" algn="l" rtl="0">
              <a:spcBef>
                <a:spcPts val="0"/>
              </a:spcBef>
              <a:spcAft>
                <a:spcPts val="0"/>
              </a:spcAft>
              <a:buSzPts val="1800"/>
              <a:buChar char="◆"/>
            </a:pPr>
            <a:r>
              <a:rPr lang="en" sz="1800" b="1"/>
              <a:t>Coral Reefs:</a:t>
            </a:r>
            <a:r>
              <a:rPr lang="en" sz="1800"/>
              <a:t> Protection from predators! </a:t>
            </a:r>
            <a:endParaRPr sz="1800"/>
          </a:p>
          <a:p>
            <a:pPr marL="914400" lvl="1" indent="-342900" algn="l" rtl="0">
              <a:spcBef>
                <a:spcPts val="0"/>
              </a:spcBef>
              <a:spcAft>
                <a:spcPts val="0"/>
              </a:spcAft>
              <a:buSzPts val="1800"/>
              <a:buChar char="◆"/>
            </a:pPr>
            <a:r>
              <a:rPr lang="en" sz="1800" b="1"/>
              <a:t>Mangroves:</a:t>
            </a:r>
            <a:r>
              <a:rPr lang="en" sz="1800"/>
              <a:t> Strong, salt tolerant roots for structure and support </a:t>
            </a:r>
            <a:endParaRPr sz="1800"/>
          </a:p>
        </p:txBody>
      </p:sp>
      <p:pic>
        <p:nvPicPr>
          <p:cNvPr id="578" name="Google Shape;578;p25"/>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pic>
        <p:nvPicPr>
          <p:cNvPr id="719" name="Google Shape;719;p43" title="Mangroves as Blue Carbon">
            <a:hlinkClick r:id="rId3"/>
          </p:cNvPr>
          <p:cNvPicPr preferRelativeResize="0"/>
          <p:nvPr/>
        </p:nvPicPr>
        <p:blipFill>
          <a:blip r:embed="rId4">
            <a:alphaModFix/>
          </a:blip>
          <a:stretch>
            <a:fillRect/>
          </a:stretch>
        </p:blipFill>
        <p:spPr>
          <a:xfrm>
            <a:off x="152400" y="0"/>
            <a:ext cx="6858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9"/>
                                        </p:tgtEl>
                                        <p:attrNameLst>
                                          <p:attrName>style.visibility</p:attrName>
                                        </p:attrNameLst>
                                      </p:cBhvr>
                                      <p:to>
                                        <p:strVal val="visible"/>
                                      </p:to>
                                    </p:set>
                                    <p:animEffect transition="in" filter="fade">
                                      <p:cBhvr>
                                        <p:cTn id="7" dur="1000"/>
                                        <p:tgtEl>
                                          <p:spTgt spid="7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44"/>
          <p:cNvSpPr txBox="1">
            <a:spLocks noGrp="1"/>
          </p:cNvSpPr>
          <p:nvPr>
            <p:ph type="title" idx="4294967295"/>
          </p:nvPr>
        </p:nvSpPr>
        <p:spPr>
          <a:xfrm>
            <a:off x="627025" y="321300"/>
            <a:ext cx="68355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Matching: Coastal Habitat Environmental Importance! </a:t>
            </a:r>
            <a:endParaRPr sz="3200"/>
          </a:p>
        </p:txBody>
      </p:sp>
      <p:sp>
        <p:nvSpPr>
          <p:cNvPr id="725" name="Google Shape;725;p44"/>
          <p:cNvSpPr txBox="1"/>
          <p:nvPr/>
        </p:nvSpPr>
        <p:spPr>
          <a:xfrm>
            <a:off x="2574550" y="1984213"/>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726" name="Google Shape;726;p44"/>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27" name="Google Shape;727;p44"/>
          <p:cNvSpPr txBox="1"/>
          <p:nvPr/>
        </p:nvSpPr>
        <p:spPr>
          <a:xfrm>
            <a:off x="7177850" y="4620300"/>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Wetland</a:t>
            </a:r>
            <a:endParaRPr sz="2200" b="1">
              <a:solidFill>
                <a:schemeClr val="dk1"/>
              </a:solidFill>
              <a:latin typeface="Dosis"/>
              <a:ea typeface="Dosis"/>
              <a:cs typeface="Dosis"/>
              <a:sym typeface="Dosis"/>
            </a:endParaRPr>
          </a:p>
        </p:txBody>
      </p:sp>
      <p:sp>
        <p:nvSpPr>
          <p:cNvPr id="728" name="Google Shape;728;p44"/>
          <p:cNvSpPr txBox="1"/>
          <p:nvPr/>
        </p:nvSpPr>
        <p:spPr>
          <a:xfrm>
            <a:off x="2406325" y="1461025"/>
            <a:ext cx="27210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I help purify water</a:t>
            </a:r>
            <a:endParaRPr sz="2200" b="1">
              <a:solidFill>
                <a:schemeClr val="dk1"/>
              </a:solidFill>
              <a:latin typeface="Dosis"/>
              <a:ea typeface="Dosis"/>
              <a:cs typeface="Dosis"/>
              <a:sym typeface="Dosis"/>
            </a:endParaRPr>
          </a:p>
        </p:txBody>
      </p:sp>
      <p:pic>
        <p:nvPicPr>
          <p:cNvPr id="729" name="Google Shape;729;p44"/>
          <p:cNvPicPr preferRelativeResize="0"/>
          <p:nvPr/>
        </p:nvPicPr>
        <p:blipFill rotWithShape="1">
          <a:blip r:embed="rId4">
            <a:alphaModFix/>
          </a:blip>
          <a:srcRect l="22899" r="22899"/>
          <a:stretch/>
        </p:blipFill>
        <p:spPr>
          <a:xfrm>
            <a:off x="6380200" y="183322"/>
            <a:ext cx="2031900" cy="1846800"/>
          </a:xfrm>
          <a:prstGeom prst="roundRect">
            <a:avLst>
              <a:gd name="adj" fmla="val 16667"/>
            </a:avLst>
          </a:prstGeom>
          <a:noFill/>
          <a:ln>
            <a:noFill/>
          </a:ln>
        </p:spPr>
      </p:pic>
      <p:sp>
        <p:nvSpPr>
          <p:cNvPr id="730" name="Google Shape;730;p44"/>
          <p:cNvSpPr txBox="1"/>
          <p:nvPr/>
        </p:nvSpPr>
        <p:spPr>
          <a:xfrm>
            <a:off x="6205000" y="2846738"/>
            <a:ext cx="22071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731" name="Google Shape;731;p44"/>
          <p:cNvSpPr txBox="1"/>
          <p:nvPr/>
        </p:nvSpPr>
        <p:spPr>
          <a:xfrm>
            <a:off x="5482450" y="2030125"/>
            <a:ext cx="36522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¼ of all marine species depend on me for food and shelter</a:t>
            </a:r>
            <a:endParaRPr sz="2200" b="1">
              <a:solidFill>
                <a:schemeClr val="dk1"/>
              </a:solidFill>
              <a:latin typeface="Dosis"/>
              <a:ea typeface="Dosis"/>
              <a:cs typeface="Dosis"/>
              <a:sym typeface="Dosis"/>
            </a:endParaRPr>
          </a:p>
        </p:txBody>
      </p:sp>
      <p:sp>
        <p:nvSpPr>
          <p:cNvPr id="732" name="Google Shape;732;p44"/>
          <p:cNvSpPr txBox="1"/>
          <p:nvPr/>
        </p:nvSpPr>
        <p:spPr>
          <a:xfrm>
            <a:off x="7177850" y="3595825"/>
            <a:ext cx="19287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Coral Reef</a:t>
            </a:r>
            <a:endParaRPr sz="2200" b="1">
              <a:solidFill>
                <a:schemeClr val="dk1"/>
              </a:solidFill>
              <a:latin typeface="Dosis"/>
              <a:ea typeface="Dosis"/>
              <a:cs typeface="Dosis"/>
              <a:sym typeface="Dosis"/>
            </a:endParaRPr>
          </a:p>
        </p:txBody>
      </p:sp>
      <p:sp>
        <p:nvSpPr>
          <p:cNvPr id="733" name="Google Shape;733;p44"/>
          <p:cNvSpPr txBox="1"/>
          <p:nvPr/>
        </p:nvSpPr>
        <p:spPr>
          <a:xfrm>
            <a:off x="2466425" y="4529213"/>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734" name="Google Shape;734;p44"/>
          <p:cNvSpPr txBox="1"/>
          <p:nvPr/>
        </p:nvSpPr>
        <p:spPr>
          <a:xfrm>
            <a:off x="413675" y="3558650"/>
            <a:ext cx="23283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My unique roots help slow  waves from storms</a:t>
            </a:r>
            <a:endParaRPr sz="2200" b="1">
              <a:solidFill>
                <a:schemeClr val="dk1"/>
              </a:solidFill>
              <a:latin typeface="Dosis"/>
              <a:ea typeface="Dosis"/>
              <a:cs typeface="Dosis"/>
              <a:sym typeface="Dosis"/>
            </a:endParaRPr>
          </a:p>
        </p:txBody>
      </p:sp>
      <p:sp>
        <p:nvSpPr>
          <p:cNvPr id="735" name="Google Shape;735;p44"/>
          <p:cNvSpPr txBox="1"/>
          <p:nvPr/>
        </p:nvSpPr>
        <p:spPr>
          <a:xfrm>
            <a:off x="7177850" y="4115075"/>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Mangrove</a:t>
            </a:r>
            <a:endParaRPr sz="2200" b="1">
              <a:solidFill>
                <a:schemeClr val="dk1"/>
              </a:solidFill>
              <a:latin typeface="Dosis"/>
              <a:ea typeface="Dosis"/>
              <a:cs typeface="Dosis"/>
              <a:sym typeface="Dosis"/>
            </a:endParaRPr>
          </a:p>
        </p:txBody>
      </p:sp>
      <p:sp>
        <p:nvSpPr>
          <p:cNvPr id="736" name="Google Shape;736;p44"/>
          <p:cNvSpPr txBox="1"/>
          <p:nvPr/>
        </p:nvSpPr>
        <p:spPr>
          <a:xfrm>
            <a:off x="5039336" y="3342600"/>
            <a:ext cx="22071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a:solidFill>
                  <a:schemeClr val="accent1"/>
                </a:solidFill>
                <a:latin typeface="Sniglet"/>
                <a:ea typeface="Sniglet"/>
                <a:cs typeface="Sniglet"/>
                <a:sym typeface="Sniglet"/>
              </a:rPr>
              <a:t>Which description matches the coastal habitat?</a:t>
            </a:r>
            <a:endParaRPr sz="2100"/>
          </a:p>
        </p:txBody>
      </p:sp>
      <p:pic>
        <p:nvPicPr>
          <p:cNvPr id="737" name="Google Shape;737;p44"/>
          <p:cNvPicPr preferRelativeResize="0"/>
          <p:nvPr/>
        </p:nvPicPr>
        <p:blipFill rotWithShape="1">
          <a:blip r:embed="rId5">
            <a:alphaModFix/>
          </a:blip>
          <a:srcRect l="20183" r="20189"/>
          <a:stretch/>
        </p:blipFill>
        <p:spPr>
          <a:xfrm>
            <a:off x="977311" y="1500750"/>
            <a:ext cx="1299900" cy="1569600"/>
          </a:xfrm>
          <a:prstGeom prst="roundRect">
            <a:avLst>
              <a:gd name="adj" fmla="val 16667"/>
            </a:avLst>
          </a:prstGeom>
          <a:noFill/>
          <a:ln>
            <a:noFill/>
          </a:ln>
        </p:spPr>
      </p:pic>
      <p:pic>
        <p:nvPicPr>
          <p:cNvPr id="738" name="Google Shape;738;p44"/>
          <p:cNvPicPr preferRelativeResize="0"/>
          <p:nvPr/>
        </p:nvPicPr>
        <p:blipFill rotWithShape="1">
          <a:blip r:embed="rId6">
            <a:alphaModFix/>
          </a:blip>
          <a:srcRect t="19128" b="19128"/>
          <a:stretch/>
        </p:blipFill>
        <p:spPr>
          <a:xfrm>
            <a:off x="2574561" y="3189955"/>
            <a:ext cx="2207100" cy="1020600"/>
          </a:xfrm>
          <a:prstGeom prst="roundRect">
            <a:avLst>
              <a:gd name="adj" fmla="val 16667"/>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45"/>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Summary of Lesson 3 </a:t>
            </a:r>
            <a:endParaRPr sz="3200"/>
          </a:p>
        </p:txBody>
      </p:sp>
      <p:sp>
        <p:nvSpPr>
          <p:cNvPr id="744" name="Google Shape;744;p45"/>
          <p:cNvSpPr txBox="1">
            <a:spLocks noGrp="1"/>
          </p:cNvSpPr>
          <p:nvPr>
            <p:ph type="body" idx="1"/>
          </p:nvPr>
        </p:nvSpPr>
        <p:spPr>
          <a:xfrm>
            <a:off x="95025" y="931625"/>
            <a:ext cx="74928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b="1"/>
              <a:t>Wetlands: </a:t>
            </a:r>
            <a:endParaRPr sz="1800" b="1"/>
          </a:p>
          <a:p>
            <a:pPr marL="914400" lvl="1" indent="-342900" algn="l" rtl="0">
              <a:spcBef>
                <a:spcPts val="0"/>
              </a:spcBef>
              <a:spcAft>
                <a:spcPts val="0"/>
              </a:spcAft>
              <a:buSzPts val="1800"/>
              <a:buChar char="◆"/>
            </a:pPr>
            <a:r>
              <a:rPr lang="en" sz="1800"/>
              <a:t>Coastline protection</a:t>
            </a:r>
            <a:endParaRPr sz="1800"/>
          </a:p>
          <a:p>
            <a:pPr marL="914400" lvl="1" indent="-342900" algn="l" rtl="0">
              <a:spcBef>
                <a:spcPts val="0"/>
              </a:spcBef>
              <a:spcAft>
                <a:spcPts val="0"/>
              </a:spcAft>
              <a:buSzPts val="1800"/>
              <a:buChar char="◆"/>
            </a:pPr>
            <a:r>
              <a:rPr lang="en" sz="1800"/>
              <a:t>Purify water </a:t>
            </a:r>
            <a:endParaRPr sz="1800"/>
          </a:p>
          <a:p>
            <a:pPr marL="914400" lvl="1" indent="-342900" algn="l" rtl="0">
              <a:spcBef>
                <a:spcPts val="0"/>
              </a:spcBef>
              <a:spcAft>
                <a:spcPts val="0"/>
              </a:spcAft>
              <a:buSzPts val="1800"/>
              <a:buChar char="◆"/>
            </a:pPr>
            <a:r>
              <a:rPr lang="en" sz="1800"/>
              <a:t>Biodiverse habitat </a:t>
            </a:r>
            <a:br>
              <a:rPr lang="en" sz="1800"/>
            </a:br>
            <a:endParaRPr sz="1800"/>
          </a:p>
          <a:p>
            <a:pPr marL="457200" lvl="0" indent="-342900" algn="l" rtl="0">
              <a:spcBef>
                <a:spcPts val="0"/>
              </a:spcBef>
              <a:spcAft>
                <a:spcPts val="0"/>
              </a:spcAft>
              <a:buSzPts val="1800"/>
              <a:buChar char="➔"/>
            </a:pPr>
            <a:r>
              <a:rPr lang="en" sz="1800" b="1"/>
              <a:t>Coral Reefs:</a:t>
            </a:r>
            <a:endParaRPr sz="1800" b="1"/>
          </a:p>
          <a:p>
            <a:pPr marL="914400" lvl="1" indent="-342900" algn="l" rtl="0">
              <a:spcBef>
                <a:spcPts val="0"/>
              </a:spcBef>
              <a:spcAft>
                <a:spcPts val="0"/>
              </a:spcAft>
              <a:buSzPts val="1800"/>
              <a:buChar char="◆"/>
            </a:pPr>
            <a:r>
              <a:rPr lang="en" sz="1800"/>
              <a:t>Coastline protection</a:t>
            </a:r>
            <a:endParaRPr sz="1800"/>
          </a:p>
          <a:p>
            <a:pPr marL="914400" lvl="1" indent="-342900" algn="l" rtl="0">
              <a:spcBef>
                <a:spcPts val="0"/>
              </a:spcBef>
              <a:spcAft>
                <a:spcPts val="0"/>
              </a:spcAft>
              <a:buSzPts val="1800"/>
              <a:buChar char="◆"/>
            </a:pPr>
            <a:r>
              <a:rPr lang="en" sz="1800"/>
              <a:t>Indicator species </a:t>
            </a:r>
            <a:endParaRPr sz="1800"/>
          </a:p>
          <a:p>
            <a:pPr marL="914400" lvl="1" indent="-342900" algn="l" rtl="0">
              <a:spcBef>
                <a:spcPts val="0"/>
              </a:spcBef>
              <a:spcAft>
                <a:spcPts val="0"/>
              </a:spcAft>
              <a:buSzPts val="1800"/>
              <a:buChar char="◆"/>
            </a:pPr>
            <a:r>
              <a:rPr lang="en" sz="1800"/>
              <a:t>Biodiverse habitat </a:t>
            </a:r>
            <a:br>
              <a:rPr lang="en" sz="1800"/>
            </a:br>
            <a:endParaRPr sz="1800"/>
          </a:p>
          <a:p>
            <a:pPr marL="457200" lvl="0" indent="-342900" algn="l" rtl="0">
              <a:spcBef>
                <a:spcPts val="0"/>
              </a:spcBef>
              <a:spcAft>
                <a:spcPts val="0"/>
              </a:spcAft>
              <a:buSzPts val="1800"/>
              <a:buChar char="➔"/>
            </a:pPr>
            <a:r>
              <a:rPr lang="en" sz="1800" b="1"/>
              <a:t>Mangroves: </a:t>
            </a:r>
            <a:endParaRPr sz="1800" b="1"/>
          </a:p>
          <a:p>
            <a:pPr marL="914400" lvl="1" indent="-342900" algn="l" rtl="0">
              <a:spcBef>
                <a:spcPts val="0"/>
              </a:spcBef>
              <a:spcAft>
                <a:spcPts val="0"/>
              </a:spcAft>
              <a:buSzPts val="1800"/>
              <a:buChar char="◆"/>
            </a:pPr>
            <a:r>
              <a:rPr lang="en" sz="1800"/>
              <a:t>Coastline protection</a:t>
            </a:r>
            <a:endParaRPr sz="1800"/>
          </a:p>
          <a:p>
            <a:pPr marL="914400" lvl="1" indent="-342900" algn="l" rtl="0">
              <a:spcBef>
                <a:spcPts val="0"/>
              </a:spcBef>
              <a:spcAft>
                <a:spcPts val="0"/>
              </a:spcAft>
              <a:buSzPts val="1800"/>
              <a:buChar char="◆"/>
            </a:pPr>
            <a:r>
              <a:rPr lang="en" sz="1800"/>
              <a:t>Vital role in food cycles </a:t>
            </a:r>
            <a:endParaRPr sz="1800"/>
          </a:p>
          <a:p>
            <a:pPr marL="914400" lvl="1" indent="-342900" algn="l" rtl="0">
              <a:spcBef>
                <a:spcPts val="0"/>
              </a:spcBef>
              <a:spcAft>
                <a:spcPts val="0"/>
              </a:spcAft>
              <a:buSzPts val="1800"/>
              <a:buChar char="◆"/>
            </a:pPr>
            <a:r>
              <a:rPr lang="en" sz="1800"/>
              <a:t>Roots capture and hold on to carbon </a:t>
            </a:r>
            <a:endParaRPr sz="1800"/>
          </a:p>
        </p:txBody>
      </p:sp>
      <p:pic>
        <p:nvPicPr>
          <p:cNvPr id="745" name="Google Shape;745;p45"/>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26"/>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Solve It - Riddle Review</a:t>
            </a:r>
            <a:endParaRPr sz="3200"/>
          </a:p>
        </p:txBody>
      </p:sp>
      <p:sp>
        <p:nvSpPr>
          <p:cNvPr id="584" name="Google Shape;584;p26"/>
          <p:cNvSpPr txBox="1">
            <a:spLocks noGrp="1"/>
          </p:cNvSpPr>
          <p:nvPr>
            <p:ph type="body" idx="1"/>
          </p:nvPr>
        </p:nvSpPr>
        <p:spPr>
          <a:xfrm>
            <a:off x="366050" y="886825"/>
            <a:ext cx="6925200" cy="3610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a:t>As we get ready to begin today’s lesson, let’s try these riddles! </a:t>
            </a:r>
            <a:endParaRPr dirty="0"/>
          </a:p>
          <a:p>
            <a:pPr marL="457200" lvl="0" indent="-387350" algn="l" rtl="0">
              <a:spcBef>
                <a:spcPts val="600"/>
              </a:spcBef>
              <a:spcAft>
                <a:spcPts val="0"/>
              </a:spcAft>
              <a:buSzPts val="2500"/>
              <a:buAutoNum type="arabicPeriod"/>
            </a:pPr>
            <a:r>
              <a:rPr lang="en" dirty="0"/>
              <a:t>I stop by wetlands for food or to rest a bit. I do not live there year round. What am I?</a:t>
            </a:r>
            <a:br>
              <a:rPr lang="en" dirty="0"/>
            </a:br>
            <a:r>
              <a:rPr lang="en" dirty="0"/>
              <a:t> </a:t>
            </a:r>
            <a:endParaRPr dirty="0"/>
          </a:p>
          <a:p>
            <a:pPr marL="457200" lvl="0" indent="-387350" algn="l" rtl="0">
              <a:spcBef>
                <a:spcPts val="0"/>
              </a:spcBef>
              <a:spcAft>
                <a:spcPts val="0"/>
              </a:spcAft>
              <a:buSzPts val="2500"/>
              <a:buAutoNum type="arabicPeriod"/>
            </a:pPr>
            <a:r>
              <a:rPr lang="en" dirty="0"/>
              <a:t>I am a type of relationship where both species benefit. What am I? </a:t>
            </a:r>
            <a:endParaRPr dirty="0"/>
          </a:p>
        </p:txBody>
      </p:sp>
      <p:pic>
        <p:nvPicPr>
          <p:cNvPr id="585" name="Google Shape;585;p26"/>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586" name="Google Shape;586;p26"/>
          <p:cNvPicPr preferRelativeResize="0"/>
          <p:nvPr/>
        </p:nvPicPr>
        <p:blipFill rotWithShape="1">
          <a:blip r:embed="rId4">
            <a:alphaModFix/>
          </a:blip>
          <a:srcRect t="2739" b="4410"/>
          <a:stretch/>
        </p:blipFill>
        <p:spPr>
          <a:xfrm>
            <a:off x="4798125" y="3606750"/>
            <a:ext cx="1451175" cy="1347350"/>
          </a:xfrm>
          <a:prstGeom prst="rect">
            <a:avLst/>
          </a:prstGeom>
          <a:noFill/>
          <a:ln>
            <a:noFill/>
          </a:ln>
        </p:spPr>
      </p:pic>
      <p:pic>
        <p:nvPicPr>
          <p:cNvPr id="587" name="Google Shape;587;p26"/>
          <p:cNvPicPr preferRelativeResize="0"/>
          <p:nvPr/>
        </p:nvPicPr>
        <p:blipFill>
          <a:blip r:embed="rId5">
            <a:alphaModFix/>
          </a:blip>
          <a:stretch>
            <a:fillRect/>
          </a:stretch>
        </p:blipFill>
        <p:spPr>
          <a:xfrm>
            <a:off x="747925" y="3917725"/>
            <a:ext cx="1045105" cy="10844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27"/>
          <p:cNvSpPr txBox="1">
            <a:spLocks noGrp="1"/>
          </p:cNvSpPr>
          <p:nvPr>
            <p:ph type="title" idx="4294967295"/>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Wetlands: Environmental Importance</a:t>
            </a:r>
            <a:endParaRPr sz="2800"/>
          </a:p>
        </p:txBody>
      </p:sp>
      <p:sp>
        <p:nvSpPr>
          <p:cNvPr id="593" name="Google Shape;593;p27"/>
          <p:cNvSpPr txBox="1">
            <a:spLocks noGrp="1"/>
          </p:cNvSpPr>
          <p:nvPr>
            <p:ph type="body" idx="4294967295"/>
          </p:nvPr>
        </p:nvSpPr>
        <p:spPr>
          <a:xfrm>
            <a:off x="321200" y="1207875"/>
            <a:ext cx="31536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Protect coastlines from damaging storms</a:t>
            </a:r>
            <a:br>
              <a:rPr lang="en" dirty="0"/>
            </a:br>
            <a:endParaRPr dirty="0"/>
          </a:p>
          <a:p>
            <a:pPr marL="457200" lvl="0" indent="-393700" algn="l" rtl="0">
              <a:spcBef>
                <a:spcPts val="0"/>
              </a:spcBef>
              <a:spcAft>
                <a:spcPts val="0"/>
              </a:spcAft>
              <a:buSzPts val="2600"/>
              <a:buChar char="●"/>
            </a:pPr>
            <a:r>
              <a:rPr lang="en" dirty="0"/>
              <a:t>Purify water</a:t>
            </a:r>
            <a:br>
              <a:rPr lang="en" dirty="0"/>
            </a:br>
            <a:endParaRPr dirty="0"/>
          </a:p>
          <a:p>
            <a:pPr marL="457200" lvl="0" indent="-393700" algn="l" rtl="0">
              <a:spcBef>
                <a:spcPts val="0"/>
              </a:spcBef>
              <a:spcAft>
                <a:spcPts val="0"/>
              </a:spcAft>
              <a:buSzPts val="2600"/>
              <a:buChar char="●"/>
            </a:pPr>
            <a:r>
              <a:rPr lang="en" dirty="0"/>
              <a:t>Provide a habitat for many different species </a:t>
            </a:r>
            <a:endParaRPr dirty="0"/>
          </a:p>
        </p:txBody>
      </p:sp>
      <p:pic>
        <p:nvPicPr>
          <p:cNvPr id="594" name="Google Shape;594;p27"/>
          <p:cNvPicPr preferRelativeResize="0"/>
          <p:nvPr/>
        </p:nvPicPr>
        <p:blipFill>
          <a:blip r:embed="rId3">
            <a:alphaModFix/>
          </a:blip>
          <a:stretch>
            <a:fillRect/>
          </a:stretch>
        </p:blipFill>
        <p:spPr>
          <a:xfrm>
            <a:off x="3387075" y="1506500"/>
            <a:ext cx="5669276" cy="3237125"/>
          </a:xfrm>
          <a:prstGeom prst="rect">
            <a:avLst/>
          </a:prstGeom>
          <a:noFill/>
          <a:ln>
            <a:noFill/>
          </a:ln>
        </p:spPr>
      </p:pic>
      <p:pic>
        <p:nvPicPr>
          <p:cNvPr id="595" name="Google Shape;595;p27"/>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29"/>
          <p:cNvSpPr txBox="1">
            <a:spLocks noGrp="1"/>
          </p:cNvSpPr>
          <p:nvPr>
            <p:ph type="title"/>
          </p:nvPr>
        </p:nvSpPr>
        <p:spPr>
          <a:xfrm>
            <a:off x="355975" y="225025"/>
            <a:ext cx="69630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How Do Wetlands Protect the Coastline?</a:t>
            </a:r>
            <a:endParaRPr sz="3000"/>
          </a:p>
        </p:txBody>
      </p:sp>
      <p:pic>
        <p:nvPicPr>
          <p:cNvPr id="610" name="Google Shape;610;p29"/>
          <p:cNvPicPr preferRelativeResize="0"/>
          <p:nvPr/>
        </p:nvPicPr>
        <p:blipFill>
          <a:blip r:embed="rId3">
            <a:alphaModFix/>
          </a:blip>
          <a:stretch>
            <a:fillRect/>
          </a:stretch>
        </p:blipFill>
        <p:spPr>
          <a:xfrm>
            <a:off x="725350" y="1246125"/>
            <a:ext cx="5772900" cy="3733200"/>
          </a:xfrm>
          <a:prstGeom prst="roundRect">
            <a:avLst>
              <a:gd name="adj" fmla="val 16667"/>
            </a:avLst>
          </a:prstGeom>
          <a:noFill/>
          <a:ln>
            <a:noFill/>
          </a:ln>
        </p:spPr>
      </p:pic>
      <p:pic>
        <p:nvPicPr>
          <p:cNvPr id="611" name="Google Shape;611;p29"/>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30"/>
          <p:cNvSpPr txBox="1"/>
          <p:nvPr/>
        </p:nvSpPr>
        <p:spPr>
          <a:xfrm>
            <a:off x="605850" y="259925"/>
            <a:ext cx="6416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chemeClr val="accent1"/>
                </a:solidFill>
                <a:latin typeface="Sniglet"/>
                <a:ea typeface="Sniglet"/>
                <a:cs typeface="Sniglet"/>
                <a:sym typeface="Sniglet"/>
              </a:rPr>
              <a:t>Wetlands: Protect the Coastlines </a:t>
            </a:r>
            <a:endParaRPr sz="3000">
              <a:solidFill>
                <a:schemeClr val="accent1"/>
              </a:solidFill>
              <a:latin typeface="Sniglet"/>
              <a:ea typeface="Sniglet"/>
              <a:cs typeface="Sniglet"/>
              <a:sym typeface="Sniglet"/>
            </a:endParaRPr>
          </a:p>
        </p:txBody>
      </p:sp>
      <p:sp>
        <p:nvSpPr>
          <p:cNvPr id="617" name="Google Shape;617;p30"/>
          <p:cNvSpPr txBox="1">
            <a:spLocks noGrp="1"/>
          </p:cNvSpPr>
          <p:nvPr>
            <p:ph type="body" idx="4294967295"/>
          </p:nvPr>
        </p:nvSpPr>
        <p:spPr>
          <a:xfrm>
            <a:off x="129675" y="1082425"/>
            <a:ext cx="38694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Natural defense barrier </a:t>
            </a:r>
            <a:br>
              <a:rPr lang="en" dirty="0"/>
            </a:br>
            <a:endParaRPr dirty="0"/>
          </a:p>
          <a:p>
            <a:pPr marL="457200" lvl="0" indent="-393700" algn="l" rtl="0">
              <a:spcBef>
                <a:spcPts val="0"/>
              </a:spcBef>
              <a:spcAft>
                <a:spcPts val="0"/>
              </a:spcAft>
              <a:buSzPts val="2600"/>
              <a:buChar char="✘"/>
            </a:pPr>
            <a:r>
              <a:rPr lang="en" dirty="0"/>
              <a:t>Soaks up and stores the water</a:t>
            </a:r>
            <a:br>
              <a:rPr lang="en" dirty="0"/>
            </a:br>
            <a:r>
              <a:rPr lang="en" dirty="0"/>
              <a:t> </a:t>
            </a:r>
            <a:endParaRPr dirty="0"/>
          </a:p>
          <a:p>
            <a:pPr marL="457200" lvl="0" indent="-393700" algn="l" rtl="0">
              <a:spcBef>
                <a:spcPts val="0"/>
              </a:spcBef>
              <a:spcAft>
                <a:spcPts val="0"/>
              </a:spcAft>
              <a:buSzPts val="2600"/>
              <a:buChar char="✘"/>
            </a:pPr>
            <a:r>
              <a:rPr lang="en" dirty="0"/>
              <a:t>Slows wind wave action and storm surges created by tropical storms and hurricanes </a:t>
            </a:r>
            <a:endParaRPr dirty="0"/>
          </a:p>
          <a:p>
            <a:pPr marL="0" lvl="0" indent="0" algn="l" rtl="0">
              <a:spcBef>
                <a:spcPts val="600"/>
              </a:spcBef>
              <a:spcAft>
                <a:spcPts val="0"/>
              </a:spcAft>
              <a:buNone/>
            </a:pPr>
            <a:endParaRPr dirty="0"/>
          </a:p>
        </p:txBody>
      </p:sp>
      <p:pic>
        <p:nvPicPr>
          <p:cNvPr id="618" name="Google Shape;618;p30"/>
          <p:cNvPicPr preferRelativeResize="0"/>
          <p:nvPr/>
        </p:nvPicPr>
        <p:blipFill rotWithShape="1">
          <a:blip r:embed="rId3">
            <a:alphaModFix/>
          </a:blip>
          <a:srcRect l="6597" r="6597"/>
          <a:stretch/>
        </p:blipFill>
        <p:spPr>
          <a:xfrm>
            <a:off x="4572000" y="3069950"/>
            <a:ext cx="3869400" cy="1951500"/>
          </a:xfrm>
          <a:prstGeom prst="roundRect">
            <a:avLst>
              <a:gd name="adj" fmla="val 16667"/>
            </a:avLst>
          </a:prstGeom>
          <a:noFill/>
          <a:ln>
            <a:noFill/>
          </a:ln>
        </p:spPr>
      </p:pic>
      <p:pic>
        <p:nvPicPr>
          <p:cNvPr id="619" name="Google Shape;619;p30"/>
          <p:cNvPicPr preferRelativeResize="0"/>
          <p:nvPr/>
        </p:nvPicPr>
        <p:blipFill>
          <a:blip r:embed="rId4">
            <a:alphaModFix/>
          </a:blip>
          <a:stretch>
            <a:fillRect/>
          </a:stretch>
        </p:blipFill>
        <p:spPr>
          <a:xfrm>
            <a:off x="4572150" y="1012450"/>
            <a:ext cx="3869400" cy="1951500"/>
          </a:xfrm>
          <a:prstGeom prst="roundRect">
            <a:avLst>
              <a:gd name="adj" fmla="val 16667"/>
            </a:avLst>
          </a:prstGeom>
          <a:noFill/>
          <a:ln>
            <a:noFill/>
          </a:ln>
        </p:spPr>
      </p:pic>
      <p:pic>
        <p:nvPicPr>
          <p:cNvPr id="620" name="Google Shape;620;p30"/>
          <p:cNvPicPr preferRelativeResize="0"/>
          <p:nvPr/>
        </p:nvPicPr>
        <p:blipFill rotWithShape="1">
          <a:blip r:embed="rId5">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8"/>
          <p:cNvSpPr txBox="1">
            <a:spLocks noGrp="1"/>
          </p:cNvSpPr>
          <p:nvPr>
            <p:ph type="title" idx="4294967295"/>
          </p:nvPr>
        </p:nvSpPr>
        <p:spPr>
          <a:xfrm>
            <a:off x="747925" y="726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Wetlands: Purify Water</a:t>
            </a:r>
            <a:endParaRPr sz="3000"/>
          </a:p>
        </p:txBody>
      </p:sp>
      <p:sp>
        <p:nvSpPr>
          <p:cNvPr id="601" name="Google Shape;601;p28"/>
          <p:cNvSpPr txBox="1">
            <a:spLocks noGrp="1"/>
          </p:cNvSpPr>
          <p:nvPr>
            <p:ph type="body" idx="4294967295"/>
          </p:nvPr>
        </p:nvSpPr>
        <p:spPr>
          <a:xfrm>
            <a:off x="263025" y="858291"/>
            <a:ext cx="3869400" cy="2246859"/>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Wetland plants slow the flow of water</a:t>
            </a:r>
            <a:br>
              <a:rPr lang="en" dirty="0"/>
            </a:br>
            <a:endParaRPr dirty="0"/>
          </a:p>
          <a:p>
            <a:pPr marL="457200" lvl="0" indent="-393700" algn="l" rtl="0">
              <a:spcBef>
                <a:spcPts val="0"/>
              </a:spcBef>
              <a:spcAft>
                <a:spcPts val="0"/>
              </a:spcAft>
              <a:buSzPts val="2600"/>
              <a:buChar char="✘"/>
            </a:pPr>
            <a:r>
              <a:rPr lang="en" dirty="0"/>
              <a:t>Takes up nutrients in its roots </a:t>
            </a:r>
            <a:br>
              <a:rPr lang="en" dirty="0"/>
            </a:br>
            <a:endParaRPr dirty="0"/>
          </a:p>
          <a:p>
            <a:pPr marL="0" lvl="0" indent="0" algn="l" rtl="0">
              <a:spcBef>
                <a:spcPts val="600"/>
              </a:spcBef>
              <a:spcAft>
                <a:spcPts val="0"/>
              </a:spcAft>
              <a:buNone/>
            </a:pPr>
            <a:endParaRPr dirty="0"/>
          </a:p>
        </p:txBody>
      </p:sp>
      <p:pic>
        <p:nvPicPr>
          <p:cNvPr id="604" name="Google Shape;604;p28"/>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1026" name="Picture 2" descr="See the source image">
            <a:extLst>
              <a:ext uri="{FF2B5EF4-FFF2-40B4-BE49-F238E27FC236}">
                <a16:creationId xmlns:a16="http://schemas.microsoft.com/office/drawing/2014/main" id="{5D69D2A5-368A-4B98-8031-88A3FF7C4D1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95" t="-1" r="3647" b="14324"/>
          <a:stretch/>
        </p:blipFill>
        <p:spPr bwMode="auto">
          <a:xfrm>
            <a:off x="4205086" y="1302844"/>
            <a:ext cx="4864774" cy="3409245"/>
          </a:xfrm>
          <a:prstGeom prst="rect">
            <a:avLst/>
          </a:prstGeom>
          <a:noFill/>
          <a:extLst>
            <a:ext uri="{909E8E84-426E-40DD-AFC4-6F175D3DCCD1}">
              <a14:hiddenFill xmlns:a14="http://schemas.microsoft.com/office/drawing/2010/main">
                <a:solidFill>
                  <a:srgbClr val="FFFFFF"/>
                </a:solidFill>
              </a14:hiddenFill>
            </a:ext>
          </a:extLst>
        </p:spPr>
      </p:pic>
      <p:sp>
        <p:nvSpPr>
          <p:cNvPr id="14" name="Google Shape;601;p28">
            <a:extLst>
              <a:ext uri="{FF2B5EF4-FFF2-40B4-BE49-F238E27FC236}">
                <a16:creationId xmlns:a16="http://schemas.microsoft.com/office/drawing/2014/main" id="{39EE8ED0-278C-41F1-A843-3710BEA87FA3}"/>
              </a:ext>
            </a:extLst>
          </p:cNvPr>
          <p:cNvSpPr txBox="1">
            <a:spLocks/>
          </p:cNvSpPr>
          <p:nvPr/>
        </p:nvSpPr>
        <p:spPr>
          <a:xfrm>
            <a:off x="190364" y="2742875"/>
            <a:ext cx="3869400" cy="3610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endParaRPr lang="en-US" dirty="0"/>
          </a:p>
          <a:p>
            <a:pPr>
              <a:spcBef>
                <a:spcPts val="0"/>
              </a:spcBef>
            </a:pPr>
            <a:r>
              <a:rPr lang="en-US" dirty="0"/>
              <a:t>Traps sediment </a:t>
            </a:r>
            <a:br>
              <a:rPr lang="en-US" dirty="0"/>
            </a:br>
            <a:endParaRPr lang="en-US" dirty="0"/>
          </a:p>
          <a:p>
            <a:pPr>
              <a:spcBef>
                <a:spcPts val="0"/>
              </a:spcBef>
            </a:pPr>
            <a:r>
              <a:rPr lang="en-US" dirty="0"/>
              <a:t>Collects and stores carbon </a:t>
            </a:r>
          </a:p>
          <a:p>
            <a:pPr marL="0" indent="0">
              <a:buFont typeface="Dosis"/>
              <a:buNone/>
            </a:pPr>
            <a:endParaRPr lang="en-US" dirty="0"/>
          </a:p>
        </p:txBody>
      </p:sp>
      <p:grpSp>
        <p:nvGrpSpPr>
          <p:cNvPr id="2" name="Group 1">
            <a:extLst>
              <a:ext uri="{FF2B5EF4-FFF2-40B4-BE49-F238E27FC236}">
                <a16:creationId xmlns:a16="http://schemas.microsoft.com/office/drawing/2014/main" id="{596C7ABA-BECD-4F4B-8E9C-09C6DEC298C3}"/>
              </a:ext>
            </a:extLst>
          </p:cNvPr>
          <p:cNvGrpSpPr/>
          <p:nvPr/>
        </p:nvGrpSpPr>
        <p:grpSpPr>
          <a:xfrm>
            <a:off x="4205086" y="1302844"/>
            <a:ext cx="4864774" cy="3409245"/>
            <a:chOff x="4205086" y="1343377"/>
            <a:chExt cx="4819814" cy="3409245"/>
          </a:xfrm>
        </p:grpSpPr>
        <p:sp>
          <p:nvSpPr>
            <p:cNvPr id="602" name="Google Shape;602;p28"/>
            <p:cNvSpPr txBox="1"/>
            <p:nvPr/>
          </p:nvSpPr>
          <p:spPr>
            <a:xfrm>
              <a:off x="4205086" y="1343377"/>
              <a:ext cx="4819813" cy="2123628"/>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a:p>
              <a:pPr marL="0" lvl="0" indent="0" algn="l" rtl="0">
                <a:spcBef>
                  <a:spcPts val="0"/>
                </a:spcBef>
                <a:spcAft>
                  <a:spcPts val="0"/>
                </a:spcAft>
                <a:buNone/>
              </a:pPr>
              <a:endParaRPr>
                <a:latin typeface="Dosis"/>
                <a:ea typeface="Dosis"/>
                <a:cs typeface="Dosis"/>
                <a:sym typeface="Dosis"/>
              </a:endParaRPr>
            </a:p>
            <a:p>
              <a:pPr marL="0" lvl="0" indent="0" algn="l" rtl="0">
                <a:spcBef>
                  <a:spcPts val="0"/>
                </a:spcBef>
                <a:spcAft>
                  <a:spcPts val="0"/>
                </a:spcAft>
                <a:buNone/>
              </a:pPr>
              <a:endParaRPr>
                <a:latin typeface="Dosis"/>
                <a:ea typeface="Dosis"/>
                <a:cs typeface="Dosis"/>
                <a:sym typeface="Dosis"/>
              </a:endParaRPr>
            </a:p>
            <a:p>
              <a:pPr marL="0" lvl="0" indent="0" algn="l" rtl="0">
                <a:spcBef>
                  <a:spcPts val="0"/>
                </a:spcBef>
                <a:spcAft>
                  <a:spcPts val="0"/>
                </a:spcAft>
                <a:buNone/>
              </a:pPr>
              <a:endParaRPr>
                <a:latin typeface="Dosis"/>
                <a:ea typeface="Dosis"/>
                <a:cs typeface="Dosis"/>
                <a:sym typeface="Dosis"/>
              </a:endParaRPr>
            </a:p>
            <a:p>
              <a:pPr marL="0" lvl="0" indent="0" algn="l" rtl="0">
                <a:spcBef>
                  <a:spcPts val="0"/>
                </a:spcBef>
                <a:spcAft>
                  <a:spcPts val="0"/>
                </a:spcAft>
                <a:buNone/>
              </a:pPr>
              <a:endParaRPr>
                <a:latin typeface="Dosis"/>
                <a:ea typeface="Dosis"/>
                <a:cs typeface="Dosis"/>
                <a:sym typeface="Dosis"/>
              </a:endParaRPr>
            </a:p>
            <a:p>
              <a:pPr marL="0" lvl="0" indent="0" algn="l" rtl="0">
                <a:spcBef>
                  <a:spcPts val="0"/>
                </a:spcBef>
                <a:spcAft>
                  <a:spcPts val="0"/>
                </a:spcAft>
                <a:buNone/>
              </a:pPr>
              <a:endParaRPr>
                <a:latin typeface="Dosis"/>
                <a:ea typeface="Dosis"/>
                <a:cs typeface="Dosis"/>
                <a:sym typeface="Dosis"/>
              </a:endParaRPr>
            </a:p>
            <a:p>
              <a:pPr marL="0" lvl="0" indent="0" algn="l" rtl="0">
                <a:spcBef>
                  <a:spcPts val="0"/>
                </a:spcBef>
                <a:spcAft>
                  <a:spcPts val="0"/>
                </a:spcAft>
                <a:buNone/>
              </a:pPr>
              <a:endParaRPr>
                <a:latin typeface="Dosis"/>
                <a:ea typeface="Dosis"/>
                <a:cs typeface="Dosis"/>
                <a:sym typeface="Dosis"/>
              </a:endParaRPr>
            </a:p>
            <a:p>
              <a:pPr marL="0" lvl="0" indent="0" algn="l" rtl="0">
                <a:spcBef>
                  <a:spcPts val="0"/>
                </a:spcBef>
                <a:spcAft>
                  <a:spcPts val="0"/>
                </a:spcAft>
                <a:buNone/>
              </a:pPr>
              <a:endParaRPr>
                <a:latin typeface="Dosis"/>
                <a:ea typeface="Dosis"/>
                <a:cs typeface="Dosis"/>
                <a:sym typeface="Dosis"/>
              </a:endParaRPr>
            </a:p>
            <a:p>
              <a:pPr marL="0" lvl="0" indent="0" algn="l" rtl="0">
                <a:spcBef>
                  <a:spcPts val="0"/>
                </a:spcBef>
                <a:spcAft>
                  <a:spcPts val="0"/>
                </a:spcAft>
                <a:buNone/>
              </a:pPr>
              <a:endParaRPr>
                <a:latin typeface="Dosis"/>
                <a:ea typeface="Dosis"/>
                <a:cs typeface="Dosis"/>
                <a:sym typeface="Dosis"/>
              </a:endParaRPr>
            </a:p>
          </p:txBody>
        </p:sp>
        <p:pic>
          <p:nvPicPr>
            <p:cNvPr id="603" name="Google Shape;603;p28"/>
            <p:cNvPicPr preferRelativeResize="0"/>
            <p:nvPr/>
          </p:nvPicPr>
          <p:blipFill>
            <a:blip r:embed="rId5">
              <a:alphaModFix/>
            </a:blip>
            <a:stretch>
              <a:fillRect/>
            </a:stretch>
          </p:blipFill>
          <p:spPr>
            <a:xfrm>
              <a:off x="4205087" y="1725891"/>
              <a:ext cx="4819813" cy="3026731"/>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1" grpId="0" build="p"/>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31"/>
          <p:cNvSpPr txBox="1"/>
          <p:nvPr/>
        </p:nvSpPr>
        <p:spPr>
          <a:xfrm>
            <a:off x="660750" y="246500"/>
            <a:ext cx="6416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chemeClr val="accent1"/>
                </a:solidFill>
                <a:latin typeface="Sniglet"/>
                <a:ea typeface="Sniglet"/>
                <a:cs typeface="Sniglet"/>
                <a:sym typeface="Sniglet"/>
              </a:rPr>
              <a:t>Wetlands: Habitat for Species </a:t>
            </a:r>
            <a:endParaRPr sz="3000">
              <a:solidFill>
                <a:schemeClr val="accent1"/>
              </a:solidFill>
              <a:latin typeface="Sniglet"/>
              <a:ea typeface="Sniglet"/>
              <a:cs typeface="Sniglet"/>
              <a:sym typeface="Sniglet"/>
            </a:endParaRPr>
          </a:p>
        </p:txBody>
      </p:sp>
      <p:sp>
        <p:nvSpPr>
          <p:cNvPr id="626" name="Google Shape;626;p31"/>
          <p:cNvSpPr txBox="1">
            <a:spLocks noGrp="1"/>
          </p:cNvSpPr>
          <p:nvPr>
            <p:ph type="body" idx="4294967295"/>
          </p:nvPr>
        </p:nvSpPr>
        <p:spPr>
          <a:xfrm>
            <a:off x="510675" y="930025"/>
            <a:ext cx="43029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Highly productive ecosystems </a:t>
            </a:r>
            <a:br>
              <a:rPr lang="en" dirty="0"/>
            </a:br>
            <a:endParaRPr dirty="0"/>
          </a:p>
          <a:p>
            <a:pPr marL="457200" lvl="0" indent="-393700" algn="l" rtl="0">
              <a:spcBef>
                <a:spcPts val="0"/>
              </a:spcBef>
              <a:spcAft>
                <a:spcPts val="0"/>
              </a:spcAft>
              <a:buSzPts val="2600"/>
              <a:buChar char="✘"/>
            </a:pPr>
            <a:r>
              <a:rPr lang="en" dirty="0"/>
              <a:t>43% of USA’s endangered or threatened species’ are connected to wetlands </a:t>
            </a:r>
            <a:br>
              <a:rPr lang="en" dirty="0"/>
            </a:br>
            <a:r>
              <a:rPr lang="en" dirty="0"/>
              <a:t> </a:t>
            </a:r>
            <a:endParaRPr dirty="0"/>
          </a:p>
          <a:p>
            <a:pPr marL="457200" lvl="0" indent="-393700" algn="l" rtl="0">
              <a:spcBef>
                <a:spcPts val="0"/>
              </a:spcBef>
              <a:spcAft>
                <a:spcPts val="0"/>
              </a:spcAft>
              <a:buSzPts val="2600"/>
              <a:buChar char="✘"/>
            </a:pPr>
            <a:r>
              <a:rPr lang="en" dirty="0"/>
              <a:t>Spawning site and nursery for juvenile species</a:t>
            </a:r>
            <a:endParaRPr dirty="0"/>
          </a:p>
          <a:p>
            <a:pPr marL="0" lvl="0" indent="0" algn="l" rtl="0">
              <a:spcBef>
                <a:spcPts val="600"/>
              </a:spcBef>
              <a:spcAft>
                <a:spcPts val="0"/>
              </a:spcAft>
              <a:buNone/>
            </a:pPr>
            <a:endParaRPr dirty="0"/>
          </a:p>
        </p:txBody>
      </p:sp>
      <p:pic>
        <p:nvPicPr>
          <p:cNvPr id="627" name="Google Shape;627;p31"/>
          <p:cNvPicPr preferRelativeResize="0"/>
          <p:nvPr/>
        </p:nvPicPr>
        <p:blipFill>
          <a:blip r:embed="rId3">
            <a:alphaModFix/>
          </a:blip>
          <a:stretch>
            <a:fillRect/>
          </a:stretch>
        </p:blipFill>
        <p:spPr>
          <a:xfrm>
            <a:off x="5137701" y="830225"/>
            <a:ext cx="3539700" cy="4073700"/>
          </a:xfrm>
          <a:prstGeom prst="roundRect">
            <a:avLst>
              <a:gd name="adj" fmla="val 16667"/>
            </a:avLst>
          </a:prstGeom>
          <a:noFill/>
          <a:ln>
            <a:noFill/>
          </a:ln>
        </p:spPr>
      </p:pic>
      <p:pic>
        <p:nvPicPr>
          <p:cNvPr id="628" name="Google Shape;628;p31"/>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pic>
        <p:nvPicPr>
          <p:cNvPr id="633" name="Google Shape;633;p32" title="PODS Introduction to Wetlands">
            <a:hlinkClick r:id="rId3"/>
          </p:cNvPr>
          <p:cNvPicPr preferRelativeResize="0"/>
          <p:nvPr/>
        </p:nvPicPr>
        <p:blipFill>
          <a:blip r:embed="rId4">
            <a:alphaModFix/>
          </a:blip>
          <a:stretch>
            <a:fillRect/>
          </a:stretch>
        </p:blipFill>
        <p:spPr>
          <a:xfrm>
            <a:off x="152400" y="-42013"/>
            <a:ext cx="6970050" cy="52275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3"/>
                                        </p:tgtEl>
                                        <p:attrNameLst>
                                          <p:attrName>style.visibility</p:attrName>
                                        </p:attrNameLst>
                                      </p:cBhvr>
                                      <p:to>
                                        <p:strVal val="visible"/>
                                      </p:to>
                                    </p:set>
                                    <p:animEffect transition="in" filter="fade">
                                      <p:cBhvr>
                                        <p:cTn id="7" dur="1000"/>
                                        <p:tgtEl>
                                          <p:spTgt spid="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riar template">
  <a:themeElements>
    <a:clrScheme name="Custom 347">
      <a:dk1>
        <a:srgbClr val="3D4965"/>
      </a:dk1>
      <a:lt1>
        <a:srgbClr val="FFFFFF"/>
      </a:lt1>
      <a:dk2>
        <a:srgbClr val="C7E6FF"/>
      </a:dk2>
      <a:lt2>
        <a:srgbClr val="F3F3F3"/>
      </a:lt2>
      <a:accent1>
        <a:srgbClr val="3C78D8"/>
      </a:accent1>
      <a:accent2>
        <a:srgbClr val="89ABE6"/>
      </a:accent2>
      <a:accent3>
        <a:srgbClr val="8EA3C3"/>
      </a:accent3>
      <a:accent4>
        <a:srgbClr val="EFEFEF"/>
      </a:accent4>
      <a:accent5>
        <a:srgbClr val="D9D9D9"/>
      </a:accent5>
      <a:accent6>
        <a:srgbClr val="C9DAF8"/>
      </a:accent6>
      <a:hlink>
        <a:srgbClr val="3C78D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2A1F0FC15B7240ACF8CA4E20E80C8B" ma:contentTypeVersion="13" ma:contentTypeDescription="Create a new document." ma:contentTypeScope="" ma:versionID="7e992ee22944f0176a51672bc63bf8fd">
  <xsd:schema xmlns:xsd="http://www.w3.org/2001/XMLSchema" xmlns:xs="http://www.w3.org/2001/XMLSchema" xmlns:p="http://schemas.microsoft.com/office/2006/metadata/properties" xmlns:ns2="d40e1abd-fcb1-45ca-b4c7-5af3e1173857" xmlns:ns3="330a2ff9-eab1-4882-b2b8-7cf6cf66f809" targetNamespace="http://schemas.microsoft.com/office/2006/metadata/properties" ma:root="true" ma:fieldsID="dc56a487a216b70f16b51e33604bd89a" ns2:_="" ns3:_="">
    <xsd:import namespace="d40e1abd-fcb1-45ca-b4c7-5af3e1173857"/>
    <xsd:import namespace="330a2ff9-eab1-4882-b2b8-7cf6cf66f80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0e1abd-fcb1-45ca-b4c7-5af3e11738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0a2ff9-eab1-4882-b2b8-7cf6cf66f80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DB399C-3D9E-466D-9B86-3472EA37941E}"/>
</file>

<file path=customXml/itemProps2.xml><?xml version="1.0" encoding="utf-8"?>
<ds:datastoreItem xmlns:ds="http://schemas.openxmlformats.org/officeDocument/2006/customXml" ds:itemID="{83C5570D-2D19-4487-8677-DCFE2DEF9B5C}"/>
</file>

<file path=customXml/itemProps3.xml><?xml version="1.0" encoding="utf-8"?>
<ds:datastoreItem xmlns:ds="http://schemas.openxmlformats.org/officeDocument/2006/customXml" ds:itemID="{E98E14F4-E0AB-4BD0-B863-39FBB37100CE}"/>
</file>

<file path=docProps/app.xml><?xml version="1.0" encoding="utf-8"?>
<Properties xmlns="http://schemas.openxmlformats.org/officeDocument/2006/extended-properties" xmlns:vt="http://schemas.openxmlformats.org/officeDocument/2006/docPropsVTypes">
  <TotalTime>12</TotalTime>
  <Words>2059</Words>
  <Application>Microsoft Office PowerPoint</Application>
  <PresentationFormat>On-screen Show (16:9)</PresentationFormat>
  <Paragraphs>172</Paragraphs>
  <Slides>22</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Sniglet</vt:lpstr>
      <vt:lpstr>Dosis</vt:lpstr>
      <vt:lpstr>Simple Light</vt:lpstr>
      <vt:lpstr>Friar template</vt:lpstr>
      <vt:lpstr>Welcome Back! </vt:lpstr>
      <vt:lpstr>Last week! </vt:lpstr>
      <vt:lpstr>Solve It - Riddle Review</vt:lpstr>
      <vt:lpstr>Wetlands: Environmental Importance</vt:lpstr>
      <vt:lpstr>How Do Wetlands Protect the Coastline?</vt:lpstr>
      <vt:lpstr>PowerPoint Presentation</vt:lpstr>
      <vt:lpstr>Wetlands: Purify Water</vt:lpstr>
      <vt:lpstr>PowerPoint Presentation</vt:lpstr>
      <vt:lpstr>PowerPoint Presentation</vt:lpstr>
      <vt:lpstr>Coral Reefs: Environmental Importance</vt:lpstr>
      <vt:lpstr>Coral Reefs: Protection of Coastline  </vt:lpstr>
      <vt:lpstr>Coral Reefs: Indicator Species </vt:lpstr>
      <vt:lpstr>Coral Reefs: Indicator Species in Action </vt:lpstr>
      <vt:lpstr>PowerPoint Presentation</vt:lpstr>
      <vt:lpstr>PowerPoint Presentation</vt:lpstr>
      <vt:lpstr>Mangroves: Environmental Importance</vt:lpstr>
      <vt:lpstr>Mangroves: Protection of Coastline </vt:lpstr>
      <vt:lpstr>PowerPoint Presentation</vt:lpstr>
      <vt:lpstr>Mangroves: Carbon Sink </vt:lpstr>
      <vt:lpstr>PowerPoint Presentation</vt:lpstr>
      <vt:lpstr>Matching: Coastal Habitat Environmental Importance! </vt:lpstr>
      <vt:lpstr>Summary of Lesson 3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Back! </dc:title>
  <cp:lastModifiedBy>Lisa Piastuch</cp:lastModifiedBy>
  <cp:revision>3</cp:revision>
  <dcterms:modified xsi:type="dcterms:W3CDTF">2021-06-29T17:42:26Z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0x010100392A1F0FC15B7240ACF8CA4E20E80C8B</vt:lpwstr>
  </property>
</Properties>
</file>