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5143500" type="screen16x9"/>
  <p:notesSz cx="6858000" cy="9144000"/>
  <p:embeddedFontLst>
    <p:embeddedFont>
      <p:font typeface="Dosis" pitchFamily="2" charset="0"/>
      <p:regular r:id="rId29"/>
      <p:bold r:id="rId30"/>
    </p:embeddedFont>
    <p:embeddedFont>
      <p:font typeface="Sniglet" panose="020B0604020202020204" charset="0"/>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49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autoAdjust="0"/>
    <p:restoredTop sz="75472" autoAdjust="0"/>
  </p:normalViewPr>
  <p:slideViewPr>
    <p:cSldViewPr snapToGrid="0">
      <p:cViewPr varScale="1">
        <p:scale>
          <a:sx n="113" d="100"/>
          <a:sy n="113" d="100"/>
        </p:scale>
        <p:origin x="1554" y="96"/>
      </p:cViewPr>
      <p:guideLst>
        <p:guide orient="horz" pos="1620"/>
        <p:guide pos="2880"/>
      </p:guideLst>
    </p:cSldViewPr>
  </p:slideViewPr>
  <p:outlineViewPr>
    <p:cViewPr>
      <p:scale>
        <a:sx n="33" d="100"/>
        <a:sy n="33" d="100"/>
      </p:scale>
      <p:origin x="0" y="-6801"/>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mepa Intern" userId="S::namepa.intern@namepa.net::6878e64b-0120-41cc-8b81-05d10d7b24f7" providerId="AD" clId="Web-{8CEDBD2F-62B6-441F-B87F-66D1B17C6F59}"/>
    <pc:docChg chg="modSld">
      <pc:chgData name="Namepa Intern" userId="S::namepa.intern@namepa.net::6878e64b-0120-41cc-8b81-05d10d7b24f7" providerId="AD" clId="Web-{8CEDBD2F-62B6-441F-B87F-66D1B17C6F59}" dt="2022-01-21T19:27:37.319" v="14" actId="20577"/>
      <pc:docMkLst>
        <pc:docMk/>
      </pc:docMkLst>
      <pc:sldChg chg="modSp">
        <pc:chgData name="Namepa Intern" userId="S::namepa.intern@namepa.net::6878e64b-0120-41cc-8b81-05d10d7b24f7" providerId="AD" clId="Web-{8CEDBD2F-62B6-441F-B87F-66D1B17C6F59}" dt="2022-01-21T19:27:37.319" v="14" actId="20577"/>
        <pc:sldMkLst>
          <pc:docMk/>
          <pc:sldMk cId="0" sldId="262"/>
        </pc:sldMkLst>
        <pc:spChg chg="mod">
          <ac:chgData name="Namepa Intern" userId="S::namepa.intern@namepa.net::6878e64b-0120-41cc-8b81-05d10d7b24f7" providerId="AD" clId="Web-{8CEDBD2F-62B6-441F-B87F-66D1B17C6F59}" dt="2022-01-21T19:27:37.319" v="14" actId="20577"/>
          <ac:spMkLst>
            <pc:docMk/>
            <pc:sldMk cId="0" sldId="262"/>
            <ac:spMk id="662" creationId="{00000000-0000-0000-0000-000000000000}"/>
          </ac:spMkLst>
        </pc:spChg>
      </pc:sldChg>
      <pc:sldChg chg="modSp">
        <pc:chgData name="Namepa Intern" userId="S::namepa.intern@namepa.net::6878e64b-0120-41cc-8b81-05d10d7b24f7" providerId="AD" clId="Web-{8CEDBD2F-62B6-441F-B87F-66D1B17C6F59}" dt="2022-01-21T19:26:13.735" v="6" actId="1076"/>
        <pc:sldMkLst>
          <pc:docMk/>
          <pc:sldMk cId="0" sldId="265"/>
        </pc:sldMkLst>
        <pc:spChg chg="mod">
          <ac:chgData name="Namepa Intern" userId="S::namepa.intern@namepa.net::6878e64b-0120-41cc-8b81-05d10d7b24f7" providerId="AD" clId="Web-{8CEDBD2F-62B6-441F-B87F-66D1B17C6F59}" dt="2022-01-21T19:26:01.234" v="2" actId="20577"/>
          <ac:spMkLst>
            <pc:docMk/>
            <pc:sldMk cId="0" sldId="265"/>
            <ac:spMk id="17" creationId="{74BFD0DE-C652-488E-A19C-10765C3540FD}"/>
          </ac:spMkLst>
        </pc:spChg>
        <pc:spChg chg="mod">
          <ac:chgData name="Namepa Intern" userId="S::namepa.intern@namepa.net::6878e64b-0120-41cc-8b81-05d10d7b24f7" providerId="AD" clId="Web-{8CEDBD2F-62B6-441F-B87F-66D1B17C6F59}" dt="2022-01-21T19:26:13.735" v="6" actId="1076"/>
          <ac:spMkLst>
            <pc:docMk/>
            <pc:sldMk cId="0" sldId="265"/>
            <ac:spMk id="694" creationId="{00000000-0000-0000-0000-000000000000}"/>
          </ac:spMkLst>
        </pc:spChg>
      </pc:sldChg>
      <pc:sldChg chg="modSp">
        <pc:chgData name="Namepa Intern" userId="S::namepa.intern@namepa.net::6878e64b-0120-41cc-8b81-05d10d7b24f7" providerId="AD" clId="Web-{8CEDBD2F-62B6-441F-B87F-66D1B17C6F59}" dt="2022-01-21T19:27:17.333" v="9" actId="1076"/>
        <pc:sldMkLst>
          <pc:docMk/>
          <pc:sldMk cId="0" sldId="271"/>
        </pc:sldMkLst>
        <pc:spChg chg="mod">
          <ac:chgData name="Namepa Intern" userId="S::namepa.intern@namepa.net::6878e64b-0120-41cc-8b81-05d10d7b24f7" providerId="AD" clId="Web-{8CEDBD2F-62B6-441F-B87F-66D1B17C6F59}" dt="2022-01-21T19:27:17.333" v="9" actId="1076"/>
          <ac:spMkLst>
            <pc:docMk/>
            <pc:sldMk cId="0" sldId="271"/>
            <ac:spMk id="778" creationId="{00000000-0000-0000-0000-000000000000}"/>
          </ac:spMkLst>
        </pc:spChg>
      </pc:sldChg>
      <pc:sldChg chg="modSp">
        <pc:chgData name="Namepa Intern" userId="S::namepa.intern@namepa.net::6878e64b-0120-41cc-8b81-05d10d7b24f7" providerId="AD" clId="Web-{8CEDBD2F-62B6-441F-B87F-66D1B17C6F59}" dt="2022-01-21T19:26:50.738" v="7" actId="20577"/>
        <pc:sldMkLst>
          <pc:docMk/>
          <pc:sldMk cId="0" sldId="272"/>
        </pc:sldMkLst>
        <pc:spChg chg="mod">
          <ac:chgData name="Namepa Intern" userId="S::namepa.intern@namepa.net::6878e64b-0120-41cc-8b81-05d10d7b24f7" providerId="AD" clId="Web-{8CEDBD2F-62B6-441F-B87F-66D1B17C6F59}" dt="2022-01-21T19:26:50.738" v="7" actId="20577"/>
          <ac:spMkLst>
            <pc:docMk/>
            <pc:sldMk cId="0" sldId="272"/>
            <ac:spMk id="788" creationId="{00000000-0000-0000-0000-000000000000}"/>
          </ac:spMkLst>
        </pc:spChg>
      </pc:sldChg>
    </pc:docChg>
  </pc:docChgLst>
  <pc:docChgLst>
    <pc:chgData name="Molly Dushay" userId="5096554b-788a-4cb2-9e08-0f20c604c047" providerId="ADAL" clId="{F52B18B0-75F1-4ACE-B4A8-6ACCFFFA1637}"/>
    <pc:docChg chg="modSld">
      <pc:chgData name="Molly Dushay" userId="5096554b-788a-4cb2-9e08-0f20c604c047" providerId="ADAL" clId="{F52B18B0-75F1-4ACE-B4A8-6ACCFFFA1637}" dt="2022-06-23T21:06:15.949" v="1" actId="729"/>
      <pc:docMkLst>
        <pc:docMk/>
      </pc:docMkLst>
      <pc:sldChg chg="mod modShow">
        <pc:chgData name="Molly Dushay" userId="5096554b-788a-4cb2-9e08-0f20c604c047" providerId="ADAL" clId="{F52B18B0-75F1-4ACE-B4A8-6ACCFFFA1637}" dt="2022-06-23T21:06:07.850" v="0" actId="729"/>
        <pc:sldMkLst>
          <pc:docMk/>
          <pc:sldMk cId="0" sldId="256"/>
        </pc:sldMkLst>
      </pc:sldChg>
      <pc:sldChg chg="mod modShow">
        <pc:chgData name="Molly Dushay" userId="5096554b-788a-4cb2-9e08-0f20c604c047" providerId="ADAL" clId="{F52B18B0-75F1-4ACE-B4A8-6ACCFFFA1637}" dt="2022-06-23T21:06:15.949" v="1" actId="729"/>
        <pc:sldMkLst>
          <pc:docMk/>
          <pc:sldMk cId="0" sldId="258"/>
        </pc:sldMkLst>
      </pc:sldChg>
    </pc:docChg>
  </pc:docChgLst>
  <pc:docChgLst>
    <pc:chgData name="NAMEPA Intern" userId="6878e64b-0120-41cc-8b81-05d10d7b24f7" providerId="ADAL" clId="{C60B8120-C132-414E-8DE1-5D87953928BB}"/>
    <pc:docChg chg="undo custSel modSld">
      <pc:chgData name="NAMEPA Intern" userId="6878e64b-0120-41cc-8b81-05d10d7b24f7" providerId="ADAL" clId="{C60B8120-C132-414E-8DE1-5D87953928BB}" dt="2022-01-24T15:38:28.025" v="254" actId="20577"/>
      <pc:docMkLst>
        <pc:docMk/>
      </pc:docMkLst>
      <pc:sldChg chg="modSp mod modAnim">
        <pc:chgData name="NAMEPA Intern" userId="6878e64b-0120-41cc-8b81-05d10d7b24f7" providerId="ADAL" clId="{C60B8120-C132-414E-8DE1-5D87953928BB}" dt="2022-01-24T15:30:20.358" v="239" actId="1076"/>
        <pc:sldMkLst>
          <pc:docMk/>
          <pc:sldMk cId="0" sldId="259"/>
        </pc:sldMkLst>
        <pc:spChg chg="mod">
          <ac:chgData name="NAMEPA Intern" userId="6878e64b-0120-41cc-8b81-05d10d7b24f7" providerId="ADAL" clId="{C60B8120-C132-414E-8DE1-5D87953928BB}" dt="2022-01-24T15:30:20.358" v="239" actId="1076"/>
          <ac:spMkLst>
            <pc:docMk/>
            <pc:sldMk cId="0" sldId="259"/>
            <ac:spMk id="5" creationId="{837231F7-C500-471A-97DE-0F01668DC998}"/>
          </ac:spMkLst>
        </pc:spChg>
      </pc:sldChg>
      <pc:sldChg chg="modSp mod modAnim">
        <pc:chgData name="NAMEPA Intern" userId="6878e64b-0120-41cc-8b81-05d10d7b24f7" providerId="ADAL" clId="{C60B8120-C132-414E-8DE1-5D87953928BB}" dt="2022-01-13T17:20:15.406" v="57"/>
        <pc:sldMkLst>
          <pc:docMk/>
          <pc:sldMk cId="0" sldId="261"/>
        </pc:sldMkLst>
        <pc:spChg chg="mod">
          <ac:chgData name="NAMEPA Intern" userId="6878e64b-0120-41cc-8b81-05d10d7b24f7" providerId="ADAL" clId="{C60B8120-C132-414E-8DE1-5D87953928BB}" dt="2022-01-13T17:20:07.209" v="54" actId="1076"/>
          <ac:spMkLst>
            <pc:docMk/>
            <pc:sldMk cId="0" sldId="261"/>
            <ac:spMk id="653" creationId="{00000000-0000-0000-0000-000000000000}"/>
          </ac:spMkLst>
        </pc:spChg>
        <pc:spChg chg="mod">
          <ac:chgData name="NAMEPA Intern" userId="6878e64b-0120-41cc-8b81-05d10d7b24f7" providerId="ADAL" clId="{C60B8120-C132-414E-8DE1-5D87953928BB}" dt="2022-01-13T17:19:50.171" v="52" actId="1076"/>
          <ac:spMkLst>
            <pc:docMk/>
            <pc:sldMk cId="0" sldId="261"/>
            <ac:spMk id="655" creationId="{00000000-0000-0000-0000-000000000000}"/>
          </ac:spMkLst>
        </pc:spChg>
        <pc:picChg chg="mod">
          <ac:chgData name="NAMEPA Intern" userId="6878e64b-0120-41cc-8b81-05d10d7b24f7" providerId="ADAL" clId="{C60B8120-C132-414E-8DE1-5D87953928BB}" dt="2022-01-13T17:19:28.687" v="44" actId="1076"/>
          <ac:picMkLst>
            <pc:docMk/>
            <pc:sldMk cId="0" sldId="261"/>
            <ac:picMk id="652" creationId="{00000000-0000-0000-0000-000000000000}"/>
          </ac:picMkLst>
        </pc:picChg>
      </pc:sldChg>
      <pc:sldChg chg="modAnim">
        <pc:chgData name="NAMEPA Intern" userId="6878e64b-0120-41cc-8b81-05d10d7b24f7" providerId="ADAL" clId="{C60B8120-C132-414E-8DE1-5D87953928BB}" dt="2022-01-13T19:12:51.979" v="68"/>
        <pc:sldMkLst>
          <pc:docMk/>
          <pc:sldMk cId="0" sldId="262"/>
        </pc:sldMkLst>
      </pc:sldChg>
      <pc:sldChg chg="modAnim">
        <pc:chgData name="NAMEPA Intern" userId="6878e64b-0120-41cc-8b81-05d10d7b24f7" providerId="ADAL" clId="{C60B8120-C132-414E-8DE1-5D87953928BB}" dt="2022-01-13T19:13:16.945" v="70"/>
        <pc:sldMkLst>
          <pc:docMk/>
          <pc:sldMk cId="0" sldId="263"/>
        </pc:sldMkLst>
      </pc:sldChg>
      <pc:sldChg chg="modSp mod modAnim">
        <pc:chgData name="NAMEPA Intern" userId="6878e64b-0120-41cc-8b81-05d10d7b24f7" providerId="ADAL" clId="{C60B8120-C132-414E-8DE1-5D87953928BB}" dt="2022-01-13T19:14:53.419" v="83"/>
        <pc:sldMkLst>
          <pc:docMk/>
          <pc:sldMk cId="0" sldId="264"/>
        </pc:sldMkLst>
        <pc:spChg chg="mod">
          <ac:chgData name="NAMEPA Intern" userId="6878e64b-0120-41cc-8b81-05d10d7b24f7" providerId="ADAL" clId="{C60B8120-C132-414E-8DE1-5D87953928BB}" dt="2022-01-13T19:14:06.462" v="80" actId="20577"/>
          <ac:spMkLst>
            <pc:docMk/>
            <pc:sldMk cId="0" sldId="264"/>
            <ac:spMk id="682" creationId="{00000000-0000-0000-0000-000000000000}"/>
          </ac:spMkLst>
        </pc:spChg>
      </pc:sldChg>
      <pc:sldChg chg="modAnim modNotesTx">
        <pc:chgData name="NAMEPA Intern" userId="6878e64b-0120-41cc-8b81-05d10d7b24f7" providerId="ADAL" clId="{C60B8120-C132-414E-8DE1-5D87953928BB}" dt="2022-01-24T15:31:25.829" v="240" actId="20577"/>
        <pc:sldMkLst>
          <pc:docMk/>
          <pc:sldMk cId="0" sldId="265"/>
        </pc:sldMkLst>
      </pc:sldChg>
      <pc:sldChg chg="modAnim modNotesTx">
        <pc:chgData name="NAMEPA Intern" userId="6878e64b-0120-41cc-8b81-05d10d7b24f7" providerId="ADAL" clId="{C60B8120-C132-414E-8DE1-5D87953928BB}" dt="2022-01-24T15:31:58.199" v="241" actId="20577"/>
        <pc:sldMkLst>
          <pc:docMk/>
          <pc:sldMk cId="0" sldId="266"/>
        </pc:sldMkLst>
      </pc:sldChg>
      <pc:sldChg chg="modAnim">
        <pc:chgData name="NAMEPA Intern" userId="6878e64b-0120-41cc-8b81-05d10d7b24f7" providerId="ADAL" clId="{C60B8120-C132-414E-8DE1-5D87953928BB}" dt="2022-01-13T19:17:31.429" v="113"/>
        <pc:sldMkLst>
          <pc:docMk/>
          <pc:sldMk cId="0" sldId="267"/>
        </pc:sldMkLst>
      </pc:sldChg>
      <pc:sldChg chg="modNotesTx">
        <pc:chgData name="NAMEPA Intern" userId="6878e64b-0120-41cc-8b81-05d10d7b24f7" providerId="ADAL" clId="{C60B8120-C132-414E-8DE1-5D87953928BB}" dt="2022-01-21T15:34:54.905" v="211" actId="20577"/>
        <pc:sldMkLst>
          <pc:docMk/>
          <pc:sldMk cId="0" sldId="268"/>
        </pc:sldMkLst>
      </pc:sldChg>
      <pc:sldChg chg="modAnim">
        <pc:chgData name="NAMEPA Intern" userId="6878e64b-0120-41cc-8b81-05d10d7b24f7" providerId="ADAL" clId="{C60B8120-C132-414E-8DE1-5D87953928BB}" dt="2022-01-13T19:18:15.464" v="123"/>
        <pc:sldMkLst>
          <pc:docMk/>
          <pc:sldMk cId="0" sldId="269"/>
        </pc:sldMkLst>
      </pc:sldChg>
      <pc:sldChg chg="modAnim">
        <pc:chgData name="NAMEPA Intern" userId="6878e64b-0120-41cc-8b81-05d10d7b24f7" providerId="ADAL" clId="{C60B8120-C132-414E-8DE1-5D87953928BB}" dt="2022-01-13T19:20:36.508" v="140"/>
        <pc:sldMkLst>
          <pc:docMk/>
          <pc:sldMk cId="0" sldId="270"/>
        </pc:sldMkLst>
      </pc:sldChg>
      <pc:sldChg chg="modAnim modNotesTx">
        <pc:chgData name="NAMEPA Intern" userId="6878e64b-0120-41cc-8b81-05d10d7b24f7" providerId="ADAL" clId="{C60B8120-C132-414E-8DE1-5D87953928BB}" dt="2022-01-24T15:38:28.025" v="254" actId="20577"/>
        <pc:sldMkLst>
          <pc:docMk/>
          <pc:sldMk cId="0" sldId="271"/>
        </pc:sldMkLst>
      </pc:sldChg>
      <pc:sldChg chg="modAnim">
        <pc:chgData name="NAMEPA Intern" userId="6878e64b-0120-41cc-8b81-05d10d7b24f7" providerId="ADAL" clId="{C60B8120-C132-414E-8DE1-5D87953928BB}" dt="2022-01-13T19:23:19.955" v="172"/>
        <pc:sldMkLst>
          <pc:docMk/>
          <pc:sldMk cId="0" sldId="272"/>
        </pc:sldMkLst>
      </pc:sldChg>
      <pc:sldChg chg="modAnim">
        <pc:chgData name="NAMEPA Intern" userId="6878e64b-0120-41cc-8b81-05d10d7b24f7" providerId="ADAL" clId="{C60B8120-C132-414E-8DE1-5D87953928BB}" dt="2022-01-13T19:23:43.631" v="176"/>
        <pc:sldMkLst>
          <pc:docMk/>
          <pc:sldMk cId="0" sldId="273"/>
        </pc:sldMkLst>
      </pc:sldChg>
      <pc:sldChg chg="modAnim modNotesTx">
        <pc:chgData name="NAMEPA Intern" userId="6878e64b-0120-41cc-8b81-05d10d7b24f7" providerId="ADAL" clId="{C60B8120-C132-414E-8DE1-5D87953928BB}" dt="2022-01-21T15:39:47.231" v="237" actId="20577"/>
        <pc:sldMkLst>
          <pc:docMk/>
          <pc:sldMk cId="0" sldId="274"/>
        </pc:sldMkLst>
      </pc:sldChg>
      <pc:sldChg chg="modAnim">
        <pc:chgData name="NAMEPA Intern" userId="6878e64b-0120-41cc-8b81-05d10d7b24f7" providerId="ADAL" clId="{C60B8120-C132-414E-8DE1-5D87953928BB}" dt="2022-01-13T19:24:30.076" v="186"/>
        <pc:sldMkLst>
          <pc:docMk/>
          <pc:sldMk cId="0" sldId="275"/>
        </pc:sldMkLst>
      </pc:sldChg>
      <pc:sldChg chg="modAnim">
        <pc:chgData name="NAMEPA Intern" userId="6878e64b-0120-41cc-8b81-05d10d7b24f7" providerId="ADAL" clId="{C60B8120-C132-414E-8DE1-5D87953928BB}" dt="2022-01-13T19:24:41.819" v="191"/>
        <pc:sldMkLst>
          <pc:docMk/>
          <pc:sldMk cId="0" sldId="276"/>
        </pc:sldMkLst>
      </pc:sldChg>
    </pc:docChg>
  </pc:docChgLst>
  <pc:docChgLst>
    <pc:chgData name="Lyn Harris" userId="S::l.harris@namepa.net::aa14c07a-e0b7-45aa-8f58-a5dd3661cacd" providerId="AD" clId="Web-{A725A1E5-6E58-0CF9-788B-01D0B9C0454C}"/>
    <pc:docChg chg="modSld">
      <pc:chgData name="Lyn Harris" userId="S::l.harris@namepa.net::aa14c07a-e0b7-45aa-8f58-a5dd3661cacd" providerId="AD" clId="Web-{A725A1E5-6E58-0CF9-788B-01D0B9C0454C}" dt="2022-03-15T18:17:42.918" v="1" actId="14100"/>
      <pc:docMkLst>
        <pc:docMk/>
      </pc:docMkLst>
      <pc:sldChg chg="modSp">
        <pc:chgData name="Lyn Harris" userId="S::l.harris@namepa.net::aa14c07a-e0b7-45aa-8f58-a5dd3661cacd" providerId="AD" clId="Web-{A725A1E5-6E58-0CF9-788B-01D0B9C0454C}" dt="2022-03-15T18:17:42.918" v="1" actId="14100"/>
        <pc:sldMkLst>
          <pc:docMk/>
          <pc:sldMk cId="0" sldId="278"/>
        </pc:sldMkLst>
        <pc:spChg chg="mod">
          <ac:chgData name="Lyn Harris" userId="S::l.harris@namepa.net::aa14c07a-e0b7-45aa-8f58-a5dd3661cacd" providerId="AD" clId="Web-{A725A1E5-6E58-0CF9-788B-01D0B9C0454C}" dt="2022-03-15T18:17:42.918" v="1" actId="14100"/>
          <ac:spMkLst>
            <pc:docMk/>
            <pc:sldMk cId="0" sldId="278"/>
            <ac:spMk id="849" creationId="{00000000-0000-0000-0000-000000000000}"/>
          </ac:spMkLst>
        </pc:spChg>
        <pc:spChg chg="mod">
          <ac:chgData name="Lyn Harris" userId="S::l.harris@namepa.net::aa14c07a-e0b7-45aa-8f58-a5dd3661cacd" providerId="AD" clId="Web-{A725A1E5-6E58-0CF9-788B-01D0B9C0454C}" dt="2022-03-15T18:17:36.527" v="0" actId="14100"/>
          <ac:spMkLst>
            <pc:docMk/>
            <pc:sldMk cId="0" sldId="278"/>
            <ac:spMk id="850" creationId="{00000000-0000-0000-0000-000000000000}"/>
          </ac:spMkLst>
        </pc:spChg>
      </pc:sldChg>
    </pc:docChg>
  </pc:docChgLst>
  <pc:docChgLst>
    <pc:chgData name="Molly Dushay" userId="4bad4485-833e-412d-8d48-c4c892101898" providerId="ADAL" clId="{9AE65132-5E14-42EB-86EF-ED0E547E1598}"/>
    <pc:docChg chg="custSel modSld sldOrd delMainMaster">
      <pc:chgData name="Molly Dushay" userId="4bad4485-833e-412d-8d48-c4c892101898" providerId="ADAL" clId="{9AE65132-5E14-42EB-86EF-ED0E547E1598}" dt="2022-01-10T19:03:22.890" v="99" actId="1076"/>
      <pc:docMkLst>
        <pc:docMk/>
      </pc:docMkLst>
      <pc:sldChg chg="ord">
        <pc:chgData name="Molly Dushay" userId="4bad4485-833e-412d-8d48-c4c892101898" providerId="ADAL" clId="{9AE65132-5E14-42EB-86EF-ED0E547E1598}" dt="2022-01-10T19:00:31.028" v="0" actId="20578"/>
        <pc:sldMkLst>
          <pc:docMk/>
          <pc:sldMk cId="0" sldId="257"/>
        </pc:sldMkLst>
      </pc:sldChg>
      <pc:sldChg chg="modSp mod modClrScheme chgLayout">
        <pc:chgData name="Molly Dushay" userId="4bad4485-833e-412d-8d48-c4c892101898" providerId="ADAL" clId="{9AE65132-5E14-42EB-86EF-ED0E547E1598}" dt="2022-01-10T19:02:05.421" v="37" actId="1076"/>
        <pc:sldMkLst>
          <pc:docMk/>
          <pc:sldMk cId="0" sldId="262"/>
        </pc:sldMkLst>
        <pc:spChg chg="mod ord">
          <ac:chgData name="Molly Dushay" userId="4bad4485-833e-412d-8d48-c4c892101898" providerId="ADAL" clId="{9AE65132-5E14-42EB-86EF-ED0E547E1598}" dt="2022-01-10T19:02:05.421" v="37" actId="1076"/>
          <ac:spMkLst>
            <pc:docMk/>
            <pc:sldMk cId="0" sldId="262"/>
            <ac:spMk id="661" creationId="{00000000-0000-0000-0000-000000000000}"/>
          </ac:spMkLst>
        </pc:spChg>
        <pc:spChg chg="mod ord">
          <ac:chgData name="Molly Dushay" userId="4bad4485-833e-412d-8d48-c4c892101898" providerId="ADAL" clId="{9AE65132-5E14-42EB-86EF-ED0E547E1598}" dt="2022-01-10T19:02:00.464" v="36" actId="1076"/>
          <ac:spMkLst>
            <pc:docMk/>
            <pc:sldMk cId="0" sldId="262"/>
            <ac:spMk id="662" creationId="{00000000-0000-0000-0000-000000000000}"/>
          </ac:spMkLst>
        </pc:spChg>
        <pc:picChg chg="mod">
          <ac:chgData name="Molly Dushay" userId="4bad4485-833e-412d-8d48-c4c892101898" providerId="ADAL" clId="{9AE65132-5E14-42EB-86EF-ED0E547E1598}" dt="2022-01-10T19:01:32.552" v="35" actId="1076"/>
          <ac:picMkLst>
            <pc:docMk/>
            <pc:sldMk cId="0" sldId="262"/>
            <ac:picMk id="2" creationId="{B6672D70-DF8C-4719-9C39-980DC98A8522}"/>
          </ac:picMkLst>
        </pc:picChg>
        <pc:picChg chg="mod">
          <ac:chgData name="Molly Dushay" userId="4bad4485-833e-412d-8d48-c4c892101898" providerId="ADAL" clId="{9AE65132-5E14-42EB-86EF-ED0E547E1598}" dt="2022-01-10T19:01:28.471" v="33" actId="1076"/>
          <ac:picMkLst>
            <pc:docMk/>
            <pc:sldMk cId="0" sldId="262"/>
            <ac:picMk id="665" creationId="{00000000-0000-0000-0000-000000000000}"/>
          </ac:picMkLst>
        </pc:picChg>
        <pc:picChg chg="mod">
          <ac:chgData name="Molly Dushay" userId="4bad4485-833e-412d-8d48-c4c892101898" providerId="ADAL" clId="{9AE65132-5E14-42EB-86EF-ED0E547E1598}" dt="2022-01-10T19:01:29.924" v="34" actId="1076"/>
          <ac:picMkLst>
            <pc:docMk/>
            <pc:sldMk cId="0" sldId="262"/>
            <ac:picMk id="666" creationId="{00000000-0000-0000-0000-000000000000}"/>
          </ac:picMkLst>
        </pc:picChg>
      </pc:sldChg>
      <pc:sldChg chg="modSp mod">
        <pc:chgData name="Molly Dushay" userId="4bad4485-833e-412d-8d48-c4c892101898" providerId="ADAL" clId="{9AE65132-5E14-42EB-86EF-ED0E547E1598}" dt="2022-01-10T19:02:21.917" v="39" actId="14100"/>
        <pc:sldMkLst>
          <pc:docMk/>
          <pc:sldMk cId="0" sldId="265"/>
        </pc:sldMkLst>
        <pc:spChg chg="mod">
          <ac:chgData name="Molly Dushay" userId="4bad4485-833e-412d-8d48-c4c892101898" providerId="ADAL" clId="{9AE65132-5E14-42EB-86EF-ED0E547E1598}" dt="2022-01-10T19:02:17.508" v="38" actId="14100"/>
          <ac:spMkLst>
            <pc:docMk/>
            <pc:sldMk cId="0" sldId="265"/>
            <ac:spMk id="17" creationId="{74BFD0DE-C652-488E-A19C-10765C3540FD}"/>
          </ac:spMkLst>
        </pc:spChg>
        <pc:spChg chg="mod">
          <ac:chgData name="Molly Dushay" userId="4bad4485-833e-412d-8d48-c4c892101898" providerId="ADAL" clId="{9AE65132-5E14-42EB-86EF-ED0E547E1598}" dt="2022-01-10T19:02:21.917" v="39" actId="14100"/>
          <ac:spMkLst>
            <pc:docMk/>
            <pc:sldMk cId="0" sldId="265"/>
            <ac:spMk id="694" creationId="{00000000-0000-0000-0000-000000000000}"/>
          </ac:spMkLst>
        </pc:spChg>
      </pc:sldChg>
      <pc:sldChg chg="modSp mod modClrScheme chgLayout">
        <pc:chgData name="Molly Dushay" userId="4bad4485-833e-412d-8d48-c4c892101898" providerId="ADAL" clId="{9AE65132-5E14-42EB-86EF-ED0E547E1598}" dt="2022-01-10T19:03:04.619" v="82" actId="14100"/>
        <pc:sldMkLst>
          <pc:docMk/>
          <pc:sldMk cId="0" sldId="267"/>
        </pc:sldMkLst>
        <pc:spChg chg="mod ord">
          <ac:chgData name="Molly Dushay" userId="4bad4485-833e-412d-8d48-c4c892101898" providerId="ADAL" clId="{9AE65132-5E14-42EB-86EF-ED0E547E1598}" dt="2022-01-10T19:02:49.267" v="75" actId="1076"/>
          <ac:spMkLst>
            <pc:docMk/>
            <pc:sldMk cId="0" sldId="267"/>
            <ac:spMk id="723" creationId="{00000000-0000-0000-0000-000000000000}"/>
          </ac:spMkLst>
        </pc:spChg>
        <pc:spChg chg="mod ord">
          <ac:chgData name="Molly Dushay" userId="4bad4485-833e-412d-8d48-c4c892101898" providerId="ADAL" clId="{9AE65132-5E14-42EB-86EF-ED0E547E1598}" dt="2022-01-10T19:02:45.107" v="74" actId="1036"/>
          <ac:spMkLst>
            <pc:docMk/>
            <pc:sldMk cId="0" sldId="267"/>
            <ac:spMk id="724" creationId="{00000000-0000-0000-0000-000000000000}"/>
          </ac:spMkLst>
        </pc:spChg>
        <pc:spChg chg="mod">
          <ac:chgData name="Molly Dushay" userId="4bad4485-833e-412d-8d48-c4c892101898" providerId="ADAL" clId="{9AE65132-5E14-42EB-86EF-ED0E547E1598}" dt="2022-01-10T19:03:04.619" v="82" actId="14100"/>
          <ac:spMkLst>
            <pc:docMk/>
            <pc:sldMk cId="0" sldId="267"/>
            <ac:spMk id="728" creationId="{00000000-0000-0000-0000-000000000000}"/>
          </ac:spMkLst>
        </pc:spChg>
        <pc:spChg chg="mod">
          <ac:chgData name="Molly Dushay" userId="4bad4485-833e-412d-8d48-c4c892101898" providerId="ADAL" clId="{9AE65132-5E14-42EB-86EF-ED0E547E1598}" dt="2022-01-10T19:03:00.376" v="81" actId="20577"/>
          <ac:spMkLst>
            <pc:docMk/>
            <pc:sldMk cId="0" sldId="267"/>
            <ac:spMk id="729" creationId="{00000000-0000-0000-0000-000000000000}"/>
          </ac:spMkLst>
        </pc:spChg>
      </pc:sldChg>
      <pc:sldChg chg="modSp mod">
        <pc:chgData name="Molly Dushay" userId="4bad4485-833e-412d-8d48-c4c892101898" providerId="ADAL" clId="{9AE65132-5E14-42EB-86EF-ED0E547E1598}" dt="2022-01-10T19:03:22.890" v="99" actId="1076"/>
        <pc:sldMkLst>
          <pc:docMk/>
          <pc:sldMk cId="0" sldId="272"/>
        </pc:sldMkLst>
        <pc:spChg chg="mod">
          <ac:chgData name="Molly Dushay" userId="4bad4485-833e-412d-8d48-c4c892101898" providerId="ADAL" clId="{9AE65132-5E14-42EB-86EF-ED0E547E1598}" dt="2022-01-10T19:03:19.175" v="98" actId="1037"/>
          <ac:spMkLst>
            <pc:docMk/>
            <pc:sldMk cId="0" sldId="272"/>
            <ac:spMk id="788" creationId="{00000000-0000-0000-0000-000000000000}"/>
          </ac:spMkLst>
        </pc:spChg>
        <pc:picChg chg="mod">
          <ac:chgData name="Molly Dushay" userId="4bad4485-833e-412d-8d48-c4c892101898" providerId="ADAL" clId="{9AE65132-5E14-42EB-86EF-ED0E547E1598}" dt="2022-01-10T19:03:22.890" v="99" actId="1076"/>
          <ac:picMkLst>
            <pc:docMk/>
            <pc:sldMk cId="0" sldId="272"/>
            <ac:picMk id="4" creationId="{02D19395-97B0-4026-8E86-6AF2DCF30D6D}"/>
          </ac:picMkLst>
        </pc:picChg>
      </pc:sldChg>
      <pc:sldMasterChg chg="del delSldLayout">
        <pc:chgData name="Molly Dushay" userId="4bad4485-833e-412d-8d48-c4c892101898" providerId="ADAL" clId="{9AE65132-5E14-42EB-86EF-ED0E547E1598}" dt="2022-01-10T19:00:58.215" v="1" actId="700"/>
        <pc:sldMasterMkLst>
          <pc:docMk/>
          <pc:sldMasterMk cId="0" sldId="2147483670"/>
        </pc:sldMasterMkLst>
        <pc:sldLayoutChg chg="del">
          <pc:chgData name="Molly Dushay" userId="4bad4485-833e-412d-8d48-c4c892101898" providerId="ADAL" clId="{9AE65132-5E14-42EB-86EF-ED0E547E1598}" dt="2022-01-10T19:00:58.215" v="1" actId="700"/>
          <pc:sldLayoutMkLst>
            <pc:docMk/>
            <pc:sldMasterMk cId="0" sldId="2147483670"/>
            <pc:sldLayoutMk cId="0" sldId="2147483648"/>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49"/>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0"/>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1"/>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2"/>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3"/>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4"/>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5"/>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6"/>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7"/>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8"/>
          </pc:sldLayoutMkLst>
        </pc:sldLayoutChg>
        <pc:sldLayoutChg chg="del">
          <pc:chgData name="Molly Dushay" userId="4bad4485-833e-412d-8d48-c4c892101898" providerId="ADAL" clId="{9AE65132-5E14-42EB-86EF-ED0E547E1598}" dt="2022-01-10T19:00:58.215" v="1" actId="700"/>
          <pc:sldLayoutMkLst>
            <pc:docMk/>
            <pc:sldMasterMk cId="0" sldId="2147483670"/>
            <pc:sldLayoutMk cId="0" sldId="2147483659"/>
          </pc:sldLayoutMkLst>
        </pc:sldLayoutChg>
      </pc:sldMasterChg>
    </pc:docChg>
  </pc:docChgLst>
  <pc:docChgLst>
    <pc:chgData name="Namepa Intern" userId="S::namepa.intern@namepa.net::6878e64b-0120-41cc-8b81-05d10d7b24f7" providerId="AD" clId="Web-{4939B643-8DE5-41EF-AE4B-4E744A047917}"/>
    <pc:docChg chg="modSld">
      <pc:chgData name="Namepa Intern" userId="S::namepa.intern@namepa.net::6878e64b-0120-41cc-8b81-05d10d7b24f7" providerId="AD" clId="Web-{4939B643-8DE5-41EF-AE4B-4E744A047917}" dt="2022-01-21T16:16:12.122" v="1" actId="20577"/>
      <pc:docMkLst>
        <pc:docMk/>
      </pc:docMkLst>
      <pc:sldChg chg="modSp">
        <pc:chgData name="Namepa Intern" userId="S::namepa.intern@namepa.net::6878e64b-0120-41cc-8b81-05d10d7b24f7" providerId="AD" clId="Web-{4939B643-8DE5-41EF-AE4B-4E744A047917}" dt="2022-01-21T16:16:00.746" v="0" actId="20577"/>
        <pc:sldMkLst>
          <pc:docMk/>
          <pc:sldMk cId="0" sldId="259"/>
        </pc:sldMkLst>
        <pc:spChg chg="mod">
          <ac:chgData name="Namepa Intern" userId="S::namepa.intern@namepa.net::6878e64b-0120-41cc-8b81-05d10d7b24f7" providerId="AD" clId="Web-{4939B643-8DE5-41EF-AE4B-4E744A047917}" dt="2022-01-21T16:16:00.746" v="0" actId="20577"/>
          <ac:spMkLst>
            <pc:docMk/>
            <pc:sldMk cId="0" sldId="259"/>
            <ac:spMk id="5" creationId="{837231F7-C500-471A-97DE-0F01668DC998}"/>
          </ac:spMkLst>
        </pc:spChg>
      </pc:sldChg>
      <pc:sldChg chg="modSp">
        <pc:chgData name="Namepa Intern" userId="S::namepa.intern@namepa.net::6878e64b-0120-41cc-8b81-05d10d7b24f7" providerId="AD" clId="Web-{4939B643-8DE5-41EF-AE4B-4E744A047917}" dt="2022-01-21T16:16:12.122" v="1" actId="20577"/>
        <pc:sldMkLst>
          <pc:docMk/>
          <pc:sldMk cId="0" sldId="266"/>
        </pc:sldMkLst>
        <pc:spChg chg="mod">
          <ac:chgData name="Namepa Intern" userId="S::namepa.intern@namepa.net::6878e64b-0120-41cc-8b81-05d10d7b24f7" providerId="AD" clId="Web-{4939B643-8DE5-41EF-AE4B-4E744A047917}" dt="2022-01-21T16:16:12.122" v="1" actId="20577"/>
          <ac:spMkLst>
            <pc:docMk/>
            <pc:sldMk cId="0" sldId="266"/>
            <ac:spMk id="7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th.bing.com/th/id/OIP.Hm7vDXxJ19oYhg3wnWReGgHaHJ?w=189&amp;h=180&amp;c=7&amp;o=5&amp;dpr=1.5&amp;pid=1.7"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o.quizlet.com/i/Mn4UWn1KvGzQHYZ-zmheWA_m.jp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th.bing.com/th/id/OIP.iNr_UXv3Zzhf2HBIlqO5SwHaFu?pid=ImgDet&amp;rs=1"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i.pinimg.com/originals/ee/dd/dc/eedddcd024bcd0abc5f0083833e9c058.jp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1142a1864_0_15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1142a1864_0_15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Welcome back everyone &amp; thank you for joining us today! In case you forgot, my name is ___________ and I am the __________ with the North American Marine Environment Protection Association, always known as NAMEPA.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e1142a1864_0_37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e1142a1864_0_37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Wetlands provide a link between aquatic and terrestrial ecosystems. They are not always submerged underwater like the open ocean is and they aren’t always on dry land. This means the flora and fauna require </a:t>
            </a:r>
            <a:r>
              <a:rPr lang="en" b="1" dirty="0"/>
              <a:t>adaptations</a:t>
            </a:r>
            <a:r>
              <a:rPr lang="en" dirty="0"/>
              <a:t> that can support their unique needs.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Looking at the photo - what kind of adaptations do you think this plant found in a wetland may have? (guide to answers - look at how long the stems are!)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The stems are longer than usual terrestrial plants. Adaptations are not always something we can physically see. Many adaptations happen inside an organism. Inside these long stems are special air pockets that deliver more oxygen to the roots. In addition, they have complex root systems that allow them to stabilize themselves in the soil and collect sediment from the water.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Is this a behavioral, structural, or physiological adaptation?</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e1142a1864_0_37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e1142a1864_0_37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Remember, species that live in wetlands are not always underwater and not always in dry land. The water is usually stagnant or at a stand-still. This kind of water is not ideal because the amount of oxygen is limited. Just like humans, fish and crustaceans need oxygen for respiration or to “breathe.”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adaptations do you think a fish would have to increase or have more oxygen?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Some fish have special gills and breathable skin to extract available oxygen. Similarly to the air pockets inside the stem of wetland plants, some fish have high concentrations of hemoglobin, a protein, which carries oxygen.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b="1" dirty="0">
                <a:solidFill>
                  <a:schemeClr val="dk1"/>
                </a:solidFill>
              </a:rPr>
              <a:t>ASK:</a:t>
            </a:r>
            <a:r>
              <a:rPr lang="en" dirty="0">
                <a:solidFill>
                  <a:schemeClr val="dk1"/>
                </a:solidFill>
              </a:rPr>
              <a:t> Is this a behavioral, structural, or physiological adaptation?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e1142a1864_0_4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1" name="Google Shape;721;ge1142a1864_0_4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Now let’s talk about Coral Reefs.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do you know about Coral Reefs? It can be anything! (guide to answers → Finding Nemo, clownfish and anemones, lots of color, Great Barrier Reef, Coral bleaching, corals are dying, biodiversity, fixed in one place, grow slowly)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Coral reefs are large underwater structures made of a material called calcium carbonate which they extract from the surrounding seawater. These reefs are made of individual corals (animals) which we call polyps. They use calcium carbonate to build the cup-like structures that surround them. There are 2 types of corals that can be found in reefs. You have your reef builders which are stong stoney corals like brain corals. Than we have our soft corals like sea fans, sea whips, and sponges that enhance the reef.</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kind of other organisms do you think we may find in coral reefs? (guide to answer → fish, sharks, rays, algae, octopus, crabs, seastars, shrimp, schools of fish) </a:t>
            </a:r>
            <a:endParaRPr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e1142a1864_0_4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e1142a1864_0_4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Let’s look at the different formations of coral reefs. First we have a fringing reef, then a barrier reef, and finally an atoll.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is the difference between these three types of coral reefs? (guide to answer→ if the island is above or below sea level, maybe where they are found)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a:t>
            </a:r>
            <a:r>
              <a:rPr lang="en" b="1" dirty="0"/>
              <a:t>Fringing reefs</a:t>
            </a:r>
            <a:r>
              <a:rPr lang="en" dirty="0"/>
              <a:t> are the most common and grow in a narrow band (also called a fringe) near the shore. They sort of “surround” an island. </a:t>
            </a:r>
            <a:r>
              <a:rPr lang="en" b="1" dirty="0"/>
              <a:t>Barrier reefs </a:t>
            </a:r>
            <a:r>
              <a:rPr lang="en" dirty="0"/>
              <a:t>are found along the coast but are typically farther out and separated by a deep lagoon. </a:t>
            </a:r>
            <a:r>
              <a:rPr lang="en" b="1" dirty="0"/>
              <a:t>Atolls </a:t>
            </a:r>
            <a:r>
              <a:rPr lang="en" dirty="0"/>
              <a:t>are a ring of coral reefs that surround one central lagoon and are usually found far from land.  Atolls can be found on top of a submerged island or volcano</a:t>
            </a:r>
            <a:r>
              <a:rPr lang="en" sz="1350" dirty="0">
                <a:solidFill>
                  <a:srgbClr val="616161"/>
                </a:solidFill>
              </a:rPr>
              <a:t>.</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u="sng" dirty="0">
                <a:solidFill>
                  <a:schemeClr val="hlink"/>
                </a:solidFill>
                <a:hlinkClick r:id="rId3"/>
              </a:rPr>
              <a:t>https://th.bing.com/th/id/OIP.Hm7vDXxJ19oYhg3wnWReGgHaHJ?w=189&amp;h=180&amp;c=7&amp;o=5&amp;dpr=1.5&amp;pid=1.7</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u="sng" dirty="0">
                <a:solidFill>
                  <a:schemeClr val="hlink"/>
                </a:solidFill>
                <a:hlinkClick r:id="rId4"/>
              </a:rPr>
              <a:t>https://o.quizlet.com/i/Mn4UWn1KvGzQHYZ-zmheWA_m.jpg</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e1142a1864_0_4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e1142a1864_0_4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As we’ve already discussed, coral reefs are diverse aquatic ecosystems. Some species live there year-round, some use it as nursery grounds, and some pop in for a cleaning or to feed on prey.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Similar to the wetlands, there are species that live there year-round. Often these species are </a:t>
            </a:r>
            <a:r>
              <a:rPr lang="en" b="1" dirty="0"/>
              <a:t>sessile </a:t>
            </a:r>
            <a:r>
              <a:rPr lang="en" dirty="0"/>
              <a:t>meaning they are unable to move. Examples are this giant clam which is the largest </a:t>
            </a:r>
            <a:r>
              <a:rPr lang="en" b="1" dirty="0"/>
              <a:t>bivalve. </a:t>
            </a:r>
            <a:r>
              <a:rPr lang="en" b="0" dirty="0"/>
              <a:t>Let’s break this word down. First, think of the difference between a bicycle and a unicycle. The bicycle has 2 wheels and a unicycle has 1. So a bivalve doesn’t have wheels but has something else, (wait a few seconds and let them think…) Shells, that’s right!! Bivalves are invertebrates that have 2 shells that are hinged together such as oysters, clams, mussels, and scallops. </a:t>
            </a:r>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b="0" dirty="0"/>
              <a:t>Where have you seen bivalves</a:t>
            </a:r>
            <a:r>
              <a:rPr lang="en" dirty="0"/>
              <a:t>?! Has anyone tried a bivalve?</a:t>
            </a:r>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The vast biodiversity of coral reefs allows different </a:t>
            </a:r>
            <a:r>
              <a:rPr lang="en" b="1" dirty="0"/>
              <a:t>niches</a:t>
            </a:r>
            <a:r>
              <a:rPr lang="en" dirty="0"/>
              <a:t>, to be filled. Sometimes, these niches are filled by species just visiting the reef. Eels and turtles frequent reefs to get a good cleaning from parasites, algae, bacteria, and other nuisances from cleaner fish and cleaner shrimp. This is an example of a mutual symbiotic relationship. The eel in the photo is getting a cleaning from the shrimp who ends up getting a free meal!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Coral reefs like wetlands are also a nursery ground for many reef fish. Reef fish spawn over coral reefs using chemical cues in the water column and moon phases to know when to release their eggs. Young fish and many other juvenile species rely on the nooks and crannies of reefs for hiding spots from predators and for shelter.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e1142a1864_0_4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e1142a1864_0_4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Coral reefs often are referred to as the rainforest of the sea. This is due to the diverse habitat that corals create. These species must be adapted to live in shallow, low nutrient waters*. One adaptation we see is found in zooxanthellae. Zooxanthellae are microscopic photosynthetic symbiotic algae and provide nutrition to the coral. They need the sun to perform photosynthesis and corals need shallow clear water. The coral structure provides the zooxanthellae with a structure to grow in.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symbiotic relationship is this? (guide to answer → they both benefit mutually so this is an example of mutualism) Who benefits?</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b="1" dirty="0">
                <a:solidFill>
                  <a:schemeClr val="dk1"/>
                </a:solidFill>
              </a:rPr>
              <a:t>ASK:</a:t>
            </a:r>
            <a:r>
              <a:rPr lang="en" dirty="0">
                <a:solidFill>
                  <a:schemeClr val="dk1"/>
                </a:solidFill>
              </a:rPr>
              <a:t> What kind of adaptation is this?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*the clear waters of the tropics where corals live have less nutrients than say coastal waters that have a murky/cloudy look to them.</a:t>
            </a:r>
            <a:endParaRPr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e1142a1864_0_48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e1142a1864_0_48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We just saw Zooxanthellae and their relationship to Coral Reefs, but what about other species that use the coral reefs?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adaptations do you think we may see??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We could see reef fish that have flatter bodies so they can maneuver between the coral. They also tend to be bright, and vibrant colors. This allows them to camouflage into the reef!! </a:t>
            </a:r>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adaptation would vibrant coloration be? (</a:t>
            </a:r>
            <a:r>
              <a:rPr lang="en" b="1" dirty="0"/>
              <a:t>STRUCTURAL!)</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 b="1" dirty="0"/>
              <a:t>SAY: </a:t>
            </a:r>
            <a:r>
              <a:rPr lang="en" dirty="0"/>
              <a:t>The butterflyfish has a dot on its dorsal fin.  And the dot actually tricks predators into thinking it’s their head.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adaptation would this be? </a:t>
            </a:r>
            <a:r>
              <a:rPr lang="en" b="1" dirty="0"/>
              <a:t>(STRUCTURAL) </a:t>
            </a:r>
          </a:p>
          <a:p>
            <a:pPr marL="0" lvl="0" indent="0" algn="l" rtl="0">
              <a:spcBef>
                <a:spcPts val="0"/>
              </a:spcBef>
              <a:spcAft>
                <a:spcPts val="0"/>
              </a:spcAft>
              <a:buNone/>
            </a:pPr>
            <a:endParaRPr lang="en" b="1" dirty="0"/>
          </a:p>
          <a:p>
            <a:pPr marL="0" lvl="0" indent="0" algn="l" rtl="0">
              <a:spcBef>
                <a:spcPts val="0"/>
              </a:spcBef>
              <a:spcAft>
                <a:spcPts val="0"/>
              </a:spcAft>
              <a:buNone/>
            </a:pPr>
            <a:r>
              <a:rPr lang="en-US" b="1" dirty="0"/>
              <a:t>SAY: </a:t>
            </a:r>
            <a:r>
              <a:rPr lang="en-US" b="0" dirty="0"/>
              <a:t>The corals themselves have evolved to survive coral bleaching by producing a special fluorescent pigment similar to us using sunblock. </a:t>
            </a:r>
          </a:p>
          <a:p>
            <a:pPr marL="0" lvl="0" indent="0" algn="l" rtl="0">
              <a:spcBef>
                <a:spcPts val="0"/>
              </a:spcBef>
              <a:spcAft>
                <a:spcPts val="0"/>
              </a:spcAft>
              <a:buNone/>
            </a:pPr>
            <a:endParaRPr b="1"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e1142a1864_0_48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e1142a1864_0_48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So let’s talk about mangroves!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exactly is a mangrove?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A mangrove refers to the actual species of a tree that make up a Mangrove Forest. Mangroves can be trees or shrubs that grow in coastal “swamps” that have bidaily flooding with high tide. </a:t>
            </a:r>
            <a:r>
              <a:rPr lang="en-US" dirty="0"/>
              <a:t>They are found between 25 degree north and 25 degrees south of the equator. Mangrove forests are located along the coasts of tropical and subtropical countries. Nearly 75% of tropical coastlines have mangroves.</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 </a:t>
            </a:r>
            <a:r>
              <a:rPr lang="en" dirty="0"/>
              <a:t>These trees live in some of the harshest environments on earth with strong tides, intense sun, and being overwhelmed by saltwater. They grow in low oxygenated soil and areas with slow-moving water that allow for fine sediment buildup and with very little freshwater influence they have many adaptions for get rid of excess salt and holding onto the fresh water.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species and adaptations do we think we might find in a mangrove?</a:t>
            </a:r>
            <a:endParaRPr dirty="0"/>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e1142a1864_0_4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e1142a1864_0_4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Let’s look at this example of a mangrove ecosystem.</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characteristics do we see? (guide to answer → look at those unique roots and different species living and foraging in the roots and on top of the mangroves!) </a:t>
            </a:r>
          </a:p>
          <a:p>
            <a:pPr marL="0" lvl="0" indent="0" algn="l" rtl="0">
              <a:spcBef>
                <a:spcPts val="0"/>
              </a:spcBef>
              <a:spcAft>
                <a:spcPts val="0"/>
              </a:spcAft>
              <a:buNone/>
            </a:pPr>
            <a:endParaRPr lang="en" dirty="0"/>
          </a:p>
          <a:p>
            <a:pPr marL="0" lvl="0" indent="0" algn="l" rtl="0">
              <a:spcBef>
                <a:spcPts val="0"/>
              </a:spcBef>
              <a:spcAft>
                <a:spcPts val="0"/>
              </a:spcAft>
              <a:buNone/>
            </a:pPr>
            <a:r>
              <a:rPr lang="en" b="1" dirty="0"/>
              <a:t>ASK:</a:t>
            </a:r>
            <a:r>
              <a:rPr lang="en" b="0" dirty="0"/>
              <a:t> What kind of relationships do we see? (mutalism-** smbiotic**</a:t>
            </a:r>
            <a:endParaRPr b="1" dirty="0"/>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e1142a1864_0_54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e1142a1864_0_54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Mangroves have complex root systems.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Why are roots so important? (a guide to answer → nutrients, water, food, sugar, structure, and support)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Roots are used for the uptake and supply of things like nutrients, freshwater, and oxygen. They also are used for structure and support. First let’s look at Snorkel Roots.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These roots have an interesting name - what do we think it might mean? (guide to answer → Humans use snorkels when they go snorkeling. It’s a special tube that allows us to breathe with our faces underwater)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Snorkel roots similarly extend from the underwater root to above the water level and provide a way for the mangrove to breathe.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b="1" dirty="0">
                <a:solidFill>
                  <a:schemeClr val="dk1"/>
                </a:solidFill>
              </a:rPr>
              <a:t>ASK:</a:t>
            </a:r>
            <a:r>
              <a:rPr lang="en" dirty="0">
                <a:solidFill>
                  <a:schemeClr val="dk1"/>
                </a:solidFill>
              </a:rPr>
              <a:t> What kind of adaptation is this?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e1142a1864_0_10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e1142a1864_0_10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a:t>An Ecosystem!</a:t>
            </a:r>
            <a:endParaRPr/>
          </a:p>
          <a:p>
            <a:pPr marL="457200" lvl="0" indent="-298450" algn="l" rtl="0">
              <a:spcBef>
                <a:spcPts val="0"/>
              </a:spcBef>
              <a:spcAft>
                <a:spcPts val="0"/>
              </a:spcAft>
              <a:buSzPts val="1100"/>
              <a:buAutoNum type="arabicPeriod"/>
            </a:pPr>
            <a:r>
              <a:rPr lang="en"/>
              <a:t>A food chain!</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e1142a1864_0_5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e1142a1864_0_5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Now let’s look at our next mangrove adaptation.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Looking at the picture, what is unique about it? How do these roots project from the bottom of the tree?</a:t>
            </a:r>
            <a:r>
              <a:rPr lang="en" b="1" dirty="0"/>
              <a:t> </a:t>
            </a:r>
            <a:r>
              <a:rPr lang="en" dirty="0"/>
              <a:t>(guide to answer- stability, wide base, may be seen in modern architecture).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These trunks have shallow roots, but the large trunk provides the stability needed for the mangrove to be resilient against strong storms*.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solidFill>
                  <a:schemeClr val="dk1"/>
                </a:solidFill>
              </a:rPr>
              <a:t>ASK:</a:t>
            </a:r>
            <a:r>
              <a:rPr lang="en" dirty="0">
                <a:solidFill>
                  <a:schemeClr val="dk1"/>
                </a:solidFill>
              </a:rPr>
              <a:t> What does this structural adaption tell us about where these live and what might have caused them to adapt this way?</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*mangroves typically are found in shallow  sandy or muddy bottoms so these buttressing trunks help to stabilize the tree</a:t>
            </a:r>
            <a:endParaRPr dirty="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e1142a1864_0_5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e1142a1864_0_5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Now, let’s look at our final adaptation - prop roots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stands out to you looking at this photo? (guide to answer → we see long, narrow roots coming out of the water)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Prop roots grow from the branches of the tree and extend down into the water and sand or mud. Plants we are familiar with typically grow up, not down so there must be a reason for this!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It’s to provide structure and support, especially during tropical storms and hurricanes.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DO: </a:t>
            </a:r>
            <a:r>
              <a:rPr lang="en" dirty="0"/>
              <a:t>Have the kids stand up. Ask them to imagine they are on a boat with lots of waves coming. How do you keep stable? (guide to answer → arms and legs used for stability - wide stance, knees bent)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b="1" dirty="0">
                <a:solidFill>
                  <a:schemeClr val="dk1"/>
                </a:solidFill>
              </a:rPr>
              <a:t>ASK: </a:t>
            </a:r>
            <a:r>
              <a:rPr lang="en" b="0" dirty="0">
                <a:solidFill>
                  <a:schemeClr val="dk1"/>
                </a:solidFill>
              </a:rPr>
              <a:t>What is differ</a:t>
            </a:r>
            <a:r>
              <a:rPr lang="en-US" b="0" dirty="0">
                <a:solidFill>
                  <a:schemeClr val="dk1"/>
                </a:solidFill>
              </a:rPr>
              <a:t>e</a:t>
            </a:r>
            <a:r>
              <a:rPr lang="en" b="0" dirty="0">
                <a:solidFill>
                  <a:schemeClr val="dk1"/>
                </a:solidFill>
              </a:rPr>
              <a:t>nt about this adaption and what is this adaption</a:t>
            </a:r>
            <a:r>
              <a:rPr lang="en" dirty="0">
                <a:solidFill>
                  <a:schemeClr val="dk1"/>
                </a:solidFill>
              </a:rPr>
              <a:t>?</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e1142a1864_0_5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8" name="Google Shape;828;ge1142a1864_0_5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Awesome job!!! So now that we know about coastal habitat adaptations, let’s take a deeper look at the specific adaptations we may find.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kind of adaptation do you think prop roots have that help during intense weather for mangroves?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about reef fish? Is their adaptation physiological, behavioral, or structural?</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And finally, the fish in wetlands. Their ability to carry more hemoglobin, is this physiological, behavioral or structural?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e1142a1864_0_5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e1142a1864_0_5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So let’s break down what we’ve discussed today.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e1142a1864_0_2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e1142a1864_0_2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Last time we collaborated on  what an ecosystem is and the parts that make it up. We talked about how a species or population within an ecosystem can only survive when their needs are met. Then, we looked at how energy flows in an aquatic ecosystem through food chains and food webs. We analyzed how species interact with each other using food webs and predicted what might happen if we remove a species from the chain. We concluded by describing these interactions as the interdependence we see in ecosystems. Today we are going to dive deeper into three specific coastal ecosystems.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e1142a1864_0_2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e1142a1864_0_2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First, let’s go over some vocabulary words to help us with this lesson. Some of these words may be familiar to you, or it may be the first time you are hearing them.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Does anyone have any ideas what these words mean? Or have an example? (guide to potential answers below)</a:t>
            </a:r>
            <a:endParaRPr/>
          </a:p>
          <a:p>
            <a:pPr marL="0" lvl="0" indent="0" algn="l" rtl="0">
              <a:spcBef>
                <a:spcPts val="0"/>
              </a:spcBef>
              <a:spcAft>
                <a:spcPts val="0"/>
              </a:spcAft>
              <a:buNone/>
            </a:pPr>
            <a:endParaRPr/>
          </a:p>
          <a:p>
            <a:pPr marL="0" lvl="0" indent="0" algn="l" rtl="0">
              <a:spcBef>
                <a:spcPts val="0"/>
              </a:spcBef>
              <a:spcAft>
                <a:spcPts val="0"/>
              </a:spcAft>
              <a:buNone/>
            </a:pPr>
            <a:r>
              <a:rPr lang="en" b="1"/>
              <a:t>Adaptations</a:t>
            </a:r>
            <a:r>
              <a:rPr lang="en"/>
              <a:t> → species adapt to help them survive in their environment (color, shape, sounds and more) </a:t>
            </a:r>
            <a:endParaRPr/>
          </a:p>
          <a:p>
            <a:pPr marL="0" lvl="0" indent="0" algn="l" rtl="0">
              <a:spcBef>
                <a:spcPts val="0"/>
              </a:spcBef>
              <a:spcAft>
                <a:spcPts val="0"/>
              </a:spcAft>
              <a:buNone/>
            </a:pPr>
            <a:endParaRPr/>
          </a:p>
          <a:p>
            <a:pPr marL="0" lvl="0" indent="0" algn="l" rtl="0">
              <a:spcBef>
                <a:spcPts val="0"/>
              </a:spcBef>
              <a:spcAft>
                <a:spcPts val="0"/>
              </a:spcAft>
              <a:buNone/>
            </a:pPr>
            <a:r>
              <a:rPr lang="en" b="1"/>
              <a:t>Biodiversity </a:t>
            </a:r>
            <a:r>
              <a:rPr lang="en"/>
              <a:t>→ lot of different species </a:t>
            </a:r>
            <a:endParaRPr/>
          </a:p>
          <a:p>
            <a:pPr marL="0" lvl="0" indent="0" algn="l" rtl="0">
              <a:spcBef>
                <a:spcPts val="0"/>
              </a:spcBef>
              <a:spcAft>
                <a:spcPts val="0"/>
              </a:spcAft>
              <a:buNone/>
            </a:pPr>
            <a:endParaRPr/>
          </a:p>
          <a:p>
            <a:pPr marL="0" lvl="0" indent="0" algn="l" rtl="0">
              <a:spcBef>
                <a:spcPts val="0"/>
              </a:spcBef>
              <a:spcAft>
                <a:spcPts val="0"/>
              </a:spcAft>
              <a:buNone/>
            </a:pPr>
            <a:r>
              <a:rPr lang="en" b="1"/>
              <a:t>Resilience </a:t>
            </a:r>
            <a:r>
              <a:rPr lang="en"/>
              <a:t>→ come back, strong </a:t>
            </a:r>
            <a:endParaRPr/>
          </a:p>
          <a:p>
            <a:pPr marL="0" lvl="0" indent="0" algn="l" rtl="0">
              <a:spcBef>
                <a:spcPts val="0"/>
              </a:spcBef>
              <a:spcAft>
                <a:spcPts val="0"/>
              </a:spcAft>
              <a:buNone/>
            </a:pPr>
            <a:endParaRPr b="1"/>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e1142a1864_0_26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e1142a1864_0_2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Let’s match the adaptation to the species!! What do you think shivering to generate heat may be? What about color changing to help blend in? And what about a bear hibernating?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DO: </a:t>
            </a:r>
            <a:r>
              <a:rPr lang="en" dirty="0"/>
              <a:t>Move the words over into the text boxes (Shivering → Physiological, Hibernating → Behavioral, and Color Changing → Structural adaptation)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e1142a1864_0_3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e1142a1864_0_3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Great job with those adaptations! Now that we know more about adaptations, let’s talk about coastal ecosystems!!! We’re going to look into the adaptations we may find here.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The three aquatic systems we are going to look at are wetlands, coral reefs, and mangroves.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do you know about these coastal ecosystems? (guide to answers → may talk about local areas to them, coral reefs and how biodiverse they are)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do the three coastal ecosystems have in common? (guide to possible answers → aquatic system, have specific roles in supporting the different species found, structure is important for humans, niches filled)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e1142a1864_0_3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e1142a1864_0_3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So let’s talk about wetlands.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exactly is a wetland? (guide to answers → wet, lots of water or full of water, swamps or bogs may be mentioned)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A wetland is a flooded ecosystem. This means it’s an area where the land where water covers the soil for different lengths of time. The vegetation (mention the word flora again), or plants, act as natural filters in streams and lakes. It’s also important to know that there is little to no oxygen present. This is critical because it limits the kinds of species that can thrive in wetlands.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If this is an ecosystem that has different amounts of water at different times, what kind of species do we expect to find here? Hint: vegetation (guide to answer → plants!!, fish, birds and insects).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kind of adaptations would we expect to see? Hint: remember there is limited oxygen found here. (guide to answer → we can expect species being adapted to not need oxygen, plants (photosynthesis!).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e1142a1864_0_3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e1142a1864_0_3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Let’s look at some images of wetlands. First, let’s look at the different types of wetlands we may come across. We have marshes, swamps, and bogs. Remember, a wetland is an ecosystem where water covers the soil for varying amounts of time. In a marsh, we can see high tide and low tides that cover the soil in cycles. Wetlands can be flooded in water at different times of day, or over weeks or even seasonally. In swamps and bogs for example, the water levels may increase or decrease periodically.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Can you think of any wetlands near you? Or maybe you’ve visited a place where there is a wetland? You may have even seen a wetland in a movie!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There are many different species we see in wetlands - Plants like cattails are common, insects like dragonflies, amphibians like spring peepers frogs, and birds like osprey and ducks. We’ll look at more species in a moment.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Source:</a:t>
            </a:r>
            <a:endParaRPr dirty="0"/>
          </a:p>
          <a:p>
            <a:pPr marL="0" lvl="0" indent="0" algn="l" rtl="0">
              <a:spcBef>
                <a:spcPts val="0"/>
              </a:spcBef>
              <a:spcAft>
                <a:spcPts val="0"/>
              </a:spcAft>
              <a:buNone/>
            </a:pPr>
            <a:r>
              <a:rPr lang="en" u="sng" dirty="0">
                <a:solidFill>
                  <a:schemeClr val="hlink"/>
                </a:solidFill>
                <a:hlinkClick r:id="rId3"/>
              </a:rPr>
              <a:t>https://th.bing.com/th/id/OIP.iNr_UXv3Zzhf2HBIlqO5SwHaFu?pid=ImgDet&amp;rs=1</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u="sng" dirty="0">
                <a:solidFill>
                  <a:schemeClr val="hlink"/>
                </a:solidFill>
                <a:hlinkClick r:id="rId4"/>
              </a:rPr>
              <a:t>https://i.pinimg.com/originals/ee/dd/dc/eedddcd024bcd0abc5f0083833e9c058.jpg</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e1142a1864_0_37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e1142a1864_0_3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Wetlands can support many insects, reptiles, amphibians, and fish. But birds thrive the most in this ecosystem. More than 1,900 bird species in North America use wetlands at some point in their lifetime. Spoonbills, herons, ducks, geese, swans and egrets are just some of the species who thrive in wetlands. They take full advantage of the resources available like open air to travel, water for fishing, and the land for their nests.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Migratory species depend on wetlands as a place to stay overnight or for a few days to rest and refuel. They depend on other species like fish, amphibians, insects and crustaceans for their fuel. Think about a food web in a wetland! In this photo we see the Solitary Sandpiper which spends the winter in South American near the Amazon basin and then fly north to Canada to breed!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Nursery grounds are paramount for various species which include waterfowl, fish, invertebrates, mammals, amphibians, insects, and reptiles as a food source and for hiding spaces. The interconnected roots and plants under the water provide hiding spaces for juvenile species from predators and protection from storm wave energy.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37"/>
        <p:cNvGrpSpPr/>
        <p:nvPr/>
      </p:nvGrpSpPr>
      <p:grpSpPr>
        <a:xfrm>
          <a:off x="0" y="0"/>
          <a:ext cx="0" cy="0"/>
          <a:chOff x="0" y="0"/>
          <a:chExt cx="0" cy="0"/>
        </a:xfrm>
      </p:grpSpPr>
      <p:sp>
        <p:nvSpPr>
          <p:cNvPr id="238" name="Google Shape;238;p15"/>
          <p:cNvSpPr txBox="1">
            <a:spLocks noGrp="1"/>
          </p:cNvSpPr>
          <p:nvPr>
            <p:ph type="ctrTitle"/>
          </p:nvPr>
        </p:nvSpPr>
        <p:spPr>
          <a:xfrm>
            <a:off x="2305100" y="1161050"/>
            <a:ext cx="6153000" cy="1159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4800"/>
              <a:buNone/>
              <a:defRPr sz="4800" b="0">
                <a:solidFill>
                  <a:schemeClr val="dk2"/>
                </a:solidFill>
              </a:defRPr>
            </a:lvl1pPr>
            <a:lvl2pPr lvl="1" algn="r" rtl="0">
              <a:spcBef>
                <a:spcPts val="0"/>
              </a:spcBef>
              <a:spcAft>
                <a:spcPts val="0"/>
              </a:spcAft>
              <a:buClr>
                <a:schemeClr val="dk2"/>
              </a:buClr>
              <a:buSzPts val="4800"/>
              <a:buNone/>
              <a:defRPr sz="4800" b="0">
                <a:solidFill>
                  <a:schemeClr val="dk2"/>
                </a:solidFill>
              </a:defRPr>
            </a:lvl2pPr>
            <a:lvl3pPr lvl="2" algn="r" rtl="0">
              <a:spcBef>
                <a:spcPts val="0"/>
              </a:spcBef>
              <a:spcAft>
                <a:spcPts val="0"/>
              </a:spcAft>
              <a:buClr>
                <a:schemeClr val="dk2"/>
              </a:buClr>
              <a:buSzPts val="4800"/>
              <a:buNone/>
              <a:defRPr sz="4800" b="0">
                <a:solidFill>
                  <a:schemeClr val="dk2"/>
                </a:solidFill>
              </a:defRPr>
            </a:lvl3pPr>
            <a:lvl4pPr lvl="3" algn="r" rtl="0">
              <a:spcBef>
                <a:spcPts val="0"/>
              </a:spcBef>
              <a:spcAft>
                <a:spcPts val="0"/>
              </a:spcAft>
              <a:buClr>
                <a:schemeClr val="dk2"/>
              </a:buClr>
              <a:buSzPts val="4800"/>
              <a:buNone/>
              <a:defRPr sz="4800" b="0">
                <a:solidFill>
                  <a:schemeClr val="dk2"/>
                </a:solidFill>
              </a:defRPr>
            </a:lvl4pPr>
            <a:lvl5pPr lvl="4" algn="r" rtl="0">
              <a:spcBef>
                <a:spcPts val="0"/>
              </a:spcBef>
              <a:spcAft>
                <a:spcPts val="0"/>
              </a:spcAft>
              <a:buClr>
                <a:schemeClr val="dk2"/>
              </a:buClr>
              <a:buSzPts val="4800"/>
              <a:buNone/>
              <a:defRPr sz="4800" b="0">
                <a:solidFill>
                  <a:schemeClr val="dk2"/>
                </a:solidFill>
              </a:defRPr>
            </a:lvl5pPr>
            <a:lvl6pPr lvl="5" algn="r" rtl="0">
              <a:spcBef>
                <a:spcPts val="0"/>
              </a:spcBef>
              <a:spcAft>
                <a:spcPts val="0"/>
              </a:spcAft>
              <a:buClr>
                <a:schemeClr val="dk2"/>
              </a:buClr>
              <a:buSzPts val="4800"/>
              <a:buNone/>
              <a:defRPr sz="4800" b="0">
                <a:solidFill>
                  <a:schemeClr val="dk2"/>
                </a:solidFill>
              </a:defRPr>
            </a:lvl6pPr>
            <a:lvl7pPr lvl="6" algn="r" rtl="0">
              <a:spcBef>
                <a:spcPts val="0"/>
              </a:spcBef>
              <a:spcAft>
                <a:spcPts val="0"/>
              </a:spcAft>
              <a:buClr>
                <a:schemeClr val="dk2"/>
              </a:buClr>
              <a:buSzPts val="4800"/>
              <a:buNone/>
              <a:defRPr sz="4800" b="0">
                <a:solidFill>
                  <a:schemeClr val="dk2"/>
                </a:solidFill>
              </a:defRPr>
            </a:lvl7pPr>
            <a:lvl8pPr lvl="7" algn="r" rtl="0">
              <a:spcBef>
                <a:spcPts val="0"/>
              </a:spcBef>
              <a:spcAft>
                <a:spcPts val="0"/>
              </a:spcAft>
              <a:buClr>
                <a:schemeClr val="dk2"/>
              </a:buClr>
              <a:buSzPts val="4800"/>
              <a:buNone/>
              <a:defRPr sz="4800" b="0">
                <a:solidFill>
                  <a:schemeClr val="dk2"/>
                </a:solidFill>
              </a:defRPr>
            </a:lvl8pPr>
            <a:lvl9pPr lvl="8" algn="r" rtl="0">
              <a:spcBef>
                <a:spcPts val="0"/>
              </a:spcBef>
              <a:spcAft>
                <a:spcPts val="0"/>
              </a:spcAft>
              <a:buClr>
                <a:schemeClr val="dk2"/>
              </a:buClr>
              <a:buSzPts val="4800"/>
              <a:buNone/>
              <a:defRPr sz="4800" b="0">
                <a:solidFill>
                  <a:schemeClr val="dk2"/>
                </a:solidFill>
              </a:defRPr>
            </a:lvl9pPr>
          </a:lstStyle>
          <a:p>
            <a:endParaRPr/>
          </a:p>
        </p:txBody>
      </p:sp>
      <p:sp>
        <p:nvSpPr>
          <p:cNvPr id="239" name="Google Shape;239;p15"/>
          <p:cNvSpPr/>
          <p:nvPr/>
        </p:nvSpPr>
        <p:spPr>
          <a:xfrm>
            <a:off x="723692" y="4220091"/>
            <a:ext cx="794875" cy="985737"/>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0" name="Google Shape;240;p15"/>
          <p:cNvSpPr/>
          <p:nvPr/>
        </p:nvSpPr>
        <p:spPr>
          <a:xfrm>
            <a:off x="-58319" y="3053287"/>
            <a:ext cx="782014" cy="890356"/>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1" name="Google Shape;241;p15"/>
          <p:cNvSpPr/>
          <p:nvPr/>
        </p:nvSpPr>
        <p:spPr>
          <a:xfrm>
            <a:off x="4025101" y="3422420"/>
            <a:ext cx="370865" cy="809588"/>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2" name="Google Shape;242;p15"/>
          <p:cNvSpPr/>
          <p:nvPr/>
        </p:nvSpPr>
        <p:spPr>
          <a:xfrm>
            <a:off x="3078045" y="3128354"/>
            <a:ext cx="730671" cy="895811"/>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3" name="Google Shape;243;p15"/>
          <p:cNvSpPr/>
          <p:nvPr/>
        </p:nvSpPr>
        <p:spPr>
          <a:xfrm>
            <a:off x="5401648" y="3285712"/>
            <a:ext cx="805934" cy="75083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4" name="Google Shape;244;p15"/>
          <p:cNvSpPr/>
          <p:nvPr/>
        </p:nvSpPr>
        <p:spPr>
          <a:xfrm>
            <a:off x="8364459" y="3346843"/>
            <a:ext cx="873792" cy="600260"/>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5" name="Google Shape;245;p15"/>
          <p:cNvSpPr/>
          <p:nvPr/>
        </p:nvSpPr>
        <p:spPr>
          <a:xfrm>
            <a:off x="4551116" y="3125540"/>
            <a:ext cx="657208" cy="679227"/>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6" name="Google Shape;246;p15"/>
          <p:cNvSpPr/>
          <p:nvPr/>
        </p:nvSpPr>
        <p:spPr>
          <a:xfrm>
            <a:off x="4419881" y="3994834"/>
            <a:ext cx="919681" cy="950908"/>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7" name="Google Shape;247;p15"/>
          <p:cNvSpPr/>
          <p:nvPr/>
        </p:nvSpPr>
        <p:spPr>
          <a:xfrm>
            <a:off x="2644912" y="4036538"/>
            <a:ext cx="890356" cy="7068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8" name="Google Shape;248;p15"/>
          <p:cNvSpPr/>
          <p:nvPr/>
        </p:nvSpPr>
        <p:spPr>
          <a:xfrm>
            <a:off x="2116542" y="3186156"/>
            <a:ext cx="829755" cy="780163"/>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9" name="Google Shape;249;p15"/>
          <p:cNvSpPr/>
          <p:nvPr/>
        </p:nvSpPr>
        <p:spPr>
          <a:xfrm>
            <a:off x="1347361" y="3186147"/>
            <a:ext cx="599146" cy="706813"/>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0" name="Google Shape;250;p15"/>
          <p:cNvSpPr/>
          <p:nvPr/>
        </p:nvSpPr>
        <p:spPr>
          <a:xfrm>
            <a:off x="2681615" y="4813558"/>
            <a:ext cx="816944" cy="313967"/>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1" name="Google Shape;251;p15"/>
          <p:cNvSpPr/>
          <p:nvPr/>
        </p:nvSpPr>
        <p:spPr>
          <a:xfrm>
            <a:off x="7146421" y="4508764"/>
            <a:ext cx="1040884" cy="730621"/>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2" name="Google Shape;252;p15"/>
          <p:cNvSpPr/>
          <p:nvPr/>
        </p:nvSpPr>
        <p:spPr>
          <a:xfrm>
            <a:off x="7146430" y="3104432"/>
            <a:ext cx="684732" cy="721463"/>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3" name="Google Shape;253;p15"/>
          <p:cNvSpPr/>
          <p:nvPr/>
        </p:nvSpPr>
        <p:spPr>
          <a:xfrm>
            <a:off x="5262207" y="4729516"/>
            <a:ext cx="525046" cy="372666"/>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4" name="Google Shape;254;p15"/>
          <p:cNvSpPr/>
          <p:nvPr/>
        </p:nvSpPr>
        <p:spPr>
          <a:xfrm>
            <a:off x="8376372" y="4729061"/>
            <a:ext cx="508532" cy="324976"/>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5" name="Google Shape;255;p15"/>
          <p:cNvSpPr/>
          <p:nvPr/>
        </p:nvSpPr>
        <p:spPr>
          <a:xfrm>
            <a:off x="3808716" y="4429326"/>
            <a:ext cx="570935" cy="567282"/>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6" name="Google Shape;256;p15"/>
          <p:cNvSpPr/>
          <p:nvPr/>
        </p:nvSpPr>
        <p:spPr>
          <a:xfrm>
            <a:off x="7975391" y="3053272"/>
            <a:ext cx="541560" cy="67927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7" name="Google Shape;257;p15"/>
          <p:cNvSpPr/>
          <p:nvPr/>
        </p:nvSpPr>
        <p:spPr>
          <a:xfrm>
            <a:off x="1570785" y="4028295"/>
            <a:ext cx="734324" cy="723314"/>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8" name="Google Shape;258;p15"/>
          <p:cNvSpPr/>
          <p:nvPr/>
        </p:nvSpPr>
        <p:spPr>
          <a:xfrm>
            <a:off x="247060" y="4094875"/>
            <a:ext cx="275434" cy="244207"/>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9" name="Google Shape;259;p15"/>
          <p:cNvSpPr/>
          <p:nvPr/>
        </p:nvSpPr>
        <p:spPr>
          <a:xfrm>
            <a:off x="8516944" y="4082884"/>
            <a:ext cx="690236" cy="510383"/>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0" name="Google Shape;260;p15"/>
          <p:cNvSpPr/>
          <p:nvPr/>
        </p:nvSpPr>
        <p:spPr>
          <a:xfrm>
            <a:off x="859713" y="3417443"/>
            <a:ext cx="317620" cy="659010"/>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1" name="Google Shape;261;p15"/>
          <p:cNvSpPr/>
          <p:nvPr/>
        </p:nvSpPr>
        <p:spPr>
          <a:xfrm rot="1920742">
            <a:off x="5707038" y="4213989"/>
            <a:ext cx="884797" cy="750834"/>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2" name="Google Shape;262;p15"/>
          <p:cNvSpPr/>
          <p:nvPr/>
        </p:nvSpPr>
        <p:spPr>
          <a:xfrm rot="-3496844">
            <a:off x="115839" y="4509560"/>
            <a:ext cx="537852" cy="464440"/>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3" name="Google Shape;263;p15"/>
          <p:cNvSpPr/>
          <p:nvPr/>
        </p:nvSpPr>
        <p:spPr>
          <a:xfrm>
            <a:off x="7518184" y="3966329"/>
            <a:ext cx="846269" cy="598458"/>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4" name="Google Shape;264;p15"/>
          <p:cNvSpPr/>
          <p:nvPr/>
        </p:nvSpPr>
        <p:spPr>
          <a:xfrm rot="-5400000">
            <a:off x="6496794" y="3021440"/>
            <a:ext cx="493819" cy="63153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5" name="Google Shape;265;p15"/>
          <p:cNvSpPr/>
          <p:nvPr/>
        </p:nvSpPr>
        <p:spPr>
          <a:xfrm>
            <a:off x="6453205" y="3705907"/>
            <a:ext cx="666366" cy="752689"/>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6" name="Google Shape;266;p15"/>
          <p:cNvSpPr/>
          <p:nvPr/>
        </p:nvSpPr>
        <p:spPr>
          <a:xfrm>
            <a:off x="1866011" y="4742879"/>
            <a:ext cx="681078" cy="455287"/>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7" name="Google Shape;267;p15"/>
          <p:cNvSpPr/>
          <p:nvPr/>
        </p:nvSpPr>
        <p:spPr>
          <a:xfrm>
            <a:off x="6669805" y="4614395"/>
            <a:ext cx="308462" cy="330481"/>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595"/>
        <p:cNvGrpSpPr/>
        <p:nvPr/>
      </p:nvGrpSpPr>
      <p:grpSpPr>
        <a:xfrm>
          <a:off x="0" y="0"/>
          <a:ext cx="0" cy="0"/>
          <a:chOff x="0" y="0"/>
          <a:chExt cx="0" cy="0"/>
        </a:xfrm>
      </p:grpSpPr>
      <p:sp>
        <p:nvSpPr>
          <p:cNvPr id="596" name="Google Shape;596;p24"/>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68"/>
        <p:cNvGrpSpPr/>
        <p:nvPr/>
      </p:nvGrpSpPr>
      <p:grpSpPr>
        <a:xfrm>
          <a:off x="0" y="0"/>
          <a:ext cx="0" cy="0"/>
          <a:chOff x="0" y="0"/>
          <a:chExt cx="0" cy="0"/>
        </a:xfrm>
      </p:grpSpPr>
      <p:sp>
        <p:nvSpPr>
          <p:cNvPr id="269" name="Google Shape;269;p16"/>
          <p:cNvSpPr txBox="1">
            <a:spLocks noGrp="1"/>
          </p:cNvSpPr>
          <p:nvPr>
            <p:ph type="ctrTitle"/>
          </p:nvPr>
        </p:nvSpPr>
        <p:spPr>
          <a:xfrm>
            <a:off x="3210935" y="1661762"/>
            <a:ext cx="5301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0"/>
            </a:lvl1pPr>
            <a:lvl2pPr lvl="1" algn="r" rtl="0">
              <a:spcBef>
                <a:spcPts val="0"/>
              </a:spcBef>
              <a:spcAft>
                <a:spcPts val="0"/>
              </a:spcAft>
              <a:buSzPts val="3700"/>
              <a:buNone/>
              <a:defRPr sz="3700" b="0"/>
            </a:lvl2pPr>
            <a:lvl3pPr lvl="2" algn="r" rtl="0">
              <a:spcBef>
                <a:spcPts val="0"/>
              </a:spcBef>
              <a:spcAft>
                <a:spcPts val="0"/>
              </a:spcAft>
              <a:buSzPts val="3700"/>
              <a:buNone/>
              <a:defRPr sz="3700" b="0"/>
            </a:lvl3pPr>
            <a:lvl4pPr lvl="3" algn="r" rtl="0">
              <a:spcBef>
                <a:spcPts val="0"/>
              </a:spcBef>
              <a:spcAft>
                <a:spcPts val="0"/>
              </a:spcAft>
              <a:buSzPts val="3700"/>
              <a:buNone/>
              <a:defRPr sz="3700" b="0"/>
            </a:lvl4pPr>
            <a:lvl5pPr lvl="4" algn="r" rtl="0">
              <a:spcBef>
                <a:spcPts val="0"/>
              </a:spcBef>
              <a:spcAft>
                <a:spcPts val="0"/>
              </a:spcAft>
              <a:buSzPts val="3700"/>
              <a:buNone/>
              <a:defRPr sz="3700" b="0"/>
            </a:lvl5pPr>
            <a:lvl6pPr lvl="5" algn="r" rtl="0">
              <a:spcBef>
                <a:spcPts val="0"/>
              </a:spcBef>
              <a:spcAft>
                <a:spcPts val="0"/>
              </a:spcAft>
              <a:buSzPts val="3700"/>
              <a:buNone/>
              <a:defRPr sz="3700" b="0"/>
            </a:lvl6pPr>
            <a:lvl7pPr lvl="6" algn="r" rtl="0">
              <a:spcBef>
                <a:spcPts val="0"/>
              </a:spcBef>
              <a:spcAft>
                <a:spcPts val="0"/>
              </a:spcAft>
              <a:buSzPts val="3700"/>
              <a:buNone/>
              <a:defRPr sz="3700" b="0"/>
            </a:lvl7pPr>
            <a:lvl8pPr lvl="7" algn="r" rtl="0">
              <a:spcBef>
                <a:spcPts val="0"/>
              </a:spcBef>
              <a:spcAft>
                <a:spcPts val="0"/>
              </a:spcAft>
              <a:buSzPts val="3700"/>
              <a:buNone/>
              <a:defRPr sz="3700" b="0"/>
            </a:lvl8pPr>
            <a:lvl9pPr lvl="8" algn="r" rtl="0">
              <a:spcBef>
                <a:spcPts val="0"/>
              </a:spcBef>
              <a:spcAft>
                <a:spcPts val="0"/>
              </a:spcAft>
              <a:buSzPts val="3700"/>
              <a:buNone/>
              <a:defRPr sz="3700" b="0"/>
            </a:lvl9pPr>
          </a:lstStyle>
          <a:p>
            <a:endParaRPr/>
          </a:p>
        </p:txBody>
      </p:sp>
      <p:sp>
        <p:nvSpPr>
          <p:cNvPr id="270" name="Google Shape;270;p16"/>
          <p:cNvSpPr txBox="1">
            <a:spLocks noGrp="1"/>
          </p:cNvSpPr>
          <p:nvPr>
            <p:ph type="subTitle" idx="1"/>
          </p:nvPr>
        </p:nvSpPr>
        <p:spPr>
          <a:xfrm>
            <a:off x="3210885" y="2864177"/>
            <a:ext cx="5301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3000">
                <a:solidFill>
                  <a:srgbClr val="1C4587"/>
                </a:solidFill>
              </a:defRPr>
            </a:lvl2pPr>
            <a:lvl3pPr lvl="2" algn="r" rtl="0">
              <a:spcBef>
                <a:spcPts val="0"/>
              </a:spcBef>
              <a:spcAft>
                <a:spcPts val="0"/>
              </a:spcAft>
              <a:buClr>
                <a:srgbClr val="1C4587"/>
              </a:buClr>
              <a:buSzPts val="3000"/>
              <a:buNone/>
              <a:defRPr sz="3000">
                <a:solidFill>
                  <a:srgbClr val="1C4587"/>
                </a:solidFill>
              </a:defRPr>
            </a:lvl3pPr>
            <a:lvl4pPr lvl="3" algn="r" rtl="0">
              <a:spcBef>
                <a:spcPts val="0"/>
              </a:spcBef>
              <a:spcAft>
                <a:spcPts val="0"/>
              </a:spcAft>
              <a:buClr>
                <a:srgbClr val="1C4587"/>
              </a:buClr>
              <a:buSzPts val="3000"/>
              <a:buNone/>
              <a:defRPr sz="3000">
                <a:solidFill>
                  <a:srgbClr val="1C4587"/>
                </a:solidFill>
              </a:defRPr>
            </a:lvl4pPr>
            <a:lvl5pPr lvl="4" algn="r" rtl="0">
              <a:spcBef>
                <a:spcPts val="0"/>
              </a:spcBef>
              <a:spcAft>
                <a:spcPts val="0"/>
              </a:spcAft>
              <a:buClr>
                <a:srgbClr val="1C4587"/>
              </a:buClr>
              <a:buSzPts val="3000"/>
              <a:buNone/>
              <a:defRPr sz="3000">
                <a:solidFill>
                  <a:srgbClr val="1C4587"/>
                </a:solidFill>
              </a:defRPr>
            </a:lvl5pPr>
            <a:lvl6pPr lvl="5" algn="r" rtl="0">
              <a:spcBef>
                <a:spcPts val="0"/>
              </a:spcBef>
              <a:spcAft>
                <a:spcPts val="0"/>
              </a:spcAft>
              <a:buClr>
                <a:srgbClr val="1C4587"/>
              </a:buClr>
              <a:buSzPts val="3000"/>
              <a:buNone/>
              <a:defRPr sz="3000">
                <a:solidFill>
                  <a:srgbClr val="1C4587"/>
                </a:solidFill>
              </a:defRPr>
            </a:lvl6pPr>
            <a:lvl7pPr lvl="6" algn="r" rtl="0">
              <a:spcBef>
                <a:spcPts val="0"/>
              </a:spcBef>
              <a:spcAft>
                <a:spcPts val="0"/>
              </a:spcAft>
              <a:buClr>
                <a:srgbClr val="1C4587"/>
              </a:buClr>
              <a:buSzPts val="3000"/>
              <a:buNone/>
              <a:defRPr sz="3000">
                <a:solidFill>
                  <a:srgbClr val="1C4587"/>
                </a:solidFill>
              </a:defRPr>
            </a:lvl7pPr>
            <a:lvl8pPr lvl="7" algn="r" rtl="0">
              <a:spcBef>
                <a:spcPts val="0"/>
              </a:spcBef>
              <a:spcAft>
                <a:spcPts val="0"/>
              </a:spcAft>
              <a:buClr>
                <a:srgbClr val="1C4587"/>
              </a:buClr>
              <a:buSzPts val="3000"/>
              <a:buNone/>
              <a:defRPr sz="3000">
                <a:solidFill>
                  <a:srgbClr val="1C4587"/>
                </a:solidFill>
              </a:defRPr>
            </a:lvl8pPr>
            <a:lvl9pPr lvl="8" algn="r" rtl="0">
              <a:spcBef>
                <a:spcPts val="0"/>
              </a:spcBef>
              <a:spcAft>
                <a:spcPts val="0"/>
              </a:spcAft>
              <a:buClr>
                <a:srgbClr val="1C4587"/>
              </a:buClr>
              <a:buSzPts val="3000"/>
              <a:buNone/>
              <a:defRPr sz="3000">
                <a:solidFill>
                  <a:srgbClr val="1C4587"/>
                </a:solidFill>
              </a:defRPr>
            </a:lvl9pPr>
          </a:lstStyle>
          <a:p>
            <a:endParaRPr/>
          </a:p>
        </p:txBody>
      </p:sp>
      <p:sp>
        <p:nvSpPr>
          <p:cNvPr id="271" name="Google Shape;271;p16"/>
          <p:cNvSpPr/>
          <p:nvPr/>
        </p:nvSpPr>
        <p:spPr>
          <a:xfrm>
            <a:off x="4412080" y="4661638"/>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2" name="Google Shape;272;p16"/>
          <p:cNvSpPr/>
          <p:nvPr/>
        </p:nvSpPr>
        <p:spPr>
          <a:xfrm>
            <a:off x="3968826" y="4000288"/>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3" name="Google Shape;273;p16"/>
          <p:cNvSpPr/>
          <p:nvPr/>
        </p:nvSpPr>
        <p:spPr>
          <a:xfrm>
            <a:off x="6283364"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4" name="Google Shape;274;p16"/>
          <p:cNvSpPr/>
          <p:nvPr/>
        </p:nvSpPr>
        <p:spPr>
          <a:xfrm>
            <a:off x="57465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5" name="Google Shape;275;p16"/>
          <p:cNvSpPr/>
          <p:nvPr/>
        </p:nvSpPr>
        <p:spPr>
          <a:xfrm>
            <a:off x="70636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6" name="Google Shape;276;p16"/>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7" name="Google Shape;277;p16"/>
          <p:cNvSpPr/>
          <p:nvPr/>
        </p:nvSpPr>
        <p:spPr>
          <a:xfrm>
            <a:off x="65815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8" name="Google Shape;278;p16"/>
          <p:cNvSpPr/>
          <p:nvPr/>
        </p:nvSpPr>
        <p:spPr>
          <a:xfrm>
            <a:off x="65071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9" name="Google Shape;279;p16"/>
          <p:cNvSpPr/>
          <p:nvPr/>
        </p:nvSpPr>
        <p:spPr>
          <a:xfrm>
            <a:off x="55010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0" name="Google Shape;280;p16"/>
          <p:cNvSpPr/>
          <p:nvPr/>
        </p:nvSpPr>
        <p:spPr>
          <a:xfrm>
            <a:off x="52015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1" name="Google Shape;281;p16"/>
          <p:cNvSpPr/>
          <p:nvPr/>
        </p:nvSpPr>
        <p:spPr>
          <a:xfrm>
            <a:off x="4765584"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2" name="Google Shape;282;p16"/>
          <p:cNvSpPr/>
          <p:nvPr/>
        </p:nvSpPr>
        <p:spPr>
          <a:xfrm>
            <a:off x="55218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3" name="Google Shape;283;p16"/>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4" name="Google Shape;284;p16"/>
          <p:cNvSpPr/>
          <p:nvPr/>
        </p:nvSpPr>
        <p:spPr>
          <a:xfrm>
            <a:off x="8052577"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5" name="Google Shape;285;p16"/>
          <p:cNvSpPr/>
          <p:nvPr/>
        </p:nvSpPr>
        <p:spPr>
          <a:xfrm>
            <a:off x="6984573"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6" name="Google Shape;286;p16"/>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7" name="Google Shape;287;p16"/>
          <p:cNvSpPr/>
          <p:nvPr/>
        </p:nvSpPr>
        <p:spPr>
          <a:xfrm>
            <a:off x="61607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8" name="Google Shape;288;p16"/>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9" name="Google Shape;289;p16"/>
          <p:cNvSpPr/>
          <p:nvPr/>
        </p:nvSpPr>
        <p:spPr>
          <a:xfrm>
            <a:off x="48922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0" name="Google Shape;290;p16"/>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1" name="Google Shape;291;p16"/>
          <p:cNvSpPr/>
          <p:nvPr/>
        </p:nvSpPr>
        <p:spPr>
          <a:xfrm>
            <a:off x="4489179" y="4206693"/>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2" name="Google Shape;292;p16"/>
          <p:cNvSpPr/>
          <p:nvPr/>
        </p:nvSpPr>
        <p:spPr>
          <a:xfrm rot="1920548">
            <a:off x="7236726"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3" name="Google Shape;293;p16"/>
          <p:cNvSpPr/>
          <p:nvPr/>
        </p:nvSpPr>
        <p:spPr>
          <a:xfrm>
            <a:off x="82632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4" name="Google Shape;294;p16"/>
          <p:cNvSpPr/>
          <p:nvPr/>
        </p:nvSpPr>
        <p:spPr>
          <a:xfrm rot="-5400000">
            <a:off x="76843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5" name="Google Shape;295;p16"/>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6" name="Google Shape;296;p16"/>
          <p:cNvSpPr/>
          <p:nvPr/>
        </p:nvSpPr>
        <p:spPr>
          <a:xfrm>
            <a:off x="50595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7" name="Google Shape;297;p16"/>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8" name="Google Shape;298;p16"/>
          <p:cNvSpPr/>
          <p:nvPr/>
        </p:nvSpPr>
        <p:spPr>
          <a:xfrm>
            <a:off x="1482765"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9" name="Google Shape;299;p16"/>
          <p:cNvSpPr/>
          <p:nvPr/>
        </p:nvSpPr>
        <p:spPr>
          <a:xfrm>
            <a:off x="9459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0" name="Google Shape;300;p16"/>
          <p:cNvSpPr/>
          <p:nvPr/>
        </p:nvSpPr>
        <p:spPr>
          <a:xfrm>
            <a:off x="22630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1" name="Google Shape;301;p16"/>
          <p:cNvSpPr/>
          <p:nvPr/>
        </p:nvSpPr>
        <p:spPr>
          <a:xfrm>
            <a:off x="17809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2" name="Google Shape;302;p16"/>
          <p:cNvSpPr/>
          <p:nvPr/>
        </p:nvSpPr>
        <p:spPr>
          <a:xfrm>
            <a:off x="17065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3" name="Google Shape;303;p16"/>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4" name="Google Shape;304;p16"/>
          <p:cNvSpPr/>
          <p:nvPr/>
        </p:nvSpPr>
        <p:spPr>
          <a:xfrm>
            <a:off x="4009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5" name="Google Shape;305;p16"/>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6" name="Google Shape;306;p16"/>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7" name="Google Shape;307;p16"/>
          <p:cNvSpPr/>
          <p:nvPr/>
        </p:nvSpPr>
        <p:spPr>
          <a:xfrm>
            <a:off x="32519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8" name="Google Shape;308;p16"/>
          <p:cNvSpPr/>
          <p:nvPr/>
        </p:nvSpPr>
        <p:spPr>
          <a:xfrm>
            <a:off x="3251978"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9" name="Google Shape;309;p16"/>
          <p:cNvSpPr/>
          <p:nvPr/>
        </p:nvSpPr>
        <p:spPr>
          <a:xfrm>
            <a:off x="2183974"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0" name="Google Shape;310;p16"/>
          <p:cNvSpPr/>
          <p:nvPr/>
        </p:nvSpPr>
        <p:spPr>
          <a:xfrm>
            <a:off x="39491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1" name="Google Shape;311;p16"/>
          <p:cNvSpPr/>
          <p:nvPr/>
        </p:nvSpPr>
        <p:spPr>
          <a:xfrm>
            <a:off x="13601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2" name="Google Shape;312;p16"/>
          <p:cNvSpPr/>
          <p:nvPr/>
        </p:nvSpPr>
        <p:spPr>
          <a:xfrm>
            <a:off x="37218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3" name="Google Shape;313;p16"/>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4" name="Google Shape;314;p16"/>
          <p:cNvSpPr/>
          <p:nvPr/>
        </p:nvSpPr>
        <p:spPr>
          <a:xfrm>
            <a:off x="40288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5" name="Google Shape;315;p16"/>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6" name="Google Shape;316;p16"/>
          <p:cNvSpPr/>
          <p:nvPr/>
        </p:nvSpPr>
        <p:spPr>
          <a:xfrm rot="1920548">
            <a:off x="2436125"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7" name="Google Shape;317;p16"/>
          <p:cNvSpPr/>
          <p:nvPr/>
        </p:nvSpPr>
        <p:spPr>
          <a:xfrm>
            <a:off x="34626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8" name="Google Shape;318;p16"/>
          <p:cNvSpPr/>
          <p:nvPr/>
        </p:nvSpPr>
        <p:spPr>
          <a:xfrm rot="-5400000">
            <a:off x="28837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9" name="Google Shape;319;p16"/>
          <p:cNvSpPr/>
          <p:nvPr/>
        </p:nvSpPr>
        <p:spPr>
          <a:xfrm>
            <a:off x="28590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0" name="Google Shape;320;p16"/>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1" name="Google Shape;321;p16"/>
          <p:cNvSpPr/>
          <p:nvPr/>
        </p:nvSpPr>
        <p:spPr>
          <a:xfrm>
            <a:off x="29818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22"/>
        <p:cNvGrpSpPr/>
        <p:nvPr/>
      </p:nvGrpSpPr>
      <p:grpSpPr>
        <a:xfrm>
          <a:off x="0" y="0"/>
          <a:ext cx="0" cy="0"/>
          <a:chOff x="0" y="0"/>
          <a:chExt cx="0" cy="0"/>
        </a:xfrm>
      </p:grpSpPr>
      <p:sp>
        <p:nvSpPr>
          <p:cNvPr id="323" name="Google Shape;323;p17"/>
          <p:cNvSpPr txBox="1">
            <a:spLocks noGrp="1"/>
          </p:cNvSpPr>
          <p:nvPr>
            <p:ph type="body" idx="1"/>
          </p:nvPr>
        </p:nvSpPr>
        <p:spPr>
          <a:xfrm>
            <a:off x="2159325" y="2161800"/>
            <a:ext cx="4825500" cy="819900"/>
          </a:xfrm>
          <a:prstGeom prst="rect">
            <a:avLst/>
          </a:prstGeom>
        </p:spPr>
        <p:txBody>
          <a:bodyPr spcFirstLastPara="1" wrap="square" lIns="91425" tIns="91425" rIns="91425" bIns="91425" anchor="ctr" anchorCtr="0">
            <a:noAutofit/>
          </a:bodyPr>
          <a:lstStyle>
            <a:lvl1pPr marL="457200" lvl="0" indent="-387350" algn="ctr" rtl="0">
              <a:spcBef>
                <a:spcPts val="600"/>
              </a:spcBef>
              <a:spcAft>
                <a:spcPts val="0"/>
              </a:spcAft>
              <a:buClr>
                <a:srgbClr val="1C4587"/>
              </a:buClr>
              <a:buSzPts val="2500"/>
              <a:buChar char="✘"/>
              <a:defRPr sz="2500" b="1">
                <a:solidFill>
                  <a:srgbClr val="1C4587"/>
                </a:solidFill>
              </a:defRPr>
            </a:lvl1pPr>
            <a:lvl2pPr marL="914400" lvl="1" indent="-387350" algn="ctr" rtl="0">
              <a:spcBef>
                <a:spcPts val="0"/>
              </a:spcBef>
              <a:spcAft>
                <a:spcPts val="0"/>
              </a:spcAft>
              <a:buClr>
                <a:srgbClr val="1C4587"/>
              </a:buClr>
              <a:buSzPts val="2500"/>
              <a:buChar char="✗"/>
              <a:defRPr sz="2500" b="1">
                <a:solidFill>
                  <a:srgbClr val="1C4587"/>
                </a:solidFill>
              </a:defRPr>
            </a:lvl2pPr>
            <a:lvl3pPr marL="1371600" lvl="2" indent="-387350" algn="ctr" rtl="0">
              <a:spcBef>
                <a:spcPts val="0"/>
              </a:spcBef>
              <a:spcAft>
                <a:spcPts val="0"/>
              </a:spcAft>
              <a:buClr>
                <a:srgbClr val="1C4587"/>
              </a:buClr>
              <a:buSzPts val="2500"/>
              <a:buChar char="■"/>
              <a:defRPr sz="2500" b="1">
                <a:solidFill>
                  <a:srgbClr val="1C4587"/>
                </a:solidFill>
              </a:defRPr>
            </a:lvl3pPr>
            <a:lvl4pPr marL="1828800" lvl="3" indent="-387350" algn="ctr" rtl="0">
              <a:spcBef>
                <a:spcPts val="0"/>
              </a:spcBef>
              <a:spcAft>
                <a:spcPts val="0"/>
              </a:spcAft>
              <a:buClr>
                <a:srgbClr val="1C4587"/>
              </a:buClr>
              <a:buSzPts val="2500"/>
              <a:buChar char="●"/>
              <a:defRPr sz="2500" b="1">
                <a:solidFill>
                  <a:srgbClr val="1C4587"/>
                </a:solidFill>
              </a:defRPr>
            </a:lvl4pPr>
            <a:lvl5pPr marL="2286000" lvl="4" indent="-387350" algn="ctr" rtl="0">
              <a:spcBef>
                <a:spcPts val="0"/>
              </a:spcBef>
              <a:spcAft>
                <a:spcPts val="0"/>
              </a:spcAft>
              <a:buClr>
                <a:srgbClr val="1C4587"/>
              </a:buClr>
              <a:buSzPts val="2500"/>
              <a:buChar char="○"/>
              <a:defRPr sz="2500" b="1">
                <a:solidFill>
                  <a:srgbClr val="1C4587"/>
                </a:solidFill>
              </a:defRPr>
            </a:lvl5pPr>
            <a:lvl6pPr marL="2743200" lvl="5" indent="-387350" algn="ctr" rtl="0">
              <a:spcBef>
                <a:spcPts val="0"/>
              </a:spcBef>
              <a:spcAft>
                <a:spcPts val="0"/>
              </a:spcAft>
              <a:buClr>
                <a:srgbClr val="1C4587"/>
              </a:buClr>
              <a:buSzPts val="2500"/>
              <a:buChar char="■"/>
              <a:defRPr sz="2500" b="1">
                <a:solidFill>
                  <a:srgbClr val="1C4587"/>
                </a:solidFill>
              </a:defRPr>
            </a:lvl6pPr>
            <a:lvl7pPr marL="3200400" lvl="6" indent="-387350" algn="ctr" rtl="0">
              <a:spcBef>
                <a:spcPts val="0"/>
              </a:spcBef>
              <a:spcAft>
                <a:spcPts val="0"/>
              </a:spcAft>
              <a:buClr>
                <a:srgbClr val="1C4587"/>
              </a:buClr>
              <a:buSzPts val="2500"/>
              <a:buChar char="●"/>
              <a:defRPr sz="2500" b="1">
                <a:solidFill>
                  <a:srgbClr val="1C4587"/>
                </a:solidFill>
              </a:defRPr>
            </a:lvl7pPr>
            <a:lvl8pPr marL="3657600" lvl="7" indent="-387350" algn="ctr" rtl="0">
              <a:spcBef>
                <a:spcPts val="0"/>
              </a:spcBef>
              <a:spcAft>
                <a:spcPts val="0"/>
              </a:spcAft>
              <a:buClr>
                <a:srgbClr val="1C4587"/>
              </a:buClr>
              <a:buSzPts val="2500"/>
              <a:buChar char="○"/>
              <a:defRPr sz="2500" b="1">
                <a:solidFill>
                  <a:srgbClr val="1C4587"/>
                </a:solidFill>
              </a:defRPr>
            </a:lvl8pPr>
            <a:lvl9pPr marL="4114800" lvl="8" indent="-387350" algn="ctr" rtl="0">
              <a:spcBef>
                <a:spcPts val="0"/>
              </a:spcBef>
              <a:spcAft>
                <a:spcPts val="0"/>
              </a:spcAft>
              <a:buClr>
                <a:srgbClr val="1C4587"/>
              </a:buClr>
              <a:buSzPts val="2500"/>
              <a:buChar char="■"/>
              <a:defRPr sz="2500" b="1">
                <a:solidFill>
                  <a:srgbClr val="1C4587"/>
                </a:solidFill>
              </a:defRPr>
            </a:lvl9pPr>
          </a:lstStyle>
          <a:p>
            <a:endParaRPr/>
          </a:p>
        </p:txBody>
      </p:sp>
      <p:sp>
        <p:nvSpPr>
          <p:cNvPr id="324" name="Google Shape;324;p17"/>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5" name="Google Shape;325;p17"/>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6" name="Google Shape;326;p17"/>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7" name="Google Shape;327;p17"/>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8" name="Google Shape;328;p17"/>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9" name="Google Shape;329;p17"/>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0" name="Google Shape;330;p17"/>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1" name="Google Shape;331;p17"/>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2" name="Google Shape;332;p17"/>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3" name="Google Shape;333;p17"/>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4" name="Google Shape;334;p17"/>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5" name="Google Shape;335;p17"/>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6" name="Google Shape;336;p17"/>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7" name="Google Shape;337;p17"/>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8" name="Google Shape;338;p17"/>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9" name="Google Shape;339;p17"/>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0" name="Google Shape;340;p17"/>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1" name="Google Shape;341;p17"/>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2" name="Google Shape;342;p17"/>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3" name="Google Shape;343;p17"/>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4" name="Google Shape;344;p17"/>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5" name="Google Shape;345;p17"/>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6" name="Google Shape;346;p17"/>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7" name="Google Shape;347;p17"/>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8" name="Google Shape;348;p17"/>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9" name="Google Shape;349;p17"/>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0" name="Google Shape;350;p17"/>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1" name="Google Shape;351;p17"/>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2" name="Google Shape;352;p17"/>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3" name="Google Shape;353;p17"/>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4" name="Google Shape;354;p17"/>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5" name="Google Shape;355;p17"/>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6" name="Google Shape;356;p17"/>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7" name="Google Shape;357;p17"/>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8" name="Google Shape;358;p17"/>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9" name="Google Shape;359;p17"/>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0" name="Google Shape;360;p17"/>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1" name="Google Shape;361;p17"/>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2" name="Google Shape;362;p17"/>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3" name="Google Shape;363;p17"/>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4" name="Google Shape;364;p17"/>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5" name="Google Shape;365;p17"/>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66"/>
        <p:cNvGrpSpPr/>
        <p:nvPr/>
      </p:nvGrpSpPr>
      <p:grpSpPr>
        <a:xfrm>
          <a:off x="0" y="0"/>
          <a:ext cx="0" cy="0"/>
          <a:chOff x="0" y="0"/>
          <a:chExt cx="0" cy="0"/>
        </a:xfrm>
      </p:grpSpPr>
      <p:sp>
        <p:nvSpPr>
          <p:cNvPr id="367" name="Google Shape;367;p1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68" name="Google Shape;368;p18"/>
          <p:cNvSpPr txBox="1">
            <a:spLocks noGrp="1"/>
          </p:cNvSpPr>
          <p:nvPr>
            <p:ph type="body" idx="1"/>
          </p:nvPr>
        </p:nvSpPr>
        <p:spPr>
          <a:xfrm>
            <a:off x="747925" y="1302837"/>
            <a:ext cx="6140400" cy="3610800"/>
          </a:xfrm>
          <a:prstGeom prst="rect">
            <a:avLst/>
          </a:prstGeom>
        </p:spPr>
        <p:txBody>
          <a:bodyPr spcFirstLastPara="1" wrap="square" lIns="91425" tIns="91425" rIns="91425" bIns="91425" anchor="t" anchorCtr="0">
            <a:noAutofit/>
          </a:bodyPr>
          <a:lstStyle>
            <a:lvl1pPr marL="457200" lvl="0" indent="-387350" rtl="0">
              <a:spcBef>
                <a:spcPts val="600"/>
              </a:spcBef>
              <a:spcAft>
                <a:spcPts val="0"/>
              </a:spcAft>
              <a:buSzPts val="2500"/>
              <a:buChar char="✘"/>
              <a:defRPr sz="2500"/>
            </a:lvl1pPr>
            <a:lvl2pPr marL="914400" lvl="1" indent="-355600" rtl="0">
              <a:spcBef>
                <a:spcPts val="0"/>
              </a:spcBef>
              <a:spcAft>
                <a:spcPts val="0"/>
              </a:spcAft>
              <a:buSzPts val="2000"/>
              <a:buChar char="✗"/>
              <a:defRPr/>
            </a:lvl2pPr>
            <a:lvl3pPr marL="1371600" lvl="2" indent="-355600" rtl="0">
              <a:spcBef>
                <a:spcPts val="0"/>
              </a:spcBef>
              <a:spcAft>
                <a:spcPts val="0"/>
              </a:spcAft>
              <a:buSzPts val="20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369" name="Google Shape;369;p18"/>
          <p:cNvGrpSpPr/>
          <p:nvPr/>
        </p:nvGrpSpPr>
        <p:grpSpPr>
          <a:xfrm>
            <a:off x="7442902" y="-91154"/>
            <a:ext cx="1796289" cy="5330574"/>
            <a:chOff x="6023725" y="842300"/>
            <a:chExt cx="1358150" cy="4030375"/>
          </a:xfrm>
        </p:grpSpPr>
        <p:sp>
          <p:nvSpPr>
            <p:cNvPr id="370" name="Google Shape;370;p18"/>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1" name="Google Shape;371;p18"/>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2" name="Google Shape;372;p18"/>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3" name="Google Shape;373;p18"/>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4" name="Google Shape;374;p18"/>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5" name="Google Shape;375;p18"/>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6" name="Google Shape;376;p18"/>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7" name="Google Shape;377;p18"/>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8" name="Google Shape;378;p18"/>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79" name="Google Shape;379;p18"/>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0" name="Google Shape;380;p18"/>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1" name="Google Shape;381;p18"/>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2" name="Google Shape;382;p18"/>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3" name="Google Shape;383;p18"/>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4" name="Google Shape;384;p18"/>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5" name="Google Shape;385;p18"/>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6" name="Google Shape;386;p18"/>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7" name="Google Shape;387;p18"/>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8" name="Google Shape;388;p18"/>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89" name="Google Shape;389;p18"/>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0" name="Google Shape;390;p18"/>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1" name="Google Shape;391;p18"/>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2" name="Google Shape;392;p18"/>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3" name="Google Shape;393;p18"/>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4" name="Google Shape;394;p18"/>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5" name="Google Shape;395;p18"/>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6" name="Google Shape;396;p18"/>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7" name="Google Shape;397;p18"/>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98" name="Google Shape;398;p18"/>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grpSp>
      <p:cxnSp>
        <p:nvCxnSpPr>
          <p:cNvPr id="399" name="Google Shape;399;p18"/>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00" name="Google Shape;400;p18"/>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03" name="Google Shape;403;p19"/>
          <p:cNvSpPr txBox="1">
            <a:spLocks noGrp="1"/>
          </p:cNvSpPr>
          <p:nvPr>
            <p:ph type="body" idx="1"/>
          </p:nvPr>
        </p:nvSpPr>
        <p:spPr>
          <a:xfrm>
            <a:off x="747925"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404" name="Google Shape;404;p19"/>
          <p:cNvSpPr txBox="1">
            <a:spLocks noGrp="1"/>
          </p:cNvSpPr>
          <p:nvPr>
            <p:ph type="body" idx="2"/>
          </p:nvPr>
        </p:nvSpPr>
        <p:spPr>
          <a:xfrm>
            <a:off x="4097098"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grpSp>
        <p:nvGrpSpPr>
          <p:cNvPr id="405" name="Google Shape;405;p19"/>
          <p:cNvGrpSpPr/>
          <p:nvPr/>
        </p:nvGrpSpPr>
        <p:grpSpPr>
          <a:xfrm>
            <a:off x="7442902" y="-91154"/>
            <a:ext cx="1796289" cy="5330574"/>
            <a:chOff x="6023725" y="842300"/>
            <a:chExt cx="1358150" cy="4030375"/>
          </a:xfrm>
        </p:grpSpPr>
        <p:sp>
          <p:nvSpPr>
            <p:cNvPr id="406" name="Google Shape;406;p19"/>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9"/>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9"/>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9"/>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9"/>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9"/>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9"/>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9"/>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9"/>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9"/>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9"/>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9"/>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9"/>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9"/>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9"/>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9"/>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9"/>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9"/>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9"/>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9"/>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9"/>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9"/>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9"/>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19"/>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36" name="Google Shape;436;p19"/>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37"/>
        <p:cNvGrpSpPr/>
        <p:nvPr/>
      </p:nvGrpSpPr>
      <p:grpSpPr>
        <a:xfrm>
          <a:off x="0" y="0"/>
          <a:ext cx="0" cy="0"/>
          <a:chOff x="0" y="0"/>
          <a:chExt cx="0" cy="0"/>
        </a:xfrm>
      </p:grpSpPr>
      <p:sp>
        <p:nvSpPr>
          <p:cNvPr id="438" name="Google Shape;438;p2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39" name="Google Shape;439;p20"/>
          <p:cNvSpPr txBox="1">
            <a:spLocks noGrp="1"/>
          </p:cNvSpPr>
          <p:nvPr>
            <p:ph type="body" idx="1"/>
          </p:nvPr>
        </p:nvSpPr>
        <p:spPr>
          <a:xfrm>
            <a:off x="747925"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40" name="Google Shape;440;p20"/>
          <p:cNvSpPr txBox="1">
            <a:spLocks noGrp="1"/>
          </p:cNvSpPr>
          <p:nvPr>
            <p:ph type="body" idx="2"/>
          </p:nvPr>
        </p:nvSpPr>
        <p:spPr>
          <a:xfrm>
            <a:off x="2953087"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41" name="Google Shape;441;p20"/>
          <p:cNvSpPr txBox="1">
            <a:spLocks noGrp="1"/>
          </p:cNvSpPr>
          <p:nvPr>
            <p:ph type="body" idx="3"/>
          </p:nvPr>
        </p:nvSpPr>
        <p:spPr>
          <a:xfrm>
            <a:off x="5158248"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442" name="Google Shape;442;p20"/>
          <p:cNvGrpSpPr/>
          <p:nvPr/>
        </p:nvGrpSpPr>
        <p:grpSpPr>
          <a:xfrm>
            <a:off x="7442902" y="-91154"/>
            <a:ext cx="1796289" cy="5330574"/>
            <a:chOff x="6023725" y="842300"/>
            <a:chExt cx="1358150" cy="4030375"/>
          </a:xfrm>
        </p:grpSpPr>
        <p:sp>
          <p:nvSpPr>
            <p:cNvPr id="443" name="Google Shape;443;p20"/>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0"/>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0"/>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0"/>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0"/>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0"/>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0"/>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0"/>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0"/>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0"/>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0"/>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0"/>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0"/>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0"/>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0"/>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0"/>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0"/>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0"/>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0"/>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72" name="Google Shape;472;p20"/>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73" name="Google Shape;473;p20"/>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4"/>
        <p:cNvGrpSpPr/>
        <p:nvPr/>
      </p:nvGrpSpPr>
      <p:grpSpPr>
        <a:xfrm>
          <a:off x="0" y="0"/>
          <a:ext cx="0" cy="0"/>
          <a:chOff x="0" y="0"/>
          <a:chExt cx="0" cy="0"/>
        </a:xfrm>
      </p:grpSpPr>
      <p:sp>
        <p:nvSpPr>
          <p:cNvPr id="475" name="Google Shape;475;p21"/>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grpSp>
        <p:nvGrpSpPr>
          <p:cNvPr id="476" name="Google Shape;476;p21"/>
          <p:cNvGrpSpPr/>
          <p:nvPr/>
        </p:nvGrpSpPr>
        <p:grpSpPr>
          <a:xfrm>
            <a:off x="7442902" y="-91154"/>
            <a:ext cx="1796289" cy="5330574"/>
            <a:chOff x="6023725" y="842300"/>
            <a:chExt cx="1358150" cy="4030375"/>
          </a:xfrm>
        </p:grpSpPr>
        <p:sp>
          <p:nvSpPr>
            <p:cNvPr id="477" name="Google Shape;477;p21"/>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1"/>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1"/>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1"/>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1"/>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1"/>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1"/>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1"/>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1"/>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1"/>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1"/>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1"/>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1"/>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1"/>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1"/>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1"/>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1"/>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1"/>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1"/>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1"/>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1"/>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1"/>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1"/>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1"/>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1"/>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1"/>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1"/>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1"/>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1"/>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6" name="Google Shape;506;p21"/>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507" name="Google Shape;507;p21"/>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8"/>
        <p:cNvGrpSpPr/>
        <p:nvPr/>
      </p:nvGrpSpPr>
      <p:grpSpPr>
        <a:xfrm>
          <a:off x="0" y="0"/>
          <a:ext cx="0" cy="0"/>
          <a:chOff x="0" y="0"/>
          <a:chExt cx="0" cy="0"/>
        </a:xfrm>
      </p:grpSpPr>
      <p:sp>
        <p:nvSpPr>
          <p:cNvPr id="509" name="Google Shape;509;p22"/>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
        <p:nvSpPr>
          <p:cNvPr id="510" name="Google Shape;510;p22"/>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1" name="Google Shape;511;p22"/>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2" name="Google Shape;512;p22"/>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3" name="Google Shape;513;p22"/>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4" name="Google Shape;514;p22"/>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5" name="Google Shape;515;p22"/>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6" name="Google Shape;516;p22"/>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7" name="Google Shape;517;p22"/>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8" name="Google Shape;518;p22"/>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9" name="Google Shape;519;p22"/>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0" name="Google Shape;520;p22"/>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1" name="Google Shape;521;p22"/>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2" name="Google Shape;522;p22"/>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3" name="Google Shape;523;p22"/>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4" name="Google Shape;524;p22"/>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5" name="Google Shape;525;p22"/>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6" name="Google Shape;526;p22"/>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7" name="Google Shape;527;p22"/>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8" name="Google Shape;528;p22"/>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9" name="Google Shape;529;p22"/>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0" name="Google Shape;530;p22"/>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1" name="Google Shape;531;p22"/>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2" name="Google Shape;532;p22"/>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3" name="Google Shape;533;p22"/>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4" name="Google Shape;534;p22"/>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5" name="Google Shape;535;p22"/>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6" name="Google Shape;536;p22"/>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7" name="Google Shape;537;p22"/>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8" name="Google Shape;538;p22"/>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9" name="Google Shape;539;p22"/>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0" name="Google Shape;540;p22"/>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1" name="Google Shape;541;p22"/>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2" name="Google Shape;542;p22"/>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3" name="Google Shape;543;p22"/>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4" name="Google Shape;544;p22"/>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5" name="Google Shape;545;p22"/>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6" name="Google Shape;546;p22"/>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7" name="Google Shape;547;p22"/>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8" name="Google Shape;548;p22"/>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9" name="Google Shape;549;p22"/>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0" name="Google Shape;550;p22"/>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1" name="Google Shape;551;p22"/>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2"/>
        <p:cNvGrpSpPr/>
        <p:nvPr/>
      </p:nvGrpSpPr>
      <p:grpSpPr>
        <a:xfrm>
          <a:off x="0" y="0"/>
          <a:ext cx="0" cy="0"/>
          <a:chOff x="0" y="0"/>
          <a:chExt cx="0" cy="0"/>
        </a:xfrm>
      </p:grpSpPr>
      <p:sp>
        <p:nvSpPr>
          <p:cNvPr id="553" name="Google Shape;553;p23"/>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4" name="Google Shape;554;p23"/>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5" name="Google Shape;555;p23"/>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6" name="Google Shape;556;p23"/>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7" name="Google Shape;557;p23"/>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8" name="Google Shape;558;p23"/>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9" name="Google Shape;559;p23"/>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0" name="Google Shape;560;p23"/>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1" name="Google Shape;561;p23"/>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2" name="Google Shape;562;p23"/>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3" name="Google Shape;563;p23"/>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4" name="Google Shape;564;p23"/>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5" name="Google Shape;565;p23"/>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6" name="Google Shape;566;p23"/>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7" name="Google Shape;567;p23"/>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8" name="Google Shape;568;p23"/>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9" name="Google Shape;569;p23"/>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0" name="Google Shape;570;p23"/>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1" name="Google Shape;571;p23"/>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2" name="Google Shape;572;p23"/>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3" name="Google Shape;573;p23"/>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4" name="Google Shape;574;p23"/>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5" name="Google Shape;575;p23"/>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6" name="Google Shape;576;p23"/>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7" name="Google Shape;577;p23"/>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8" name="Google Shape;578;p23"/>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79" name="Google Shape;579;p23"/>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0" name="Google Shape;580;p23"/>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1" name="Google Shape;581;p23"/>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2" name="Google Shape;582;p23"/>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3" name="Google Shape;583;p23"/>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4" name="Google Shape;584;p23"/>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5" name="Google Shape;585;p23"/>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6" name="Google Shape;586;p23"/>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7" name="Google Shape;587;p23"/>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8" name="Google Shape;588;p23"/>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89" name="Google Shape;589;p23"/>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0" name="Google Shape;590;p23"/>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1" name="Google Shape;591;p23"/>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2" name="Google Shape;592;p23"/>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3" name="Google Shape;593;p23"/>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94" name="Google Shape;594;p23"/>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81"/>
        <p:cNvGrpSpPr/>
        <p:nvPr/>
      </p:nvGrpSpPr>
      <p:grpSpPr>
        <a:xfrm>
          <a:off x="0" y="0"/>
          <a:ext cx="0" cy="0"/>
          <a:chOff x="0" y="0"/>
          <a:chExt cx="0" cy="0"/>
        </a:xfrm>
      </p:grpSpPr>
      <p:grpSp>
        <p:nvGrpSpPr>
          <p:cNvPr id="82" name="Google Shape;82;p14"/>
          <p:cNvGrpSpPr/>
          <p:nvPr/>
        </p:nvGrpSpPr>
        <p:grpSpPr>
          <a:xfrm>
            <a:off x="-6" y="-23"/>
            <a:ext cx="9143797" cy="5143378"/>
            <a:chOff x="239950" y="872550"/>
            <a:chExt cx="7042900" cy="3961625"/>
          </a:xfrm>
        </p:grpSpPr>
        <p:sp>
          <p:nvSpPr>
            <p:cNvPr id="83" name="Google Shape;83;p14"/>
            <p:cNvSpPr/>
            <p:nvPr/>
          </p:nvSpPr>
          <p:spPr>
            <a:xfrm>
              <a:off x="239950" y="872550"/>
              <a:ext cx="7042900" cy="3961625"/>
            </a:xfrm>
            <a:custGeom>
              <a:avLst/>
              <a:gdLst/>
              <a:ahLst/>
              <a:cxnLst/>
              <a:rect l="l" t="t" r="r" b="b"/>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4"/>
            <p:cNvSpPr/>
            <p:nvPr/>
          </p:nvSpPr>
          <p:spPr>
            <a:xfrm>
              <a:off x="239950" y="47617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p:nvPr/>
          </p:nvSpPr>
          <p:spPr>
            <a:xfrm>
              <a:off x="239950" y="4690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a:off x="239950" y="46177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a:off x="239950" y="4546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a:off x="239950" y="44737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a:off x="239950" y="4402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239950" y="43297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4"/>
            <p:cNvSpPr/>
            <p:nvPr/>
          </p:nvSpPr>
          <p:spPr>
            <a:xfrm>
              <a:off x="239950" y="4258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4"/>
            <p:cNvSpPr/>
            <p:nvPr/>
          </p:nvSpPr>
          <p:spPr>
            <a:xfrm>
              <a:off x="239950" y="41858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239950" y="4114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4"/>
            <p:cNvSpPr/>
            <p:nvPr/>
          </p:nvSpPr>
          <p:spPr>
            <a:xfrm>
              <a:off x="239950" y="40418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4"/>
            <p:cNvSpPr/>
            <p:nvPr/>
          </p:nvSpPr>
          <p:spPr>
            <a:xfrm>
              <a:off x="239950" y="39693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4"/>
            <p:cNvSpPr/>
            <p:nvPr/>
          </p:nvSpPr>
          <p:spPr>
            <a:xfrm>
              <a:off x="239950" y="38978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4"/>
            <p:cNvSpPr/>
            <p:nvPr/>
          </p:nvSpPr>
          <p:spPr>
            <a:xfrm>
              <a:off x="239950" y="38254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4"/>
            <p:cNvSpPr/>
            <p:nvPr/>
          </p:nvSpPr>
          <p:spPr>
            <a:xfrm>
              <a:off x="239950" y="37538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4"/>
            <p:cNvSpPr/>
            <p:nvPr/>
          </p:nvSpPr>
          <p:spPr>
            <a:xfrm>
              <a:off x="239950" y="36814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4"/>
            <p:cNvSpPr/>
            <p:nvPr/>
          </p:nvSpPr>
          <p:spPr>
            <a:xfrm>
              <a:off x="239950" y="36099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4"/>
            <p:cNvSpPr/>
            <p:nvPr/>
          </p:nvSpPr>
          <p:spPr>
            <a:xfrm>
              <a:off x="239950" y="35374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4"/>
            <p:cNvSpPr/>
            <p:nvPr/>
          </p:nvSpPr>
          <p:spPr>
            <a:xfrm>
              <a:off x="239950" y="34659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4"/>
            <p:cNvSpPr/>
            <p:nvPr/>
          </p:nvSpPr>
          <p:spPr>
            <a:xfrm>
              <a:off x="239950" y="33934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4"/>
            <p:cNvSpPr/>
            <p:nvPr/>
          </p:nvSpPr>
          <p:spPr>
            <a:xfrm>
              <a:off x="239950" y="33219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4"/>
            <p:cNvSpPr/>
            <p:nvPr/>
          </p:nvSpPr>
          <p:spPr>
            <a:xfrm>
              <a:off x="239950" y="32495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4"/>
            <p:cNvSpPr/>
            <p:nvPr/>
          </p:nvSpPr>
          <p:spPr>
            <a:xfrm>
              <a:off x="239950" y="31770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4"/>
            <p:cNvSpPr/>
            <p:nvPr/>
          </p:nvSpPr>
          <p:spPr>
            <a:xfrm>
              <a:off x="239950" y="31055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4"/>
            <p:cNvSpPr/>
            <p:nvPr/>
          </p:nvSpPr>
          <p:spPr>
            <a:xfrm>
              <a:off x="239950" y="3033100"/>
              <a:ext cx="7042900" cy="0"/>
            </a:xfrm>
            <a:custGeom>
              <a:avLst/>
              <a:gdLst/>
              <a:ahLst/>
              <a:cxnLst/>
              <a:rect l="l" t="t" r="r" b="b"/>
              <a:pathLst>
                <a:path w="281716"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4"/>
            <p:cNvSpPr/>
            <p:nvPr/>
          </p:nvSpPr>
          <p:spPr>
            <a:xfrm>
              <a:off x="239950" y="29615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4"/>
            <p:cNvSpPr/>
            <p:nvPr/>
          </p:nvSpPr>
          <p:spPr>
            <a:xfrm>
              <a:off x="239950" y="28891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4"/>
            <p:cNvSpPr/>
            <p:nvPr/>
          </p:nvSpPr>
          <p:spPr>
            <a:xfrm>
              <a:off x="239950" y="28175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4"/>
            <p:cNvSpPr/>
            <p:nvPr/>
          </p:nvSpPr>
          <p:spPr>
            <a:xfrm>
              <a:off x="239950" y="27451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4"/>
            <p:cNvSpPr/>
            <p:nvPr/>
          </p:nvSpPr>
          <p:spPr>
            <a:xfrm>
              <a:off x="239950" y="26736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4"/>
            <p:cNvSpPr/>
            <p:nvPr/>
          </p:nvSpPr>
          <p:spPr>
            <a:xfrm>
              <a:off x="239950" y="2601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4"/>
            <p:cNvSpPr/>
            <p:nvPr/>
          </p:nvSpPr>
          <p:spPr>
            <a:xfrm>
              <a:off x="239950" y="25296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4"/>
            <p:cNvSpPr/>
            <p:nvPr/>
          </p:nvSpPr>
          <p:spPr>
            <a:xfrm>
              <a:off x="239950" y="2457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4"/>
            <p:cNvSpPr/>
            <p:nvPr/>
          </p:nvSpPr>
          <p:spPr>
            <a:xfrm>
              <a:off x="239950" y="23847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4"/>
            <p:cNvSpPr/>
            <p:nvPr/>
          </p:nvSpPr>
          <p:spPr>
            <a:xfrm>
              <a:off x="239950" y="2313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4"/>
            <p:cNvSpPr/>
            <p:nvPr/>
          </p:nvSpPr>
          <p:spPr>
            <a:xfrm>
              <a:off x="239950" y="22407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4"/>
            <p:cNvSpPr/>
            <p:nvPr/>
          </p:nvSpPr>
          <p:spPr>
            <a:xfrm>
              <a:off x="239950" y="2169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4"/>
            <p:cNvSpPr/>
            <p:nvPr/>
          </p:nvSpPr>
          <p:spPr>
            <a:xfrm>
              <a:off x="239950" y="20968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4"/>
            <p:cNvSpPr/>
            <p:nvPr/>
          </p:nvSpPr>
          <p:spPr>
            <a:xfrm>
              <a:off x="239950" y="2025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4"/>
            <p:cNvSpPr/>
            <p:nvPr/>
          </p:nvSpPr>
          <p:spPr>
            <a:xfrm>
              <a:off x="239950" y="19528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4"/>
            <p:cNvSpPr/>
            <p:nvPr/>
          </p:nvSpPr>
          <p:spPr>
            <a:xfrm>
              <a:off x="239950" y="18813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4"/>
            <p:cNvSpPr/>
            <p:nvPr/>
          </p:nvSpPr>
          <p:spPr>
            <a:xfrm>
              <a:off x="239950" y="18088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4"/>
            <p:cNvSpPr/>
            <p:nvPr/>
          </p:nvSpPr>
          <p:spPr>
            <a:xfrm>
              <a:off x="239950" y="17373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4"/>
            <p:cNvSpPr/>
            <p:nvPr/>
          </p:nvSpPr>
          <p:spPr>
            <a:xfrm>
              <a:off x="239950" y="16648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4"/>
            <p:cNvSpPr/>
            <p:nvPr/>
          </p:nvSpPr>
          <p:spPr>
            <a:xfrm>
              <a:off x="239950" y="15924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4"/>
            <p:cNvSpPr/>
            <p:nvPr/>
          </p:nvSpPr>
          <p:spPr>
            <a:xfrm>
              <a:off x="239950" y="15209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4"/>
            <p:cNvSpPr/>
            <p:nvPr/>
          </p:nvSpPr>
          <p:spPr>
            <a:xfrm>
              <a:off x="239950" y="14484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4"/>
            <p:cNvSpPr/>
            <p:nvPr/>
          </p:nvSpPr>
          <p:spPr>
            <a:xfrm>
              <a:off x="239950" y="13769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4"/>
            <p:cNvSpPr/>
            <p:nvPr/>
          </p:nvSpPr>
          <p:spPr>
            <a:xfrm>
              <a:off x="239950" y="13044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4"/>
            <p:cNvSpPr/>
            <p:nvPr/>
          </p:nvSpPr>
          <p:spPr>
            <a:xfrm>
              <a:off x="239950" y="12329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4"/>
            <p:cNvSpPr/>
            <p:nvPr/>
          </p:nvSpPr>
          <p:spPr>
            <a:xfrm>
              <a:off x="239950" y="11605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4"/>
            <p:cNvSpPr/>
            <p:nvPr/>
          </p:nvSpPr>
          <p:spPr>
            <a:xfrm>
              <a:off x="239950" y="10889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p:nvPr/>
          </p:nvSpPr>
          <p:spPr>
            <a:xfrm>
              <a:off x="239950" y="10165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4"/>
            <p:cNvSpPr/>
            <p:nvPr/>
          </p:nvSpPr>
          <p:spPr>
            <a:xfrm>
              <a:off x="239950" y="9450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4"/>
            <p:cNvSpPr/>
            <p:nvPr/>
          </p:nvSpPr>
          <p:spPr>
            <a:xfrm>
              <a:off x="7210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4"/>
            <p:cNvSpPr/>
            <p:nvPr/>
          </p:nvSpPr>
          <p:spPr>
            <a:xfrm>
              <a:off x="7137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4"/>
            <p:cNvSpPr/>
            <p:nvPr/>
          </p:nvSpPr>
          <p:spPr>
            <a:xfrm>
              <a:off x="70645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4"/>
            <p:cNvSpPr/>
            <p:nvPr/>
          </p:nvSpPr>
          <p:spPr>
            <a:xfrm>
              <a:off x="69921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4"/>
            <p:cNvSpPr/>
            <p:nvPr/>
          </p:nvSpPr>
          <p:spPr>
            <a:xfrm>
              <a:off x="69196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p:nvPr/>
          </p:nvSpPr>
          <p:spPr>
            <a:xfrm>
              <a:off x="6847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4"/>
            <p:cNvSpPr/>
            <p:nvPr/>
          </p:nvSpPr>
          <p:spPr>
            <a:xfrm>
              <a:off x="6774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4"/>
            <p:cNvSpPr/>
            <p:nvPr/>
          </p:nvSpPr>
          <p:spPr>
            <a:xfrm>
              <a:off x="6702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4"/>
            <p:cNvSpPr/>
            <p:nvPr/>
          </p:nvSpPr>
          <p:spPr>
            <a:xfrm>
              <a:off x="66289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4"/>
            <p:cNvSpPr/>
            <p:nvPr/>
          </p:nvSpPr>
          <p:spPr>
            <a:xfrm>
              <a:off x="65565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4"/>
            <p:cNvSpPr/>
            <p:nvPr/>
          </p:nvSpPr>
          <p:spPr>
            <a:xfrm>
              <a:off x="64840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4"/>
            <p:cNvSpPr/>
            <p:nvPr/>
          </p:nvSpPr>
          <p:spPr>
            <a:xfrm>
              <a:off x="6411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4"/>
            <p:cNvSpPr/>
            <p:nvPr/>
          </p:nvSpPr>
          <p:spPr>
            <a:xfrm>
              <a:off x="633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4"/>
            <p:cNvSpPr/>
            <p:nvPr/>
          </p:nvSpPr>
          <p:spPr>
            <a:xfrm>
              <a:off x="6266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4"/>
            <p:cNvSpPr/>
            <p:nvPr/>
          </p:nvSpPr>
          <p:spPr>
            <a:xfrm>
              <a:off x="6193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4"/>
            <p:cNvSpPr/>
            <p:nvPr/>
          </p:nvSpPr>
          <p:spPr>
            <a:xfrm>
              <a:off x="6120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4"/>
            <p:cNvSpPr/>
            <p:nvPr/>
          </p:nvSpPr>
          <p:spPr>
            <a:xfrm>
              <a:off x="60484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4"/>
            <p:cNvSpPr/>
            <p:nvPr/>
          </p:nvSpPr>
          <p:spPr>
            <a:xfrm>
              <a:off x="5976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4"/>
            <p:cNvSpPr/>
            <p:nvPr/>
          </p:nvSpPr>
          <p:spPr>
            <a:xfrm>
              <a:off x="5903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4"/>
            <p:cNvSpPr/>
            <p:nvPr/>
          </p:nvSpPr>
          <p:spPr>
            <a:xfrm>
              <a:off x="5830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4"/>
            <p:cNvSpPr/>
            <p:nvPr/>
          </p:nvSpPr>
          <p:spPr>
            <a:xfrm>
              <a:off x="5757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4"/>
            <p:cNvSpPr/>
            <p:nvPr/>
          </p:nvSpPr>
          <p:spPr>
            <a:xfrm>
              <a:off x="5685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4"/>
            <p:cNvSpPr/>
            <p:nvPr/>
          </p:nvSpPr>
          <p:spPr>
            <a:xfrm>
              <a:off x="56129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4"/>
            <p:cNvSpPr/>
            <p:nvPr/>
          </p:nvSpPr>
          <p:spPr>
            <a:xfrm>
              <a:off x="5540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4"/>
            <p:cNvSpPr/>
            <p:nvPr/>
          </p:nvSpPr>
          <p:spPr>
            <a:xfrm>
              <a:off x="5468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4"/>
            <p:cNvSpPr/>
            <p:nvPr/>
          </p:nvSpPr>
          <p:spPr>
            <a:xfrm>
              <a:off x="5394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4"/>
            <p:cNvSpPr/>
            <p:nvPr/>
          </p:nvSpPr>
          <p:spPr>
            <a:xfrm>
              <a:off x="53222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4"/>
            <p:cNvSpPr/>
            <p:nvPr/>
          </p:nvSpPr>
          <p:spPr>
            <a:xfrm>
              <a:off x="5249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4"/>
            <p:cNvSpPr/>
            <p:nvPr/>
          </p:nvSpPr>
          <p:spPr>
            <a:xfrm>
              <a:off x="5177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p:nvPr/>
          </p:nvSpPr>
          <p:spPr>
            <a:xfrm>
              <a:off x="510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4"/>
            <p:cNvSpPr/>
            <p:nvPr/>
          </p:nvSpPr>
          <p:spPr>
            <a:xfrm>
              <a:off x="5032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4"/>
            <p:cNvSpPr/>
            <p:nvPr/>
          </p:nvSpPr>
          <p:spPr>
            <a:xfrm>
              <a:off x="4959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4"/>
            <p:cNvSpPr/>
            <p:nvPr/>
          </p:nvSpPr>
          <p:spPr>
            <a:xfrm>
              <a:off x="4886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4"/>
            <p:cNvSpPr/>
            <p:nvPr/>
          </p:nvSpPr>
          <p:spPr>
            <a:xfrm>
              <a:off x="48141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4"/>
            <p:cNvSpPr/>
            <p:nvPr/>
          </p:nvSpPr>
          <p:spPr>
            <a:xfrm>
              <a:off x="4741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p:nvPr/>
          </p:nvSpPr>
          <p:spPr>
            <a:xfrm>
              <a:off x="4669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4"/>
            <p:cNvSpPr/>
            <p:nvPr/>
          </p:nvSpPr>
          <p:spPr>
            <a:xfrm>
              <a:off x="4596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4"/>
            <p:cNvSpPr/>
            <p:nvPr/>
          </p:nvSpPr>
          <p:spPr>
            <a:xfrm>
              <a:off x="4523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a:off x="4451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4"/>
            <p:cNvSpPr/>
            <p:nvPr/>
          </p:nvSpPr>
          <p:spPr>
            <a:xfrm>
              <a:off x="43785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4"/>
            <p:cNvSpPr/>
            <p:nvPr/>
          </p:nvSpPr>
          <p:spPr>
            <a:xfrm>
              <a:off x="4306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4233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4160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4"/>
            <p:cNvSpPr/>
            <p:nvPr/>
          </p:nvSpPr>
          <p:spPr>
            <a:xfrm>
              <a:off x="40878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4"/>
            <p:cNvSpPr/>
            <p:nvPr/>
          </p:nvSpPr>
          <p:spPr>
            <a:xfrm>
              <a:off x="4015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4"/>
            <p:cNvSpPr/>
            <p:nvPr/>
          </p:nvSpPr>
          <p:spPr>
            <a:xfrm>
              <a:off x="3942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38705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3798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3724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3652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4"/>
            <p:cNvSpPr/>
            <p:nvPr/>
          </p:nvSpPr>
          <p:spPr>
            <a:xfrm>
              <a:off x="3579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4"/>
            <p:cNvSpPr/>
            <p:nvPr/>
          </p:nvSpPr>
          <p:spPr>
            <a:xfrm>
              <a:off x="3507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4"/>
            <p:cNvSpPr/>
            <p:nvPr/>
          </p:nvSpPr>
          <p:spPr>
            <a:xfrm>
              <a:off x="3434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4"/>
            <p:cNvSpPr/>
            <p:nvPr/>
          </p:nvSpPr>
          <p:spPr>
            <a:xfrm>
              <a:off x="3362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4"/>
            <p:cNvSpPr/>
            <p:nvPr/>
          </p:nvSpPr>
          <p:spPr>
            <a:xfrm>
              <a:off x="3289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4"/>
            <p:cNvSpPr/>
            <p:nvPr/>
          </p:nvSpPr>
          <p:spPr>
            <a:xfrm>
              <a:off x="3216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4"/>
            <p:cNvSpPr/>
            <p:nvPr/>
          </p:nvSpPr>
          <p:spPr>
            <a:xfrm>
              <a:off x="31442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4"/>
            <p:cNvSpPr/>
            <p:nvPr/>
          </p:nvSpPr>
          <p:spPr>
            <a:xfrm>
              <a:off x="3071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4"/>
            <p:cNvSpPr/>
            <p:nvPr/>
          </p:nvSpPr>
          <p:spPr>
            <a:xfrm>
              <a:off x="2999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4"/>
            <p:cNvSpPr/>
            <p:nvPr/>
          </p:nvSpPr>
          <p:spPr>
            <a:xfrm>
              <a:off x="2925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4"/>
            <p:cNvSpPr/>
            <p:nvPr/>
          </p:nvSpPr>
          <p:spPr>
            <a:xfrm>
              <a:off x="28535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4"/>
            <p:cNvSpPr/>
            <p:nvPr/>
          </p:nvSpPr>
          <p:spPr>
            <a:xfrm>
              <a:off x="2781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4"/>
            <p:cNvSpPr/>
            <p:nvPr/>
          </p:nvSpPr>
          <p:spPr>
            <a:xfrm>
              <a:off x="27086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4"/>
            <p:cNvSpPr/>
            <p:nvPr/>
          </p:nvSpPr>
          <p:spPr>
            <a:xfrm>
              <a:off x="2636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a:off x="2563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4"/>
            <p:cNvSpPr/>
            <p:nvPr/>
          </p:nvSpPr>
          <p:spPr>
            <a:xfrm>
              <a:off x="2490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4"/>
            <p:cNvSpPr/>
            <p:nvPr/>
          </p:nvSpPr>
          <p:spPr>
            <a:xfrm>
              <a:off x="2417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4"/>
            <p:cNvSpPr/>
            <p:nvPr/>
          </p:nvSpPr>
          <p:spPr>
            <a:xfrm>
              <a:off x="2345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4"/>
            <p:cNvSpPr/>
            <p:nvPr/>
          </p:nvSpPr>
          <p:spPr>
            <a:xfrm>
              <a:off x="2273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4"/>
            <p:cNvSpPr/>
            <p:nvPr/>
          </p:nvSpPr>
          <p:spPr>
            <a:xfrm>
              <a:off x="2200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4"/>
            <p:cNvSpPr/>
            <p:nvPr/>
          </p:nvSpPr>
          <p:spPr>
            <a:xfrm>
              <a:off x="2128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4"/>
            <p:cNvSpPr/>
            <p:nvPr/>
          </p:nvSpPr>
          <p:spPr>
            <a:xfrm>
              <a:off x="2054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4"/>
            <p:cNvSpPr/>
            <p:nvPr/>
          </p:nvSpPr>
          <p:spPr>
            <a:xfrm>
              <a:off x="1982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p:nvPr/>
          </p:nvSpPr>
          <p:spPr>
            <a:xfrm>
              <a:off x="19098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4"/>
            <p:cNvSpPr/>
            <p:nvPr/>
          </p:nvSpPr>
          <p:spPr>
            <a:xfrm>
              <a:off x="1837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4"/>
            <p:cNvSpPr/>
            <p:nvPr/>
          </p:nvSpPr>
          <p:spPr>
            <a:xfrm>
              <a:off x="1764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4"/>
            <p:cNvSpPr/>
            <p:nvPr/>
          </p:nvSpPr>
          <p:spPr>
            <a:xfrm>
              <a:off x="1692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4"/>
            <p:cNvSpPr/>
            <p:nvPr/>
          </p:nvSpPr>
          <p:spPr>
            <a:xfrm>
              <a:off x="161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4"/>
            <p:cNvSpPr/>
            <p:nvPr/>
          </p:nvSpPr>
          <p:spPr>
            <a:xfrm>
              <a:off x="1546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4"/>
            <p:cNvSpPr/>
            <p:nvPr/>
          </p:nvSpPr>
          <p:spPr>
            <a:xfrm>
              <a:off x="14742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4"/>
            <p:cNvSpPr/>
            <p:nvPr/>
          </p:nvSpPr>
          <p:spPr>
            <a:xfrm>
              <a:off x="1401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4"/>
            <p:cNvSpPr/>
            <p:nvPr/>
          </p:nvSpPr>
          <p:spPr>
            <a:xfrm>
              <a:off x="1329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4"/>
            <p:cNvSpPr/>
            <p:nvPr/>
          </p:nvSpPr>
          <p:spPr>
            <a:xfrm>
              <a:off x="1256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4"/>
            <p:cNvSpPr/>
            <p:nvPr/>
          </p:nvSpPr>
          <p:spPr>
            <a:xfrm>
              <a:off x="1183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4"/>
            <p:cNvSpPr/>
            <p:nvPr/>
          </p:nvSpPr>
          <p:spPr>
            <a:xfrm>
              <a:off x="1111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a:off x="10387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4"/>
            <p:cNvSpPr/>
            <p:nvPr/>
          </p:nvSpPr>
          <p:spPr>
            <a:xfrm>
              <a:off x="9662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4"/>
            <p:cNvSpPr/>
            <p:nvPr/>
          </p:nvSpPr>
          <p:spPr>
            <a:xfrm>
              <a:off x="8938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4"/>
            <p:cNvSpPr/>
            <p:nvPr/>
          </p:nvSpPr>
          <p:spPr>
            <a:xfrm>
              <a:off x="820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4"/>
            <p:cNvSpPr/>
            <p:nvPr/>
          </p:nvSpPr>
          <p:spPr>
            <a:xfrm>
              <a:off x="747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4"/>
            <p:cNvSpPr/>
            <p:nvPr/>
          </p:nvSpPr>
          <p:spPr>
            <a:xfrm>
              <a:off x="675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4"/>
            <p:cNvSpPr/>
            <p:nvPr/>
          </p:nvSpPr>
          <p:spPr>
            <a:xfrm>
              <a:off x="6031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4"/>
            <p:cNvSpPr/>
            <p:nvPr/>
          </p:nvSpPr>
          <p:spPr>
            <a:xfrm>
              <a:off x="5306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4"/>
            <p:cNvSpPr/>
            <p:nvPr/>
          </p:nvSpPr>
          <p:spPr>
            <a:xfrm>
              <a:off x="4582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4"/>
            <p:cNvSpPr/>
            <p:nvPr/>
          </p:nvSpPr>
          <p:spPr>
            <a:xfrm>
              <a:off x="38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4"/>
            <p:cNvSpPr/>
            <p:nvPr/>
          </p:nvSpPr>
          <p:spPr>
            <a:xfrm>
              <a:off x="312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 name="Google Shape;234;p14"/>
          <p:cNvSpPr txBox="1">
            <a:spLocks noGrp="1"/>
          </p:cNvSpPr>
          <p:nvPr>
            <p:ph type="title"/>
          </p:nvPr>
        </p:nvSpPr>
        <p:spPr>
          <a:xfrm>
            <a:off x="747925" y="225025"/>
            <a:ext cx="6791700" cy="857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1pPr>
            <a:lvl2pPr lvl="1"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2pPr>
            <a:lvl3pPr lvl="2"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3pPr>
            <a:lvl4pPr lvl="3"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4pPr>
            <a:lvl5pPr lvl="4"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5pPr>
            <a:lvl6pPr lvl="5"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6pPr>
            <a:lvl7pPr lvl="6"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7pPr>
            <a:lvl8pPr lvl="7"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8pPr>
            <a:lvl9pPr lvl="8"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9pPr>
          </a:lstStyle>
          <a:p>
            <a:endParaRPr/>
          </a:p>
        </p:txBody>
      </p:sp>
      <p:sp>
        <p:nvSpPr>
          <p:cNvPr id="235" name="Google Shape;235;p14"/>
          <p:cNvSpPr txBox="1">
            <a:spLocks noGrp="1"/>
          </p:cNvSpPr>
          <p:nvPr>
            <p:ph type="body" idx="1"/>
          </p:nvPr>
        </p:nvSpPr>
        <p:spPr>
          <a:xfrm>
            <a:off x="747925" y="1314900"/>
            <a:ext cx="6791700" cy="3610800"/>
          </a:xfrm>
          <a:prstGeom prst="rect">
            <a:avLst/>
          </a:prstGeom>
          <a:noFill/>
          <a:ln>
            <a:noFill/>
          </a:ln>
        </p:spPr>
        <p:txBody>
          <a:bodyPr spcFirstLastPara="1" wrap="square" lIns="91425" tIns="91425" rIns="91425" bIns="91425" anchor="t" anchorCtr="0">
            <a:noAutofit/>
          </a:bodyPr>
          <a:lstStyle>
            <a:lvl1pPr marL="457200" lvl="0" indent="-393700" rtl="0">
              <a:spcBef>
                <a:spcPts val="600"/>
              </a:spcBef>
              <a:spcAft>
                <a:spcPts val="0"/>
              </a:spcAft>
              <a:buClr>
                <a:schemeClr val="dk1"/>
              </a:buClr>
              <a:buSzPts val="2600"/>
              <a:buFont typeface="Dosis"/>
              <a:buChar char="✘"/>
              <a:defRPr sz="2600">
                <a:solidFill>
                  <a:schemeClr val="dk1"/>
                </a:solidFill>
                <a:latin typeface="Dosis"/>
                <a:ea typeface="Dosis"/>
                <a:cs typeface="Dosis"/>
                <a:sym typeface="Dosis"/>
              </a:defRPr>
            </a:lvl1pPr>
            <a:lvl2pPr marL="914400" lvl="1"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2pPr>
            <a:lvl3pPr marL="1371600" lvl="2"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3pPr>
            <a:lvl4pPr marL="1828800" lvl="3"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4pPr>
            <a:lvl5pPr marL="2286000" lvl="4"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5pPr>
            <a:lvl6pPr marL="2743200" lvl="5"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6pPr>
            <a:lvl7pPr marL="3200400" lvl="6"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7pPr>
            <a:lvl8pPr marL="3657600" lvl="7"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8pPr>
            <a:lvl9pPr marL="4114800" lvl="8"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9pPr>
          </a:lstStyle>
          <a:p>
            <a:endParaRPr/>
          </a:p>
        </p:txBody>
      </p:sp>
      <p:sp>
        <p:nvSpPr>
          <p:cNvPr id="236" name="Google Shape;236;p14"/>
          <p:cNvSpPr txBox="1">
            <a:spLocks noGrp="1"/>
          </p:cNvSpPr>
          <p:nvPr>
            <p:ph type="sldNum" idx="12"/>
          </p:nvPr>
        </p:nvSpPr>
        <p:spPr>
          <a:xfrm>
            <a:off x="90619" y="4722737"/>
            <a:ext cx="548700" cy="393600"/>
          </a:xfrm>
          <a:prstGeom prst="rect">
            <a:avLst/>
          </a:prstGeom>
          <a:noFill/>
          <a:ln>
            <a:noFill/>
          </a:ln>
        </p:spPr>
        <p:txBody>
          <a:bodyPr spcFirstLastPara="1" wrap="square" lIns="91425" tIns="91425" rIns="91425" bIns="91425" anchor="t" anchorCtr="0">
            <a:noAutofit/>
          </a:bodyPr>
          <a:lstStyle>
            <a:lvl1pPr lvl="0" rtl="0">
              <a:buNone/>
              <a:defRPr sz="1200">
                <a:solidFill>
                  <a:schemeClr val="accent1"/>
                </a:solidFill>
                <a:latin typeface="Sniglet"/>
                <a:ea typeface="Sniglet"/>
                <a:cs typeface="Sniglet"/>
                <a:sym typeface="Sniglet"/>
              </a:defRPr>
            </a:lvl1pPr>
            <a:lvl2pPr lvl="1" rtl="0">
              <a:buNone/>
              <a:defRPr sz="1200">
                <a:solidFill>
                  <a:schemeClr val="accent1"/>
                </a:solidFill>
                <a:latin typeface="Sniglet"/>
                <a:ea typeface="Sniglet"/>
                <a:cs typeface="Sniglet"/>
                <a:sym typeface="Sniglet"/>
              </a:defRPr>
            </a:lvl2pPr>
            <a:lvl3pPr lvl="2" rtl="0">
              <a:buNone/>
              <a:defRPr sz="1200">
                <a:solidFill>
                  <a:schemeClr val="accent1"/>
                </a:solidFill>
                <a:latin typeface="Sniglet"/>
                <a:ea typeface="Sniglet"/>
                <a:cs typeface="Sniglet"/>
                <a:sym typeface="Sniglet"/>
              </a:defRPr>
            </a:lvl3pPr>
            <a:lvl4pPr lvl="3" rtl="0">
              <a:buNone/>
              <a:defRPr sz="1200">
                <a:solidFill>
                  <a:schemeClr val="accent1"/>
                </a:solidFill>
                <a:latin typeface="Sniglet"/>
                <a:ea typeface="Sniglet"/>
                <a:cs typeface="Sniglet"/>
                <a:sym typeface="Sniglet"/>
              </a:defRPr>
            </a:lvl4pPr>
            <a:lvl5pPr lvl="4" rtl="0">
              <a:buNone/>
              <a:defRPr sz="1200">
                <a:solidFill>
                  <a:schemeClr val="accent1"/>
                </a:solidFill>
                <a:latin typeface="Sniglet"/>
                <a:ea typeface="Sniglet"/>
                <a:cs typeface="Sniglet"/>
                <a:sym typeface="Sniglet"/>
              </a:defRPr>
            </a:lvl5pPr>
            <a:lvl6pPr lvl="5" rtl="0">
              <a:buNone/>
              <a:defRPr sz="1200">
                <a:solidFill>
                  <a:schemeClr val="accent1"/>
                </a:solidFill>
                <a:latin typeface="Sniglet"/>
                <a:ea typeface="Sniglet"/>
                <a:cs typeface="Sniglet"/>
                <a:sym typeface="Sniglet"/>
              </a:defRPr>
            </a:lvl6pPr>
            <a:lvl7pPr lvl="6" rtl="0">
              <a:buNone/>
              <a:defRPr sz="1200">
                <a:solidFill>
                  <a:schemeClr val="accent1"/>
                </a:solidFill>
                <a:latin typeface="Sniglet"/>
                <a:ea typeface="Sniglet"/>
                <a:cs typeface="Sniglet"/>
                <a:sym typeface="Sniglet"/>
              </a:defRPr>
            </a:lvl7pPr>
            <a:lvl8pPr lvl="7" rtl="0">
              <a:buNone/>
              <a:defRPr sz="1200">
                <a:solidFill>
                  <a:schemeClr val="accent1"/>
                </a:solidFill>
                <a:latin typeface="Sniglet"/>
                <a:ea typeface="Sniglet"/>
                <a:cs typeface="Sniglet"/>
                <a:sym typeface="Sniglet"/>
              </a:defRPr>
            </a:lvl8pPr>
            <a:lvl9pPr lvl="8" rtl="0">
              <a:buNone/>
              <a:defRPr sz="1200">
                <a:solidFill>
                  <a:schemeClr val="accent1"/>
                </a:solidFill>
                <a:latin typeface="Sniglet"/>
                <a:ea typeface="Sniglet"/>
                <a:cs typeface="Sniglet"/>
                <a:sym typeface="Snigle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jpg"/><Relationship Id="rId4" Type="http://schemas.openxmlformats.org/officeDocument/2006/relationships/image" Target="../media/image20.sv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1.jp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35.pn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image" Target="../media/image41.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1.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jp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Shape 600"/>
        <p:cNvGrpSpPr/>
        <p:nvPr/>
      </p:nvGrpSpPr>
      <p:grpSpPr>
        <a:xfrm>
          <a:off x="0" y="0"/>
          <a:ext cx="0" cy="0"/>
          <a:chOff x="0" y="0"/>
          <a:chExt cx="0" cy="0"/>
        </a:xfrm>
      </p:grpSpPr>
      <p:sp>
        <p:nvSpPr>
          <p:cNvPr id="601" name="Google Shape;601;p25"/>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a:solidFill>
                  <a:schemeClr val="dk1"/>
                </a:solidFill>
              </a:rPr>
              <a:t>Welcome Back! </a:t>
            </a:r>
            <a:endParaRPr sz="10000">
              <a:solidFill>
                <a:schemeClr val="dk1"/>
              </a:solidFill>
            </a:endParaRPr>
          </a:p>
        </p:txBody>
      </p:sp>
      <p:pic>
        <p:nvPicPr>
          <p:cNvPr id="602" name="Google Shape;602;p25"/>
          <p:cNvPicPr preferRelativeResize="0"/>
          <p:nvPr/>
        </p:nvPicPr>
        <p:blipFill>
          <a:blip r:embed="rId3">
            <a:alphaModFix/>
          </a:blip>
          <a:stretch>
            <a:fillRect/>
          </a:stretch>
        </p:blipFill>
        <p:spPr>
          <a:xfrm>
            <a:off x="6606250" y="0"/>
            <a:ext cx="2537748" cy="634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34"/>
          <p:cNvSpPr txBox="1">
            <a:spLocks noGrp="1"/>
          </p:cNvSpPr>
          <p:nvPr>
            <p:ph type="title" idx="4294967295"/>
          </p:nvPr>
        </p:nvSpPr>
        <p:spPr>
          <a:xfrm>
            <a:off x="2145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Wetland Adaptations</a:t>
            </a:r>
            <a:endParaRPr sz="3200" dirty="0"/>
          </a:p>
        </p:txBody>
      </p:sp>
      <p:sp>
        <p:nvSpPr>
          <p:cNvPr id="694" name="Google Shape;694;p34"/>
          <p:cNvSpPr txBox="1">
            <a:spLocks noGrp="1"/>
          </p:cNvSpPr>
          <p:nvPr>
            <p:ph type="body" idx="4294967295"/>
          </p:nvPr>
        </p:nvSpPr>
        <p:spPr>
          <a:xfrm>
            <a:off x="115399" y="1776008"/>
            <a:ext cx="4946943" cy="1619325"/>
          </a:xfrm>
          <a:prstGeom prst="rect">
            <a:avLst/>
          </a:prstGeom>
        </p:spPr>
        <p:txBody>
          <a:bodyPr spcFirstLastPara="1" wrap="square" lIns="91425" tIns="91425" rIns="91425" bIns="91425" anchor="t" anchorCtr="0">
            <a:noAutofit/>
          </a:bodyPr>
          <a:lstStyle/>
          <a:p>
            <a:pPr marL="425450" lvl="0" indent="-342900" algn="l" rtl="0">
              <a:spcBef>
                <a:spcPts val="600"/>
              </a:spcBef>
              <a:spcAft>
                <a:spcPts val="0"/>
              </a:spcAft>
              <a:buSzPts val="2300"/>
              <a:buFont typeface="Arial"/>
              <a:buChar char="•"/>
            </a:pPr>
            <a:r>
              <a:rPr lang="en" sz="2300" dirty="0"/>
              <a:t>Longer than usual stems with special air pockets to deliver more oxygen to the roots</a:t>
            </a:r>
            <a:endParaRPr lang="en-US" sz="2300" dirty="0"/>
          </a:p>
          <a:p>
            <a:pPr marL="457200" lvl="0" indent="0" algn="l" rtl="0">
              <a:spcBef>
                <a:spcPts val="600"/>
              </a:spcBef>
              <a:spcAft>
                <a:spcPts val="0"/>
              </a:spcAft>
              <a:buNone/>
            </a:pPr>
            <a:endParaRPr sz="2300" dirty="0"/>
          </a:p>
          <a:p>
            <a:pPr marL="457200" lvl="0" indent="0" algn="l" rtl="0">
              <a:spcBef>
                <a:spcPts val="600"/>
              </a:spcBef>
              <a:spcAft>
                <a:spcPts val="0"/>
              </a:spcAft>
              <a:buNone/>
            </a:pPr>
            <a:endParaRPr sz="2300" dirty="0"/>
          </a:p>
        </p:txBody>
      </p:sp>
      <p:pic>
        <p:nvPicPr>
          <p:cNvPr id="695" name="Google Shape;695;p34"/>
          <p:cNvPicPr preferRelativeResize="0"/>
          <p:nvPr/>
        </p:nvPicPr>
        <p:blipFill>
          <a:blip r:embed="rId3">
            <a:alphaModFix/>
          </a:blip>
          <a:stretch>
            <a:fillRect/>
          </a:stretch>
        </p:blipFill>
        <p:spPr>
          <a:xfrm>
            <a:off x="6276325" y="391900"/>
            <a:ext cx="2660650" cy="3985425"/>
          </a:xfrm>
          <a:prstGeom prst="rect">
            <a:avLst/>
          </a:prstGeom>
          <a:noFill/>
          <a:ln>
            <a:noFill/>
          </a:ln>
        </p:spPr>
      </p:pic>
      <p:grpSp>
        <p:nvGrpSpPr>
          <p:cNvPr id="5" name="Group 4">
            <a:extLst>
              <a:ext uri="{FF2B5EF4-FFF2-40B4-BE49-F238E27FC236}">
                <a16:creationId xmlns:a16="http://schemas.microsoft.com/office/drawing/2014/main" id="{9DFEF6FD-081C-4525-8FA2-BA13162792AE}"/>
              </a:ext>
            </a:extLst>
          </p:cNvPr>
          <p:cNvGrpSpPr/>
          <p:nvPr/>
        </p:nvGrpSpPr>
        <p:grpSpPr>
          <a:xfrm>
            <a:off x="5431775" y="542975"/>
            <a:ext cx="1454675" cy="2738138"/>
            <a:chOff x="5431775" y="542975"/>
            <a:chExt cx="1454675" cy="2738138"/>
          </a:xfrm>
        </p:grpSpPr>
        <p:cxnSp>
          <p:nvCxnSpPr>
            <p:cNvPr id="699" name="Google Shape;699;p34"/>
            <p:cNvCxnSpPr/>
            <p:nvPr/>
          </p:nvCxnSpPr>
          <p:spPr>
            <a:xfrm rot="-5400000" flipH="1">
              <a:off x="6001900" y="2396563"/>
              <a:ext cx="1288200" cy="480900"/>
            </a:xfrm>
            <a:prstGeom prst="bentConnector3">
              <a:avLst>
                <a:gd name="adj1" fmla="val 99458"/>
              </a:avLst>
            </a:prstGeom>
            <a:noFill/>
            <a:ln w="38100" cap="flat" cmpd="sng">
              <a:solidFill>
                <a:schemeClr val="accent6"/>
              </a:solidFill>
              <a:prstDash val="solid"/>
              <a:round/>
              <a:headEnd type="none" w="med" len="med"/>
              <a:tailEnd type="none" w="med" len="med"/>
            </a:ln>
          </p:spPr>
        </p:cxnSp>
        <p:sp>
          <p:nvSpPr>
            <p:cNvPr id="696" name="Google Shape;696;p34"/>
            <p:cNvSpPr txBox="1"/>
            <p:nvPr/>
          </p:nvSpPr>
          <p:spPr>
            <a:xfrm>
              <a:off x="5431775" y="1603050"/>
              <a:ext cx="7173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b="1" dirty="0">
                  <a:solidFill>
                    <a:schemeClr val="accent1"/>
                  </a:solidFill>
                  <a:latin typeface="Dosis"/>
                  <a:ea typeface="Dosis"/>
                  <a:cs typeface="Dosis"/>
                  <a:sym typeface="Dosis"/>
                </a:rPr>
                <a:t>Long stems</a:t>
              </a:r>
              <a:endParaRPr b="1" dirty="0">
                <a:solidFill>
                  <a:schemeClr val="accent1"/>
                </a:solidFill>
                <a:latin typeface="Dosis"/>
                <a:ea typeface="Dosis"/>
                <a:cs typeface="Dosis"/>
                <a:sym typeface="Dosis"/>
              </a:endParaRPr>
            </a:p>
          </p:txBody>
        </p:sp>
        <p:cxnSp>
          <p:nvCxnSpPr>
            <p:cNvPr id="698" name="Google Shape;698;p34"/>
            <p:cNvCxnSpPr/>
            <p:nvPr/>
          </p:nvCxnSpPr>
          <p:spPr>
            <a:xfrm rot="5400000">
              <a:off x="5773700" y="1174775"/>
              <a:ext cx="1737600" cy="474000"/>
            </a:xfrm>
            <a:prstGeom prst="bentConnector3">
              <a:avLst>
                <a:gd name="adj1" fmla="val 0"/>
              </a:avLst>
            </a:prstGeom>
            <a:noFill/>
            <a:ln w="38100" cap="flat" cmpd="sng">
              <a:solidFill>
                <a:schemeClr val="accent6"/>
              </a:solidFill>
              <a:prstDash val="solid"/>
              <a:round/>
              <a:headEnd type="none" w="med" len="med"/>
              <a:tailEnd type="none" w="med" len="med"/>
            </a:ln>
          </p:spPr>
        </p:cxnSp>
        <p:cxnSp>
          <p:nvCxnSpPr>
            <p:cNvPr id="702" name="Google Shape;702;p34"/>
            <p:cNvCxnSpPr>
              <a:cxnSpLocks/>
              <a:stCxn id="696" idx="3"/>
            </p:cNvCxnSpPr>
            <p:nvPr/>
          </p:nvCxnSpPr>
          <p:spPr>
            <a:xfrm rot="10800000" flipH="1">
              <a:off x="6149075" y="1908450"/>
              <a:ext cx="237600" cy="2400"/>
            </a:xfrm>
            <a:prstGeom prst="straightConnector1">
              <a:avLst/>
            </a:prstGeom>
            <a:noFill/>
            <a:ln w="38100" cap="flat" cmpd="sng">
              <a:solidFill>
                <a:schemeClr val="accent6"/>
              </a:solidFill>
              <a:prstDash val="solid"/>
              <a:round/>
              <a:headEnd type="none" w="med" len="med"/>
              <a:tailEnd type="none" w="med" len="med"/>
            </a:ln>
          </p:spPr>
        </p:cxnSp>
      </p:grpSp>
      <p:grpSp>
        <p:nvGrpSpPr>
          <p:cNvPr id="6" name="Group 5">
            <a:extLst>
              <a:ext uri="{FF2B5EF4-FFF2-40B4-BE49-F238E27FC236}">
                <a16:creationId xmlns:a16="http://schemas.microsoft.com/office/drawing/2014/main" id="{841A7016-638D-438A-825E-C1DE84EB6320}"/>
              </a:ext>
            </a:extLst>
          </p:cNvPr>
          <p:cNvGrpSpPr/>
          <p:nvPr/>
        </p:nvGrpSpPr>
        <p:grpSpPr>
          <a:xfrm>
            <a:off x="5431775" y="3447775"/>
            <a:ext cx="1471650" cy="822950"/>
            <a:chOff x="5431775" y="3447775"/>
            <a:chExt cx="1471650" cy="822950"/>
          </a:xfrm>
        </p:grpSpPr>
        <p:sp>
          <p:nvSpPr>
            <p:cNvPr id="697" name="Google Shape;697;p34"/>
            <p:cNvSpPr txBox="1"/>
            <p:nvPr/>
          </p:nvSpPr>
          <p:spPr>
            <a:xfrm>
              <a:off x="5431775" y="3679450"/>
              <a:ext cx="7173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b="1" dirty="0">
                  <a:solidFill>
                    <a:schemeClr val="accent1"/>
                  </a:solidFill>
                  <a:latin typeface="Dosis"/>
                  <a:ea typeface="Dosis"/>
                  <a:cs typeface="Dosis"/>
                  <a:sym typeface="Dosis"/>
                </a:rPr>
                <a:t>Roots</a:t>
              </a:r>
              <a:endParaRPr b="1" dirty="0">
                <a:solidFill>
                  <a:schemeClr val="accent1"/>
                </a:solidFill>
                <a:latin typeface="Dosis"/>
                <a:ea typeface="Dosis"/>
                <a:cs typeface="Dosis"/>
                <a:sym typeface="Dosis"/>
              </a:endParaRPr>
            </a:p>
          </p:txBody>
        </p:sp>
        <p:cxnSp>
          <p:nvCxnSpPr>
            <p:cNvPr id="700" name="Google Shape;700;p34"/>
            <p:cNvCxnSpPr/>
            <p:nvPr/>
          </p:nvCxnSpPr>
          <p:spPr>
            <a:xfrm rot="-5400000" flipH="1">
              <a:off x="6305375" y="3672675"/>
              <a:ext cx="699900" cy="496200"/>
            </a:xfrm>
            <a:prstGeom prst="bentConnector3">
              <a:avLst>
                <a:gd name="adj1" fmla="val 102040"/>
              </a:avLst>
            </a:prstGeom>
            <a:noFill/>
            <a:ln w="38100" cap="flat" cmpd="sng">
              <a:solidFill>
                <a:schemeClr val="accent6"/>
              </a:solidFill>
              <a:prstDash val="solid"/>
              <a:round/>
              <a:headEnd type="none" w="med" len="med"/>
              <a:tailEnd type="none" w="med" len="med"/>
            </a:ln>
          </p:spPr>
        </p:cxnSp>
        <p:cxnSp>
          <p:nvCxnSpPr>
            <p:cNvPr id="701" name="Google Shape;701;p34"/>
            <p:cNvCxnSpPr/>
            <p:nvPr/>
          </p:nvCxnSpPr>
          <p:spPr>
            <a:xfrm flipH="1">
              <a:off x="6399700" y="3447775"/>
              <a:ext cx="492600" cy="295200"/>
            </a:xfrm>
            <a:prstGeom prst="bentConnector3">
              <a:avLst>
                <a:gd name="adj1" fmla="val 98975"/>
              </a:avLst>
            </a:prstGeom>
            <a:noFill/>
            <a:ln w="38100" cap="flat" cmpd="sng">
              <a:solidFill>
                <a:schemeClr val="accent6"/>
              </a:solidFill>
              <a:prstDash val="solid"/>
              <a:round/>
              <a:headEnd type="none" w="med" len="med"/>
              <a:tailEnd type="none" w="med" len="med"/>
            </a:ln>
          </p:spPr>
        </p:cxnSp>
        <p:cxnSp>
          <p:nvCxnSpPr>
            <p:cNvPr id="703" name="Google Shape;703;p34"/>
            <p:cNvCxnSpPr>
              <a:cxnSpLocks/>
              <a:stCxn id="697" idx="3"/>
            </p:cNvCxnSpPr>
            <p:nvPr/>
          </p:nvCxnSpPr>
          <p:spPr>
            <a:xfrm>
              <a:off x="6149075" y="3879550"/>
              <a:ext cx="258000" cy="0"/>
            </a:xfrm>
            <a:prstGeom prst="straightConnector1">
              <a:avLst/>
            </a:prstGeom>
            <a:noFill/>
            <a:ln w="38100" cap="flat" cmpd="sng">
              <a:solidFill>
                <a:schemeClr val="accent6"/>
              </a:solidFill>
              <a:prstDash val="solid"/>
              <a:round/>
              <a:headEnd type="none" w="med" len="med"/>
              <a:tailEnd type="none" w="med" len="med"/>
            </a:ln>
          </p:spPr>
        </p:cxnSp>
      </p:grpSp>
      <p:sp>
        <p:nvSpPr>
          <p:cNvPr id="14" name="TextBox 13">
            <a:extLst>
              <a:ext uri="{FF2B5EF4-FFF2-40B4-BE49-F238E27FC236}">
                <a16:creationId xmlns:a16="http://schemas.microsoft.com/office/drawing/2014/main" id="{D11A5262-A96E-45BB-B71D-04DBCBFF9A52}"/>
              </a:ext>
            </a:extLst>
          </p:cNvPr>
          <p:cNvSpPr txBox="1"/>
          <p:nvPr/>
        </p:nvSpPr>
        <p:spPr>
          <a:xfrm>
            <a:off x="370975" y="1156774"/>
            <a:ext cx="4578350" cy="446276"/>
          </a:xfrm>
          <a:prstGeom prst="rect">
            <a:avLst/>
          </a:prstGeom>
          <a:noFill/>
        </p:spPr>
        <p:txBody>
          <a:bodyPr wrap="square">
            <a:spAutoFit/>
          </a:bodyPr>
          <a:lstStyle/>
          <a:p>
            <a:pPr marL="0" lvl="0" indent="0" algn="ctr" rtl="0">
              <a:spcBef>
                <a:spcPts val="600"/>
              </a:spcBef>
              <a:spcAft>
                <a:spcPts val="0"/>
              </a:spcAft>
              <a:buNone/>
            </a:pPr>
            <a:r>
              <a:rPr lang="en-US" sz="2300" b="1" dirty="0">
                <a:solidFill>
                  <a:srgbClr val="3D4965"/>
                </a:solidFill>
                <a:latin typeface="Dosis" panose="020B0604020202020204" charset="0"/>
              </a:rPr>
              <a:t>Flora Adaptations</a:t>
            </a:r>
          </a:p>
        </p:txBody>
      </p:sp>
      <p:sp>
        <p:nvSpPr>
          <p:cNvPr id="17" name="Google Shape;694;p34">
            <a:extLst>
              <a:ext uri="{FF2B5EF4-FFF2-40B4-BE49-F238E27FC236}">
                <a16:creationId xmlns:a16="http://schemas.microsoft.com/office/drawing/2014/main" id="{74BFD0DE-C652-488E-A19C-10765C3540FD}"/>
              </a:ext>
            </a:extLst>
          </p:cNvPr>
          <p:cNvSpPr txBox="1">
            <a:spLocks/>
          </p:cNvSpPr>
          <p:nvPr/>
        </p:nvSpPr>
        <p:spPr>
          <a:xfrm>
            <a:off x="115057" y="2586937"/>
            <a:ext cx="4946943" cy="17216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0">
              <a:buFont typeface="Dosis"/>
              <a:buNone/>
            </a:pPr>
            <a:endParaRPr lang="en-US" sz="2300" dirty="0"/>
          </a:p>
          <a:p>
            <a:pPr marL="425450" indent="-342900">
              <a:buSzPts val="2300"/>
              <a:buFont typeface="Arial"/>
              <a:buChar char="•"/>
            </a:pPr>
            <a:r>
              <a:rPr lang="en-US" sz="2300" dirty="0"/>
              <a:t>Root systems of these aquatic plants have special adaptations that allow them to gain the oxygen necessary and still live in </a:t>
            </a:r>
            <a:r>
              <a:rPr lang="en-US" sz="2300" b="1" dirty="0"/>
              <a:t>hydric</a:t>
            </a:r>
            <a:r>
              <a:rPr lang="en-US" sz="2300" dirty="0"/>
              <a:t> conditions.</a:t>
            </a:r>
            <a:br>
              <a:rPr lang="en-US" sz="2300" dirty="0"/>
            </a:br>
            <a:endParaRPr lang="en-US" sz="2300" dirty="0"/>
          </a:p>
          <a:p>
            <a:pPr indent="0">
              <a:buFont typeface="Dosis"/>
              <a:buNone/>
            </a:pPr>
            <a:endParaRPr lang="en-US"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4">
                                            <p:txEl>
                                              <p:pRg st="0" end="0"/>
                                            </p:txEl>
                                          </p:spTgt>
                                        </p:tgtEl>
                                        <p:attrNameLst>
                                          <p:attrName>style.visibility</p:attrName>
                                        </p:attrNameLst>
                                      </p:cBhvr>
                                      <p:to>
                                        <p:strVal val="visible"/>
                                      </p:to>
                                    </p:set>
                                    <p:anim calcmode="lin" valueType="num">
                                      <p:cBhvr additive="base">
                                        <p:cTn id="7" dur="500" fill="hold"/>
                                        <p:tgtEl>
                                          <p:spTgt spid="69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4">
                                            <p:txEl>
                                              <p:pRg st="0" end="0"/>
                                            </p:txEl>
                                          </p:spTgt>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4" grpId="0" build="p"/>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35"/>
          <p:cNvSpPr txBox="1">
            <a:spLocks noGrp="1"/>
          </p:cNvSpPr>
          <p:nvPr>
            <p:ph type="title" idx="4294967295"/>
          </p:nvPr>
        </p:nvSpPr>
        <p:spPr>
          <a:xfrm>
            <a:off x="366925" y="301225"/>
            <a:ext cx="4810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Wetland Adaptations</a:t>
            </a:r>
            <a:endParaRPr sz="3200"/>
          </a:p>
        </p:txBody>
      </p:sp>
      <p:sp>
        <p:nvSpPr>
          <p:cNvPr id="710" name="Google Shape;710;p35"/>
          <p:cNvSpPr txBox="1">
            <a:spLocks noGrp="1"/>
          </p:cNvSpPr>
          <p:nvPr>
            <p:ph type="body" idx="4294967295"/>
          </p:nvPr>
        </p:nvSpPr>
        <p:spPr>
          <a:xfrm>
            <a:off x="441300" y="1372639"/>
            <a:ext cx="3779700" cy="1763396"/>
          </a:xfrm>
          <a:prstGeom prst="rect">
            <a:avLst/>
          </a:prstGeom>
        </p:spPr>
        <p:txBody>
          <a:bodyPr spcFirstLastPara="1" wrap="square" lIns="91425" tIns="91425" rIns="91425" bIns="91425" anchor="t" anchorCtr="0">
            <a:noAutofit/>
          </a:bodyPr>
          <a:lstStyle/>
          <a:p>
            <a:pPr marL="444500" indent="-342900">
              <a:buSzPts val="2000"/>
              <a:buFont typeface="Arial"/>
              <a:buChar char="•"/>
            </a:pPr>
            <a:r>
              <a:rPr lang="en" sz="2000" dirty="0"/>
              <a:t>Wetlands have changing tidal levels and water temps. </a:t>
            </a:r>
            <a:endParaRPr lang="en-US"/>
          </a:p>
          <a:p>
            <a:pPr marL="444500" indent="-342900">
              <a:buSzPts val="2000"/>
              <a:buFont typeface="Arial"/>
              <a:buChar char="•"/>
            </a:pPr>
            <a:r>
              <a:rPr lang="en" sz="2000" dirty="0"/>
              <a:t>Stagnant water  has less dissolved oxygen</a:t>
            </a:r>
            <a:endParaRPr lang="en-US" sz="2000" dirty="0"/>
          </a:p>
          <a:p>
            <a:pPr marL="914400" lvl="1" indent="-355600" algn="l" rtl="0">
              <a:spcBef>
                <a:spcPts val="0"/>
              </a:spcBef>
              <a:spcAft>
                <a:spcPts val="0"/>
              </a:spcAft>
              <a:buSzPts val="2000"/>
              <a:buFont typeface="Arial"/>
              <a:buChar char="•"/>
            </a:pPr>
            <a:r>
              <a:rPr lang="en" dirty="0"/>
              <a:t>F</a:t>
            </a:r>
            <a:r>
              <a:rPr lang="en" sz="2000" dirty="0"/>
              <a:t>ish &amp; crustaceans have special gills </a:t>
            </a:r>
            <a:r>
              <a:rPr lang="en" dirty="0"/>
              <a:t>and skin allowing them to extract the O2.</a:t>
            </a:r>
          </a:p>
          <a:p>
            <a:pPr marL="558800" indent="-457200">
              <a:spcBef>
                <a:spcPts val="0"/>
              </a:spcBef>
              <a:buSzPts val="2000"/>
              <a:buFont typeface="Arial"/>
              <a:buChar char="•"/>
            </a:pPr>
            <a:r>
              <a:rPr lang="en" sz="2000" dirty="0"/>
              <a:t>They also have more hemoglobin which carries the O2 in their blood.</a:t>
            </a:r>
            <a:br>
              <a:rPr lang="en" sz="2000" dirty="0"/>
            </a:br>
            <a:endParaRPr lang="en-US" sz="2000" dirty="0"/>
          </a:p>
        </p:txBody>
      </p:sp>
      <p:pic>
        <p:nvPicPr>
          <p:cNvPr id="716" name="Google Shape;716;p35"/>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11" name="Google Shape;711;p35"/>
          <p:cNvPicPr preferRelativeResize="0"/>
          <p:nvPr/>
        </p:nvPicPr>
        <p:blipFill>
          <a:blip r:embed="rId4">
            <a:alphaModFix/>
          </a:blip>
          <a:stretch>
            <a:fillRect/>
          </a:stretch>
        </p:blipFill>
        <p:spPr>
          <a:xfrm>
            <a:off x="4566122" y="2254337"/>
            <a:ext cx="3981370" cy="1841056"/>
          </a:xfrm>
          <a:prstGeom prst="rect">
            <a:avLst/>
          </a:prstGeom>
          <a:noFill/>
          <a:ln>
            <a:noFill/>
          </a:ln>
        </p:spPr>
      </p:pic>
      <p:grpSp>
        <p:nvGrpSpPr>
          <p:cNvPr id="5" name="Group 4">
            <a:extLst>
              <a:ext uri="{FF2B5EF4-FFF2-40B4-BE49-F238E27FC236}">
                <a16:creationId xmlns:a16="http://schemas.microsoft.com/office/drawing/2014/main" id="{5750BDE2-CEF2-4793-ADC9-B80E3D2BA533}"/>
              </a:ext>
            </a:extLst>
          </p:cNvPr>
          <p:cNvGrpSpPr/>
          <p:nvPr/>
        </p:nvGrpSpPr>
        <p:grpSpPr>
          <a:xfrm>
            <a:off x="4371225" y="2292705"/>
            <a:ext cx="4413242" cy="2331351"/>
            <a:chOff x="4371225" y="2292705"/>
            <a:chExt cx="4413242" cy="2331351"/>
          </a:xfrm>
        </p:grpSpPr>
        <p:sp>
          <p:nvSpPr>
            <p:cNvPr id="709" name="Google Shape;709;p35"/>
            <p:cNvSpPr txBox="1"/>
            <p:nvPr/>
          </p:nvSpPr>
          <p:spPr>
            <a:xfrm>
              <a:off x="4627079" y="4192956"/>
              <a:ext cx="1150800" cy="431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600" b="1" dirty="0">
                  <a:solidFill>
                    <a:schemeClr val="accent1"/>
                  </a:solidFill>
                  <a:latin typeface="Dosis"/>
                  <a:ea typeface="Dosis"/>
                  <a:cs typeface="Dosis"/>
                  <a:sym typeface="Dosis"/>
                </a:rPr>
                <a:t>Special gills </a:t>
              </a:r>
              <a:endParaRPr sz="1600" b="1" dirty="0">
                <a:solidFill>
                  <a:schemeClr val="accent1"/>
                </a:solidFill>
                <a:latin typeface="Dosis"/>
                <a:ea typeface="Dosis"/>
                <a:cs typeface="Dosis"/>
                <a:sym typeface="Dosis"/>
              </a:endParaRPr>
            </a:p>
          </p:txBody>
        </p:sp>
        <p:cxnSp>
          <p:nvCxnSpPr>
            <p:cNvPr id="712" name="Google Shape;712;p35"/>
            <p:cNvCxnSpPr>
              <a:cxnSpLocks/>
              <a:stCxn id="709" idx="0"/>
            </p:cNvCxnSpPr>
            <p:nvPr/>
          </p:nvCxnSpPr>
          <p:spPr>
            <a:xfrm rot="10800000" flipH="1">
              <a:off x="5202479" y="3245556"/>
              <a:ext cx="396900" cy="947400"/>
            </a:xfrm>
            <a:prstGeom prst="straightConnector1">
              <a:avLst/>
            </a:prstGeom>
            <a:noFill/>
            <a:ln w="28575" cap="flat" cmpd="sng">
              <a:solidFill>
                <a:srgbClr val="6D9EEB"/>
              </a:solidFill>
              <a:prstDash val="solid"/>
              <a:round/>
              <a:headEnd type="none" w="med" len="med"/>
              <a:tailEnd type="triangle" w="med" len="med"/>
            </a:ln>
          </p:spPr>
        </p:cxnSp>
        <p:sp>
          <p:nvSpPr>
            <p:cNvPr id="713" name="Google Shape;713;p35"/>
            <p:cNvSpPr txBox="1"/>
            <p:nvPr/>
          </p:nvSpPr>
          <p:spPr>
            <a:xfrm>
              <a:off x="6722333" y="4192954"/>
              <a:ext cx="2001300" cy="431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600" b="1">
                  <a:solidFill>
                    <a:schemeClr val="accent1"/>
                  </a:solidFill>
                  <a:latin typeface="Dosis"/>
                  <a:ea typeface="Dosis"/>
                  <a:cs typeface="Dosis"/>
                  <a:sym typeface="Dosis"/>
                </a:rPr>
                <a:t>Breathable skin!</a:t>
              </a:r>
              <a:endParaRPr sz="1600" b="1">
                <a:solidFill>
                  <a:schemeClr val="accent1"/>
                </a:solidFill>
                <a:latin typeface="Dosis"/>
                <a:ea typeface="Dosis"/>
                <a:cs typeface="Dosis"/>
                <a:sym typeface="Dosis"/>
              </a:endParaRPr>
            </a:p>
          </p:txBody>
        </p:sp>
        <p:sp>
          <p:nvSpPr>
            <p:cNvPr id="714" name="Google Shape;714;p35"/>
            <p:cNvSpPr/>
            <p:nvPr/>
          </p:nvSpPr>
          <p:spPr>
            <a:xfrm rot="277221">
              <a:off x="4371225" y="2292705"/>
              <a:ext cx="4413242" cy="1550239"/>
            </a:xfrm>
            <a:prstGeom prst="ellipse">
              <a:avLst/>
            </a:prstGeom>
            <a:noFill/>
            <a:ln w="38100"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5" name="Google Shape;715;p35"/>
            <p:cNvCxnSpPr/>
            <p:nvPr/>
          </p:nvCxnSpPr>
          <p:spPr>
            <a:xfrm rot="10800000">
              <a:off x="7945112" y="3809721"/>
              <a:ext cx="221100" cy="502800"/>
            </a:xfrm>
            <a:prstGeom prst="straightConnector1">
              <a:avLst/>
            </a:prstGeom>
            <a:noFill/>
            <a:ln w="28575" cap="flat" cmpd="sng">
              <a:solidFill>
                <a:srgbClr val="6D9EEB"/>
              </a:solidFill>
              <a:prstDash val="solid"/>
              <a:round/>
              <a:headEnd type="none" w="med" len="med"/>
              <a:tailEnd type="triangle" w="med" len="med"/>
            </a:ln>
          </p:spPr>
        </p:cxnSp>
      </p:grpSp>
      <p:grpSp>
        <p:nvGrpSpPr>
          <p:cNvPr id="6" name="Group 5">
            <a:extLst>
              <a:ext uri="{FF2B5EF4-FFF2-40B4-BE49-F238E27FC236}">
                <a16:creationId xmlns:a16="http://schemas.microsoft.com/office/drawing/2014/main" id="{43184AE3-3F4A-4ADA-9A57-F4C5C020C018}"/>
              </a:ext>
            </a:extLst>
          </p:cNvPr>
          <p:cNvGrpSpPr/>
          <p:nvPr/>
        </p:nvGrpSpPr>
        <p:grpSpPr>
          <a:xfrm>
            <a:off x="4422550" y="249775"/>
            <a:ext cx="4810200" cy="1427100"/>
            <a:chOff x="4422550" y="249775"/>
            <a:chExt cx="4810200" cy="1427100"/>
          </a:xfrm>
        </p:grpSpPr>
        <p:sp>
          <p:nvSpPr>
            <p:cNvPr id="717" name="Google Shape;717;p35"/>
            <p:cNvSpPr txBox="1"/>
            <p:nvPr/>
          </p:nvSpPr>
          <p:spPr>
            <a:xfrm rot="-273">
              <a:off x="4943924" y="425129"/>
              <a:ext cx="37797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latin typeface="Dosis"/>
                  <a:ea typeface="Dosis"/>
                  <a:cs typeface="Dosis"/>
                  <a:sym typeface="Dosis"/>
                </a:rPr>
                <a:t>Hemoglobin is a type of protein that carries oxygen in our red blood cells throughout our body!</a:t>
              </a:r>
              <a:endParaRPr sz="1800" b="1" dirty="0">
                <a:solidFill>
                  <a:schemeClr val="accent1"/>
                </a:solidFill>
                <a:latin typeface="Dosis"/>
                <a:ea typeface="Dosis"/>
                <a:cs typeface="Dosis"/>
                <a:sym typeface="Dosis"/>
              </a:endParaRPr>
            </a:p>
          </p:txBody>
        </p:sp>
        <p:sp>
          <p:nvSpPr>
            <p:cNvPr id="718" name="Google Shape;718;p35"/>
            <p:cNvSpPr/>
            <p:nvPr/>
          </p:nvSpPr>
          <p:spPr>
            <a:xfrm rot="429">
              <a:off x="4422550" y="249775"/>
              <a:ext cx="4810200" cy="14271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710;p35">
            <a:extLst>
              <a:ext uri="{FF2B5EF4-FFF2-40B4-BE49-F238E27FC236}">
                <a16:creationId xmlns:a16="http://schemas.microsoft.com/office/drawing/2014/main" id="{EAF3F376-214E-4345-A6E7-5F595B3EC86D}"/>
              </a:ext>
            </a:extLst>
          </p:cNvPr>
          <p:cNvSpPr txBox="1">
            <a:spLocks/>
          </p:cNvSpPr>
          <p:nvPr/>
        </p:nvSpPr>
        <p:spPr>
          <a:xfrm>
            <a:off x="366745" y="1003655"/>
            <a:ext cx="3779700" cy="6735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000" b="1" dirty="0"/>
              <a:t>Fauna Adaptations</a:t>
            </a:r>
            <a:br>
              <a:rPr lang="en-US" sz="2000" b="1" dirty="0"/>
            </a:b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10">
                                            <p:txEl>
                                              <p:pRg st="0" end="0"/>
                                            </p:txEl>
                                          </p:spTgt>
                                        </p:tgtEl>
                                        <p:attrNameLst>
                                          <p:attrName>style.visibility</p:attrName>
                                        </p:attrNameLst>
                                      </p:cBhvr>
                                      <p:to>
                                        <p:strVal val="visible"/>
                                      </p:to>
                                    </p:set>
                                    <p:animEffect transition="in" filter="wipe(down)">
                                      <p:cBhvr>
                                        <p:cTn id="10" dur="500"/>
                                        <p:tgtEl>
                                          <p:spTgt spid="710">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10">
                                            <p:txEl>
                                              <p:pRg st="1" end="1"/>
                                            </p:txEl>
                                          </p:spTgt>
                                        </p:tgtEl>
                                        <p:attrNameLst>
                                          <p:attrName>style.visibility</p:attrName>
                                        </p:attrNameLst>
                                      </p:cBhvr>
                                      <p:to>
                                        <p:strVal val="visible"/>
                                      </p:to>
                                    </p:set>
                                    <p:animEffect transition="in" filter="wipe(down)">
                                      <p:cBhvr>
                                        <p:cTn id="13" dur="500"/>
                                        <p:tgtEl>
                                          <p:spTgt spid="710">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10">
                                            <p:txEl>
                                              <p:pRg st="2" end="2"/>
                                            </p:txEl>
                                          </p:spTgt>
                                        </p:tgtEl>
                                        <p:attrNameLst>
                                          <p:attrName>style.visibility</p:attrName>
                                        </p:attrNameLst>
                                      </p:cBhvr>
                                      <p:to>
                                        <p:strVal val="visible"/>
                                      </p:to>
                                    </p:set>
                                    <p:animEffect transition="in" filter="wipe(down)">
                                      <p:cBhvr>
                                        <p:cTn id="16" dur="500"/>
                                        <p:tgtEl>
                                          <p:spTgt spid="710">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710">
                                            <p:txEl>
                                              <p:pRg st="3" end="3"/>
                                            </p:txEl>
                                          </p:spTgt>
                                        </p:tgtEl>
                                        <p:attrNameLst>
                                          <p:attrName>style.visibility</p:attrName>
                                        </p:attrNameLst>
                                      </p:cBhvr>
                                      <p:to>
                                        <p:strVal val="visible"/>
                                      </p:to>
                                    </p:set>
                                    <p:animEffect transition="in" filter="wipe(down)">
                                      <p:cBhvr>
                                        <p:cTn id="21" dur="500"/>
                                        <p:tgtEl>
                                          <p:spTgt spid="710">
                                            <p:txEl>
                                              <p:pRg st="3" end="3"/>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36"/>
          <p:cNvSpPr txBox="1">
            <a:spLocks noGrp="1"/>
          </p:cNvSpPr>
          <p:nvPr>
            <p:ph type="title" idx="4294967295"/>
          </p:nvPr>
        </p:nvSpPr>
        <p:spPr>
          <a:xfrm>
            <a:off x="442332" y="83811"/>
            <a:ext cx="6140450" cy="8572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Coral Reefs</a:t>
            </a:r>
            <a:endParaRPr sz="3200" dirty="0"/>
          </a:p>
        </p:txBody>
      </p:sp>
      <p:sp>
        <p:nvSpPr>
          <p:cNvPr id="724" name="Google Shape;724;p36"/>
          <p:cNvSpPr txBox="1">
            <a:spLocks noGrp="1"/>
          </p:cNvSpPr>
          <p:nvPr>
            <p:ph type="body" idx="4294967295"/>
          </p:nvPr>
        </p:nvSpPr>
        <p:spPr>
          <a:xfrm>
            <a:off x="0" y="759382"/>
            <a:ext cx="4498258" cy="3302000"/>
          </a:xfrm>
          <a:prstGeom prst="rect">
            <a:avLst/>
          </a:prstGeom>
        </p:spPr>
        <p:txBody>
          <a:bodyPr spcFirstLastPara="1" wrap="square" lIns="91425" tIns="91425" rIns="91425" bIns="91425" anchor="t" anchorCtr="0">
            <a:noAutofit/>
          </a:bodyPr>
          <a:lstStyle/>
          <a:p>
            <a:pPr>
              <a:buBlip>
                <a:blip r:embed="rId3">
                  <a:extLst>
                    <a:ext uri="{96DAC541-7B7A-43D3-8B79-37D633B846F1}">
                      <asvg:svgBlip xmlns:asvg="http://schemas.microsoft.com/office/drawing/2016/SVG/main" r:embed="rId4"/>
                    </a:ext>
                  </a:extLst>
                </a:blip>
              </a:buBlip>
            </a:pPr>
            <a:r>
              <a:rPr lang="en" b="1" dirty="0"/>
              <a:t>Coral Reef</a:t>
            </a:r>
            <a:r>
              <a:rPr lang="en" dirty="0"/>
              <a:t>: large underwater structures made of an exoskeleton called calcium carbonate (CaCO3).</a:t>
            </a:r>
            <a:br>
              <a:rPr lang="en" dirty="0"/>
            </a:br>
            <a:endParaRPr lang="en" dirty="0"/>
          </a:p>
          <a:p>
            <a:pPr>
              <a:buBlip>
                <a:blip r:embed="rId3">
                  <a:extLst>
                    <a:ext uri="{96DAC541-7B7A-43D3-8B79-37D633B846F1}">
                      <asvg:svgBlip xmlns:asvg="http://schemas.microsoft.com/office/drawing/2016/SVG/main" r:embed="rId4"/>
                    </a:ext>
                  </a:extLst>
                </a:blip>
              </a:buBlip>
            </a:pPr>
            <a:r>
              <a:rPr lang="en" dirty="0"/>
              <a:t>Coral reefs are made of individual corals called </a:t>
            </a:r>
            <a:r>
              <a:rPr lang="en" b="1" dirty="0"/>
              <a:t>polyps </a:t>
            </a:r>
            <a:r>
              <a:rPr lang="en" dirty="0"/>
              <a:t>which is an invertebrate. </a:t>
            </a:r>
            <a:endParaRPr dirty="0"/>
          </a:p>
          <a:p>
            <a:pPr marL="0" lvl="0" indent="0" algn="l" rtl="0">
              <a:spcBef>
                <a:spcPts val="600"/>
              </a:spcBef>
              <a:spcAft>
                <a:spcPts val="0"/>
              </a:spcAft>
              <a:buNone/>
            </a:pPr>
            <a:endParaRPr dirty="0"/>
          </a:p>
        </p:txBody>
      </p:sp>
      <p:pic>
        <p:nvPicPr>
          <p:cNvPr id="725" name="Google Shape;725;p36"/>
          <p:cNvPicPr preferRelativeResize="0"/>
          <p:nvPr/>
        </p:nvPicPr>
        <p:blipFill rotWithShape="1">
          <a:blip r:embed="rId5">
            <a:alphaModFix/>
          </a:blip>
          <a:srcRect r="76664"/>
          <a:stretch/>
        </p:blipFill>
        <p:spPr>
          <a:xfrm>
            <a:off x="0" y="0"/>
            <a:ext cx="511524" cy="548000"/>
          </a:xfrm>
          <a:prstGeom prst="rect">
            <a:avLst/>
          </a:prstGeom>
          <a:noFill/>
          <a:ln>
            <a:noFill/>
          </a:ln>
        </p:spPr>
      </p:pic>
      <p:sp>
        <p:nvSpPr>
          <p:cNvPr id="728" name="Google Shape;728;p36"/>
          <p:cNvSpPr/>
          <p:nvPr/>
        </p:nvSpPr>
        <p:spPr>
          <a:xfrm>
            <a:off x="3634962" y="3893770"/>
            <a:ext cx="2947820" cy="1083157"/>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9" name="Google Shape;729;p36"/>
          <p:cNvSpPr txBox="1"/>
          <p:nvPr/>
        </p:nvSpPr>
        <p:spPr>
          <a:xfrm rot="1853">
            <a:off x="3591308" y="4022457"/>
            <a:ext cx="2861112" cy="815578"/>
          </a:xfrm>
          <a:prstGeom prst="rect">
            <a:avLst/>
          </a:prstGeom>
          <a:noFill/>
          <a:ln>
            <a:noFill/>
          </a:ln>
        </p:spPr>
        <p:txBody>
          <a:bodyPr spcFirstLastPara="1" wrap="square" lIns="91425" tIns="91425" rIns="91425" bIns="91425" anchor="t" anchorCtr="0">
            <a:spAutoFit/>
          </a:bodyPr>
          <a:lstStyle/>
          <a:p>
            <a:pPr marL="457200" lvl="0" indent="0" algn="l" rtl="0">
              <a:spcBef>
                <a:spcPts val="600"/>
              </a:spcBef>
              <a:spcAft>
                <a:spcPts val="0"/>
              </a:spcAft>
              <a:buNone/>
            </a:pPr>
            <a:r>
              <a:rPr lang="en" sz="1800" b="1" dirty="0">
                <a:solidFill>
                  <a:schemeClr val="dk1"/>
                </a:solidFill>
                <a:latin typeface="Dosis"/>
                <a:ea typeface="Dosis"/>
                <a:cs typeface="Dosis"/>
                <a:sym typeface="Dosis"/>
              </a:rPr>
              <a:t>How do polyps adapt to the reefs?</a:t>
            </a:r>
            <a:endParaRPr sz="700" b="1" dirty="0">
              <a:solidFill>
                <a:schemeClr val="dk1"/>
              </a:solidFill>
            </a:endParaRPr>
          </a:p>
        </p:txBody>
      </p:sp>
      <p:pic>
        <p:nvPicPr>
          <p:cNvPr id="730" name="Google Shape;730;p36"/>
          <p:cNvPicPr preferRelativeResize="0"/>
          <p:nvPr/>
        </p:nvPicPr>
        <p:blipFill>
          <a:blip r:embed="rId6">
            <a:alphaModFix/>
          </a:blip>
          <a:stretch>
            <a:fillRect/>
          </a:stretch>
        </p:blipFill>
        <p:spPr>
          <a:xfrm>
            <a:off x="6740586" y="4462836"/>
            <a:ext cx="951360" cy="547999"/>
          </a:xfrm>
          <a:prstGeom prst="rect">
            <a:avLst/>
          </a:prstGeom>
          <a:noFill/>
          <a:ln>
            <a:noFill/>
          </a:ln>
        </p:spPr>
      </p:pic>
      <p:pic>
        <p:nvPicPr>
          <p:cNvPr id="731" name="Google Shape;731;p36"/>
          <p:cNvPicPr preferRelativeResize="0"/>
          <p:nvPr/>
        </p:nvPicPr>
        <p:blipFill>
          <a:blip r:embed="rId7">
            <a:alphaModFix/>
          </a:blip>
          <a:stretch>
            <a:fillRect/>
          </a:stretch>
        </p:blipFill>
        <p:spPr>
          <a:xfrm rot="-654923" flipH="1">
            <a:off x="6670277" y="128703"/>
            <a:ext cx="567619" cy="978345"/>
          </a:xfrm>
          <a:prstGeom prst="rect">
            <a:avLst/>
          </a:prstGeom>
          <a:noFill/>
          <a:ln>
            <a:noFill/>
          </a:ln>
        </p:spPr>
      </p:pic>
      <p:pic>
        <p:nvPicPr>
          <p:cNvPr id="732" name="Google Shape;732;p36"/>
          <p:cNvPicPr preferRelativeResize="0"/>
          <p:nvPr/>
        </p:nvPicPr>
        <p:blipFill>
          <a:blip r:embed="rId8">
            <a:alphaModFix/>
          </a:blip>
          <a:stretch>
            <a:fillRect/>
          </a:stretch>
        </p:blipFill>
        <p:spPr>
          <a:xfrm>
            <a:off x="-102738" y="4252909"/>
            <a:ext cx="1228524" cy="857401"/>
          </a:xfrm>
          <a:prstGeom prst="rect">
            <a:avLst/>
          </a:prstGeom>
          <a:noFill/>
          <a:ln>
            <a:noFill/>
          </a:ln>
        </p:spPr>
      </p:pic>
      <p:pic>
        <p:nvPicPr>
          <p:cNvPr id="8" name="Picture 7">
            <a:extLst>
              <a:ext uri="{FF2B5EF4-FFF2-40B4-BE49-F238E27FC236}">
                <a16:creationId xmlns:a16="http://schemas.microsoft.com/office/drawing/2014/main" id="{DC7C2893-8E4C-4E9F-93CF-D90807DFF837}"/>
              </a:ext>
            </a:extLst>
          </p:cNvPr>
          <p:cNvPicPr>
            <a:picLocks noChangeAspect="1"/>
          </p:cNvPicPr>
          <p:nvPr/>
        </p:nvPicPr>
        <p:blipFill>
          <a:blip r:embed="rId9"/>
          <a:stretch>
            <a:fillRect/>
          </a:stretch>
        </p:blipFill>
        <p:spPr>
          <a:xfrm>
            <a:off x="4498258" y="1167617"/>
            <a:ext cx="3658596" cy="24390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24">
                                            <p:txEl>
                                              <p:pRg st="0" end="0"/>
                                            </p:txEl>
                                          </p:spTgt>
                                        </p:tgtEl>
                                        <p:attrNameLst>
                                          <p:attrName>style.visibility</p:attrName>
                                        </p:attrNameLst>
                                      </p:cBhvr>
                                      <p:to>
                                        <p:strVal val="visible"/>
                                      </p:to>
                                    </p:set>
                                    <p:animEffect transition="in" filter="fade">
                                      <p:cBhvr>
                                        <p:cTn id="7" dur="1000"/>
                                        <p:tgtEl>
                                          <p:spTgt spid="7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24">
                                            <p:txEl>
                                              <p:pRg st="1" end="1"/>
                                            </p:txEl>
                                          </p:spTgt>
                                        </p:tgtEl>
                                        <p:attrNameLst>
                                          <p:attrName>style.visibility</p:attrName>
                                        </p:attrNameLst>
                                      </p:cBhvr>
                                      <p:to>
                                        <p:strVal val="visible"/>
                                      </p:to>
                                    </p:set>
                                    <p:animEffect transition="in" filter="fade">
                                      <p:cBhvr>
                                        <p:cTn id="12" dur="500"/>
                                        <p:tgtEl>
                                          <p:spTgt spid="7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28"/>
                                        </p:tgtEl>
                                        <p:attrNameLst>
                                          <p:attrName>style.visibility</p:attrName>
                                        </p:attrNameLst>
                                      </p:cBhvr>
                                      <p:to>
                                        <p:strVal val="visible"/>
                                      </p:to>
                                    </p:set>
                                    <p:animEffect transition="in" filter="fade">
                                      <p:cBhvr>
                                        <p:cTn id="24" dur="1000"/>
                                        <p:tgtEl>
                                          <p:spTgt spid="728"/>
                                        </p:tgtEl>
                                      </p:cBhvr>
                                    </p:animEffect>
                                    <p:anim calcmode="lin" valueType="num">
                                      <p:cBhvr>
                                        <p:cTn id="25" dur="1000" fill="hold"/>
                                        <p:tgtEl>
                                          <p:spTgt spid="728"/>
                                        </p:tgtEl>
                                        <p:attrNameLst>
                                          <p:attrName>ppt_x</p:attrName>
                                        </p:attrNameLst>
                                      </p:cBhvr>
                                      <p:tavLst>
                                        <p:tav tm="0">
                                          <p:val>
                                            <p:strVal val="#ppt_x"/>
                                          </p:val>
                                        </p:tav>
                                        <p:tav tm="100000">
                                          <p:val>
                                            <p:strVal val="#ppt_x"/>
                                          </p:val>
                                        </p:tav>
                                      </p:tavLst>
                                    </p:anim>
                                    <p:anim calcmode="lin" valueType="num">
                                      <p:cBhvr>
                                        <p:cTn id="26" dur="1000" fill="hold"/>
                                        <p:tgtEl>
                                          <p:spTgt spid="7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29"/>
                                        </p:tgtEl>
                                        <p:attrNameLst>
                                          <p:attrName>style.visibility</p:attrName>
                                        </p:attrNameLst>
                                      </p:cBhvr>
                                      <p:to>
                                        <p:strVal val="visible"/>
                                      </p:to>
                                    </p:set>
                                    <p:animEffect transition="in" filter="fade">
                                      <p:cBhvr>
                                        <p:cTn id="31" dur="1000"/>
                                        <p:tgtEl>
                                          <p:spTgt spid="729"/>
                                        </p:tgtEl>
                                      </p:cBhvr>
                                    </p:animEffect>
                                    <p:anim calcmode="lin" valueType="num">
                                      <p:cBhvr>
                                        <p:cTn id="32" dur="1000" fill="hold"/>
                                        <p:tgtEl>
                                          <p:spTgt spid="729"/>
                                        </p:tgtEl>
                                        <p:attrNameLst>
                                          <p:attrName>ppt_x</p:attrName>
                                        </p:attrNameLst>
                                      </p:cBhvr>
                                      <p:tavLst>
                                        <p:tav tm="0">
                                          <p:val>
                                            <p:strVal val="#ppt_x"/>
                                          </p:val>
                                        </p:tav>
                                        <p:tav tm="100000">
                                          <p:val>
                                            <p:strVal val="#ppt_x"/>
                                          </p:val>
                                        </p:tav>
                                      </p:tavLst>
                                    </p:anim>
                                    <p:anim calcmode="lin" valueType="num">
                                      <p:cBhvr>
                                        <p:cTn id="33" dur="1000" fill="hold"/>
                                        <p:tgtEl>
                                          <p:spTgt spid="7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4" grpId="0" uiExpand="1" build="p"/>
      <p:bldP spid="728" grpId="0" animBg="1"/>
      <p:bldP spid="7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37"/>
          <p:cNvSpPr txBox="1"/>
          <p:nvPr/>
        </p:nvSpPr>
        <p:spPr>
          <a:xfrm>
            <a:off x="903559" y="4666500"/>
            <a:ext cx="69429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b="1" dirty="0">
                <a:solidFill>
                  <a:schemeClr val="accent1"/>
                </a:solidFill>
                <a:latin typeface="Dosis"/>
                <a:ea typeface="Dosis"/>
                <a:cs typeface="Dosis"/>
                <a:sym typeface="Dosis"/>
              </a:rPr>
              <a:t>What are the differences between these three types of coral reefs?</a:t>
            </a:r>
            <a:endParaRPr sz="1900" b="1" dirty="0">
              <a:solidFill>
                <a:schemeClr val="accent1"/>
              </a:solidFill>
              <a:latin typeface="Dosis"/>
              <a:ea typeface="Dosis"/>
              <a:cs typeface="Dosis"/>
              <a:sym typeface="Dosis"/>
            </a:endParaRPr>
          </a:p>
        </p:txBody>
      </p:sp>
      <p:sp>
        <p:nvSpPr>
          <p:cNvPr id="738" name="Google Shape;738;p37"/>
          <p:cNvSpPr txBox="1"/>
          <p:nvPr/>
        </p:nvSpPr>
        <p:spPr>
          <a:xfrm>
            <a:off x="494599" y="234800"/>
            <a:ext cx="7093445" cy="6770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dirty="0">
                <a:solidFill>
                  <a:schemeClr val="accent1"/>
                </a:solidFill>
                <a:latin typeface="Sniglet"/>
                <a:ea typeface="Sniglet"/>
                <a:cs typeface="Sniglet"/>
                <a:sym typeface="Sniglet"/>
              </a:rPr>
              <a:t>Formation Types  of Coral Reefs</a:t>
            </a:r>
            <a:endParaRPr sz="3200" dirty="0">
              <a:solidFill>
                <a:schemeClr val="accent1"/>
              </a:solidFill>
              <a:latin typeface="Sniglet"/>
              <a:ea typeface="Sniglet"/>
              <a:cs typeface="Sniglet"/>
              <a:sym typeface="Sniglet"/>
            </a:endParaRPr>
          </a:p>
        </p:txBody>
      </p:sp>
      <p:pic>
        <p:nvPicPr>
          <p:cNvPr id="739" name="Google Shape;739;p37"/>
          <p:cNvPicPr preferRelativeResize="0"/>
          <p:nvPr/>
        </p:nvPicPr>
        <p:blipFill>
          <a:blip r:embed="rId3">
            <a:alphaModFix/>
          </a:blip>
          <a:stretch>
            <a:fillRect/>
          </a:stretch>
        </p:blipFill>
        <p:spPr>
          <a:xfrm>
            <a:off x="262000" y="970925"/>
            <a:ext cx="2164110" cy="1927133"/>
          </a:xfrm>
          <a:prstGeom prst="rect">
            <a:avLst/>
          </a:prstGeom>
          <a:noFill/>
          <a:ln>
            <a:noFill/>
          </a:ln>
        </p:spPr>
      </p:pic>
      <p:pic>
        <p:nvPicPr>
          <p:cNvPr id="740" name="Google Shape;740;p37"/>
          <p:cNvPicPr preferRelativeResize="0"/>
          <p:nvPr/>
        </p:nvPicPr>
        <p:blipFill>
          <a:blip r:embed="rId4">
            <a:alphaModFix/>
          </a:blip>
          <a:stretch>
            <a:fillRect/>
          </a:stretch>
        </p:blipFill>
        <p:spPr>
          <a:xfrm>
            <a:off x="3423508" y="970924"/>
            <a:ext cx="1903002" cy="1927133"/>
          </a:xfrm>
          <a:prstGeom prst="rect">
            <a:avLst/>
          </a:prstGeom>
          <a:noFill/>
          <a:ln>
            <a:noFill/>
          </a:ln>
        </p:spPr>
      </p:pic>
      <p:pic>
        <p:nvPicPr>
          <p:cNvPr id="741" name="Google Shape;741;p37"/>
          <p:cNvPicPr preferRelativeResize="0"/>
          <p:nvPr/>
        </p:nvPicPr>
        <p:blipFill>
          <a:blip r:embed="rId5">
            <a:alphaModFix/>
          </a:blip>
          <a:stretch>
            <a:fillRect/>
          </a:stretch>
        </p:blipFill>
        <p:spPr>
          <a:xfrm>
            <a:off x="6259276" y="1022401"/>
            <a:ext cx="2250544" cy="1875658"/>
          </a:xfrm>
          <a:prstGeom prst="rect">
            <a:avLst/>
          </a:prstGeom>
          <a:noFill/>
          <a:ln>
            <a:noFill/>
          </a:ln>
        </p:spPr>
      </p:pic>
      <p:pic>
        <p:nvPicPr>
          <p:cNvPr id="742" name="Google Shape;742;p37"/>
          <p:cNvPicPr preferRelativeResize="0"/>
          <p:nvPr/>
        </p:nvPicPr>
        <p:blipFill rotWithShape="1">
          <a:blip r:embed="rId6">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AEAB1AAE-ADB3-4AE1-844C-5953F46A8BAE}"/>
              </a:ext>
            </a:extLst>
          </p:cNvPr>
          <p:cNvPicPr>
            <a:picLocks noChangeAspect="1"/>
          </p:cNvPicPr>
          <p:nvPr/>
        </p:nvPicPr>
        <p:blipFill rotWithShape="1">
          <a:blip r:embed="rId7"/>
          <a:srcRect l="2666" t="6459" r="2055" b="11904"/>
          <a:stretch/>
        </p:blipFill>
        <p:spPr>
          <a:xfrm>
            <a:off x="1378974" y="3030794"/>
            <a:ext cx="5965723" cy="163570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3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Coral Reef Species</a:t>
            </a:r>
            <a:endParaRPr sz="3200" dirty="0"/>
          </a:p>
        </p:txBody>
      </p:sp>
      <p:sp>
        <p:nvSpPr>
          <p:cNvPr id="748" name="Google Shape;748;p38"/>
          <p:cNvSpPr txBox="1">
            <a:spLocks noGrp="1"/>
          </p:cNvSpPr>
          <p:nvPr>
            <p:ph type="body" idx="1"/>
          </p:nvPr>
        </p:nvSpPr>
        <p:spPr>
          <a:xfrm>
            <a:off x="542025" y="3289825"/>
            <a:ext cx="1454100" cy="1741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Year-round Residents </a:t>
            </a:r>
            <a:endParaRPr sz="1900" b="1" dirty="0"/>
          </a:p>
          <a:p>
            <a:pPr marL="0" lvl="0" indent="0" algn="ctr" rtl="0">
              <a:spcBef>
                <a:spcPts val="600"/>
              </a:spcBef>
              <a:spcAft>
                <a:spcPts val="0"/>
              </a:spcAft>
              <a:buNone/>
            </a:pPr>
            <a:r>
              <a:rPr lang="en" sz="1500" dirty="0"/>
              <a:t>Sessile species. </a:t>
            </a:r>
            <a:endParaRPr sz="1500" dirty="0"/>
          </a:p>
        </p:txBody>
      </p:sp>
      <p:sp>
        <p:nvSpPr>
          <p:cNvPr id="749" name="Google Shape;749;p38"/>
          <p:cNvSpPr txBox="1">
            <a:spLocks noGrp="1"/>
          </p:cNvSpPr>
          <p:nvPr>
            <p:ph type="body" idx="1"/>
          </p:nvPr>
        </p:nvSpPr>
        <p:spPr>
          <a:xfrm>
            <a:off x="2864950" y="3254100"/>
            <a:ext cx="2450100" cy="1741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Visitor Species</a:t>
            </a:r>
            <a:endParaRPr sz="1900" b="1" dirty="0"/>
          </a:p>
          <a:p>
            <a:pPr marL="0" lvl="0" indent="0" algn="ctr" rtl="0">
              <a:spcBef>
                <a:spcPts val="600"/>
              </a:spcBef>
              <a:spcAft>
                <a:spcPts val="0"/>
              </a:spcAft>
              <a:buNone/>
            </a:pPr>
            <a:r>
              <a:rPr lang="en" sz="1500" dirty="0"/>
              <a:t>Some species visit for a cleaning, to forage, or for shelter</a:t>
            </a:r>
            <a:endParaRPr sz="1500" dirty="0"/>
          </a:p>
        </p:txBody>
      </p:sp>
      <p:sp>
        <p:nvSpPr>
          <p:cNvPr id="750" name="Google Shape;750;p38"/>
          <p:cNvSpPr txBox="1">
            <a:spLocks noGrp="1"/>
          </p:cNvSpPr>
          <p:nvPr>
            <p:ph type="body" idx="1"/>
          </p:nvPr>
        </p:nvSpPr>
        <p:spPr>
          <a:xfrm>
            <a:off x="5638800" y="3289825"/>
            <a:ext cx="1755600" cy="1741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Nursery Grounds</a:t>
            </a:r>
            <a:endParaRPr sz="1900" b="1" dirty="0"/>
          </a:p>
          <a:p>
            <a:pPr marL="0" lvl="0" indent="0" algn="ctr" rtl="0">
              <a:spcBef>
                <a:spcPts val="600"/>
              </a:spcBef>
              <a:spcAft>
                <a:spcPts val="0"/>
              </a:spcAft>
              <a:buNone/>
            </a:pPr>
            <a:r>
              <a:rPr lang="en" sz="1500" dirty="0"/>
              <a:t>Reef fish rely on coral reefs to provide a safe space for their juveniles</a:t>
            </a:r>
            <a:endParaRPr sz="1500" dirty="0"/>
          </a:p>
        </p:txBody>
      </p:sp>
      <p:pic>
        <p:nvPicPr>
          <p:cNvPr id="751" name="Google Shape;751;p38"/>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52" name="Google Shape;752;p38"/>
          <p:cNvPicPr preferRelativeResize="0"/>
          <p:nvPr/>
        </p:nvPicPr>
        <p:blipFill>
          <a:blip r:embed="rId4">
            <a:alphaModFix/>
          </a:blip>
          <a:stretch>
            <a:fillRect/>
          </a:stretch>
        </p:blipFill>
        <p:spPr>
          <a:xfrm>
            <a:off x="391275" y="1337150"/>
            <a:ext cx="1944963" cy="1741200"/>
          </a:xfrm>
          <a:prstGeom prst="rect">
            <a:avLst/>
          </a:prstGeom>
          <a:noFill/>
          <a:ln>
            <a:noFill/>
          </a:ln>
        </p:spPr>
      </p:pic>
      <p:pic>
        <p:nvPicPr>
          <p:cNvPr id="753" name="Google Shape;753;p38"/>
          <p:cNvPicPr preferRelativeResize="0"/>
          <p:nvPr/>
        </p:nvPicPr>
        <p:blipFill rotWithShape="1">
          <a:blip r:embed="rId5">
            <a:alphaModFix/>
          </a:blip>
          <a:srcRect/>
          <a:stretch/>
        </p:blipFill>
        <p:spPr>
          <a:xfrm>
            <a:off x="2729375" y="1382425"/>
            <a:ext cx="2751713" cy="1672598"/>
          </a:xfrm>
          <a:prstGeom prst="rect">
            <a:avLst/>
          </a:prstGeom>
          <a:noFill/>
          <a:ln>
            <a:noFill/>
          </a:ln>
        </p:spPr>
      </p:pic>
      <p:pic>
        <p:nvPicPr>
          <p:cNvPr id="754" name="Google Shape;754;p38"/>
          <p:cNvPicPr preferRelativeResize="0"/>
          <p:nvPr/>
        </p:nvPicPr>
        <p:blipFill>
          <a:blip r:embed="rId6">
            <a:alphaModFix/>
          </a:blip>
          <a:stretch>
            <a:fillRect/>
          </a:stretch>
        </p:blipFill>
        <p:spPr>
          <a:xfrm>
            <a:off x="5874225" y="1349825"/>
            <a:ext cx="1408301" cy="17412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52"/>
                                        </p:tgtEl>
                                        <p:attrNameLst>
                                          <p:attrName>style.visibility</p:attrName>
                                        </p:attrNameLst>
                                      </p:cBhvr>
                                      <p:to>
                                        <p:strVal val="visible"/>
                                      </p:to>
                                    </p:set>
                                    <p:animEffect transition="in" filter="barn(inVertical)">
                                      <p:cBhvr>
                                        <p:cTn id="7" dur="500"/>
                                        <p:tgtEl>
                                          <p:spTgt spid="75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48">
                                            <p:txEl>
                                              <p:pRg st="0" end="0"/>
                                            </p:txEl>
                                          </p:spTgt>
                                        </p:tgtEl>
                                        <p:attrNameLst>
                                          <p:attrName>style.visibility</p:attrName>
                                        </p:attrNameLst>
                                      </p:cBhvr>
                                      <p:to>
                                        <p:strVal val="visible"/>
                                      </p:to>
                                    </p:set>
                                    <p:animEffect transition="in" filter="fade">
                                      <p:cBhvr>
                                        <p:cTn id="12" dur="1000"/>
                                        <p:tgtEl>
                                          <p:spTgt spid="748">
                                            <p:txEl>
                                              <p:pRg st="0" end="0"/>
                                            </p:txEl>
                                          </p:spTgt>
                                        </p:tgtEl>
                                      </p:cBhvr>
                                    </p:animEffect>
                                    <p:anim calcmode="lin" valueType="num">
                                      <p:cBhvr>
                                        <p:cTn id="13" dur="1000" fill="hold"/>
                                        <p:tgtEl>
                                          <p:spTgt spid="74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4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48">
                                            <p:txEl>
                                              <p:pRg st="1" end="1"/>
                                            </p:txEl>
                                          </p:spTgt>
                                        </p:tgtEl>
                                        <p:attrNameLst>
                                          <p:attrName>style.visibility</p:attrName>
                                        </p:attrNameLst>
                                      </p:cBhvr>
                                      <p:to>
                                        <p:strVal val="visible"/>
                                      </p:to>
                                    </p:set>
                                    <p:animEffect transition="in" filter="fade">
                                      <p:cBhvr>
                                        <p:cTn id="19" dur="1000"/>
                                        <p:tgtEl>
                                          <p:spTgt spid="748">
                                            <p:txEl>
                                              <p:pRg st="1" end="1"/>
                                            </p:txEl>
                                          </p:spTgt>
                                        </p:tgtEl>
                                      </p:cBhvr>
                                    </p:animEffect>
                                    <p:anim calcmode="lin" valueType="num">
                                      <p:cBhvr>
                                        <p:cTn id="20" dur="1000" fill="hold"/>
                                        <p:tgtEl>
                                          <p:spTgt spid="748">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74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753"/>
                                        </p:tgtEl>
                                        <p:attrNameLst>
                                          <p:attrName>style.visibility</p:attrName>
                                        </p:attrNameLst>
                                      </p:cBhvr>
                                      <p:to>
                                        <p:strVal val="visible"/>
                                      </p:to>
                                    </p:set>
                                    <p:animEffect transition="in" filter="barn(inVertical)">
                                      <p:cBhvr>
                                        <p:cTn id="26" dur="500"/>
                                        <p:tgtEl>
                                          <p:spTgt spid="75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49">
                                            <p:txEl>
                                              <p:pRg st="0" end="0"/>
                                            </p:txEl>
                                          </p:spTgt>
                                        </p:tgtEl>
                                        <p:attrNameLst>
                                          <p:attrName>style.visibility</p:attrName>
                                        </p:attrNameLst>
                                      </p:cBhvr>
                                      <p:to>
                                        <p:strVal val="visible"/>
                                      </p:to>
                                    </p:set>
                                    <p:animEffect transition="in" filter="fade">
                                      <p:cBhvr>
                                        <p:cTn id="31" dur="1000"/>
                                        <p:tgtEl>
                                          <p:spTgt spid="749">
                                            <p:txEl>
                                              <p:pRg st="0" end="0"/>
                                            </p:txEl>
                                          </p:spTgt>
                                        </p:tgtEl>
                                      </p:cBhvr>
                                    </p:animEffect>
                                    <p:anim calcmode="lin" valueType="num">
                                      <p:cBhvr>
                                        <p:cTn id="32" dur="1000" fill="hold"/>
                                        <p:tgtEl>
                                          <p:spTgt spid="749">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74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749">
                                            <p:txEl>
                                              <p:pRg st="1" end="1"/>
                                            </p:txEl>
                                          </p:spTgt>
                                        </p:tgtEl>
                                        <p:attrNameLst>
                                          <p:attrName>style.visibility</p:attrName>
                                        </p:attrNameLst>
                                      </p:cBhvr>
                                      <p:to>
                                        <p:strVal val="visible"/>
                                      </p:to>
                                    </p:set>
                                    <p:animEffect transition="in" filter="fade">
                                      <p:cBhvr>
                                        <p:cTn id="38" dur="1000"/>
                                        <p:tgtEl>
                                          <p:spTgt spid="749">
                                            <p:txEl>
                                              <p:pRg st="1" end="1"/>
                                            </p:txEl>
                                          </p:spTgt>
                                        </p:tgtEl>
                                      </p:cBhvr>
                                    </p:animEffect>
                                    <p:anim calcmode="lin" valueType="num">
                                      <p:cBhvr>
                                        <p:cTn id="39" dur="1000" fill="hold"/>
                                        <p:tgtEl>
                                          <p:spTgt spid="749">
                                            <p:txEl>
                                              <p:pRg st="1" end="1"/>
                                            </p:txEl>
                                          </p:spTgt>
                                        </p:tgtEl>
                                        <p:attrNameLst>
                                          <p:attrName>ppt_x</p:attrName>
                                        </p:attrNameLst>
                                      </p:cBhvr>
                                      <p:tavLst>
                                        <p:tav tm="0">
                                          <p:val>
                                            <p:strVal val="#ppt_x"/>
                                          </p:val>
                                        </p:tav>
                                        <p:tav tm="100000">
                                          <p:val>
                                            <p:strVal val="#ppt_x"/>
                                          </p:val>
                                        </p:tav>
                                      </p:tavLst>
                                    </p:anim>
                                    <p:anim calcmode="lin" valueType="num">
                                      <p:cBhvr>
                                        <p:cTn id="40" dur="1000" fill="hold"/>
                                        <p:tgtEl>
                                          <p:spTgt spid="74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754"/>
                                        </p:tgtEl>
                                        <p:attrNameLst>
                                          <p:attrName>style.visibility</p:attrName>
                                        </p:attrNameLst>
                                      </p:cBhvr>
                                      <p:to>
                                        <p:strVal val="visible"/>
                                      </p:to>
                                    </p:set>
                                    <p:animEffect transition="in" filter="barn(inVertical)">
                                      <p:cBhvr>
                                        <p:cTn id="45" dur="500"/>
                                        <p:tgtEl>
                                          <p:spTgt spid="754"/>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750">
                                            <p:txEl>
                                              <p:pRg st="0" end="0"/>
                                            </p:txEl>
                                          </p:spTgt>
                                        </p:tgtEl>
                                        <p:attrNameLst>
                                          <p:attrName>style.visibility</p:attrName>
                                        </p:attrNameLst>
                                      </p:cBhvr>
                                      <p:to>
                                        <p:strVal val="visible"/>
                                      </p:to>
                                    </p:set>
                                    <p:animEffect transition="in" filter="fade">
                                      <p:cBhvr>
                                        <p:cTn id="50" dur="1000"/>
                                        <p:tgtEl>
                                          <p:spTgt spid="750">
                                            <p:txEl>
                                              <p:pRg st="0" end="0"/>
                                            </p:txEl>
                                          </p:spTgt>
                                        </p:tgtEl>
                                      </p:cBhvr>
                                    </p:animEffect>
                                    <p:anim calcmode="lin" valueType="num">
                                      <p:cBhvr>
                                        <p:cTn id="51" dur="1000" fill="hold"/>
                                        <p:tgtEl>
                                          <p:spTgt spid="750">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75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750">
                                            <p:txEl>
                                              <p:pRg st="1" end="1"/>
                                            </p:txEl>
                                          </p:spTgt>
                                        </p:tgtEl>
                                        <p:attrNameLst>
                                          <p:attrName>style.visibility</p:attrName>
                                        </p:attrNameLst>
                                      </p:cBhvr>
                                      <p:to>
                                        <p:strVal val="visible"/>
                                      </p:to>
                                    </p:set>
                                    <p:animEffect transition="in" filter="fade">
                                      <p:cBhvr>
                                        <p:cTn id="57" dur="1000"/>
                                        <p:tgtEl>
                                          <p:spTgt spid="750">
                                            <p:txEl>
                                              <p:pRg st="1" end="1"/>
                                            </p:txEl>
                                          </p:spTgt>
                                        </p:tgtEl>
                                      </p:cBhvr>
                                    </p:animEffect>
                                    <p:anim calcmode="lin" valueType="num">
                                      <p:cBhvr>
                                        <p:cTn id="58" dur="1000" fill="hold"/>
                                        <p:tgtEl>
                                          <p:spTgt spid="750">
                                            <p:txEl>
                                              <p:pRg st="1" end="1"/>
                                            </p:txEl>
                                          </p:spTgt>
                                        </p:tgtEl>
                                        <p:attrNameLst>
                                          <p:attrName>ppt_x</p:attrName>
                                        </p:attrNameLst>
                                      </p:cBhvr>
                                      <p:tavLst>
                                        <p:tav tm="0">
                                          <p:val>
                                            <p:strVal val="#ppt_x"/>
                                          </p:val>
                                        </p:tav>
                                        <p:tav tm="100000">
                                          <p:val>
                                            <p:strVal val="#ppt_x"/>
                                          </p:val>
                                        </p:tav>
                                      </p:tavLst>
                                    </p:anim>
                                    <p:anim calcmode="lin" valueType="num">
                                      <p:cBhvr>
                                        <p:cTn id="59" dur="1000" fill="hold"/>
                                        <p:tgtEl>
                                          <p:spTgt spid="75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 grpId="0" build="p"/>
      <p:bldP spid="749" grpId="0" build="p"/>
      <p:bldP spid="75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39"/>
          <p:cNvSpPr txBox="1">
            <a:spLocks noGrp="1"/>
          </p:cNvSpPr>
          <p:nvPr>
            <p:ph type="title" idx="4294967295"/>
          </p:nvPr>
        </p:nvSpPr>
        <p:spPr>
          <a:xfrm>
            <a:off x="511525" y="0"/>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Coral Reef Adaptations</a:t>
            </a:r>
            <a:endParaRPr sz="3200" dirty="0"/>
          </a:p>
        </p:txBody>
      </p:sp>
      <p:sp>
        <p:nvSpPr>
          <p:cNvPr id="760" name="Google Shape;760;p39"/>
          <p:cNvSpPr txBox="1">
            <a:spLocks noGrp="1"/>
          </p:cNvSpPr>
          <p:nvPr>
            <p:ph type="body" idx="4294967295"/>
          </p:nvPr>
        </p:nvSpPr>
        <p:spPr>
          <a:xfrm>
            <a:off x="385475" y="1484966"/>
            <a:ext cx="3641351" cy="289105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342900" lvl="0" indent="-342900" rtl="0">
              <a:spcBef>
                <a:spcPts val="600"/>
              </a:spcBef>
              <a:spcAft>
                <a:spcPts val="0"/>
              </a:spcAft>
              <a:buFont typeface="Arial" panose="020B0604020202020204" pitchFamily="34" charset="0"/>
              <a:buChar char="•"/>
            </a:pPr>
            <a:r>
              <a:rPr lang="en" sz="2300" dirty="0"/>
              <a:t>Zooxanthellae provide corals with up to 60% of their nutrition from photosynthesis</a:t>
            </a:r>
          </a:p>
          <a:p>
            <a:pPr marL="0" lvl="0" indent="0" rtl="0">
              <a:spcBef>
                <a:spcPts val="600"/>
              </a:spcBef>
              <a:spcAft>
                <a:spcPts val="0"/>
              </a:spcAft>
              <a:buNone/>
            </a:pPr>
            <a:endParaRPr lang="en" sz="2300" dirty="0"/>
          </a:p>
          <a:p>
            <a:pPr marL="342900" lvl="0" indent="-342900" rtl="0">
              <a:spcBef>
                <a:spcPts val="600"/>
              </a:spcBef>
              <a:spcAft>
                <a:spcPts val="0"/>
              </a:spcAft>
              <a:buFont typeface="Arial" panose="020B0604020202020204" pitchFamily="34" charset="0"/>
              <a:buChar char="•"/>
            </a:pPr>
            <a:r>
              <a:rPr lang="en" sz="2300" dirty="0"/>
              <a:t>The corals provide protection, CO2, and other nutrients</a:t>
            </a:r>
            <a:endParaRPr sz="1800" dirty="0"/>
          </a:p>
          <a:p>
            <a:pPr marL="0" lvl="0" indent="0" algn="l" rtl="0">
              <a:spcBef>
                <a:spcPts val="600"/>
              </a:spcBef>
              <a:spcAft>
                <a:spcPts val="0"/>
              </a:spcAft>
              <a:buNone/>
            </a:pPr>
            <a:br>
              <a:rPr lang="en" sz="1800" dirty="0"/>
            </a:br>
            <a:endParaRPr sz="1800" dirty="0"/>
          </a:p>
          <a:p>
            <a:pPr marL="457200" lvl="0" indent="0" algn="l" rtl="0">
              <a:spcBef>
                <a:spcPts val="600"/>
              </a:spcBef>
              <a:spcAft>
                <a:spcPts val="0"/>
              </a:spcAft>
              <a:buNone/>
            </a:pPr>
            <a:endParaRPr sz="1800" dirty="0"/>
          </a:p>
        </p:txBody>
      </p:sp>
      <p:pic>
        <p:nvPicPr>
          <p:cNvPr id="762" name="Google Shape;762;p39"/>
          <p:cNvPicPr preferRelativeResize="0"/>
          <p:nvPr/>
        </p:nvPicPr>
        <p:blipFill rotWithShape="1">
          <a:blip r:embed="rId3">
            <a:alphaModFix/>
          </a:blip>
          <a:srcRect l="46977"/>
          <a:stretch/>
        </p:blipFill>
        <p:spPr>
          <a:xfrm>
            <a:off x="4877928" y="1903350"/>
            <a:ext cx="2151300" cy="2509500"/>
          </a:xfrm>
          <a:prstGeom prst="roundRect">
            <a:avLst>
              <a:gd name="adj" fmla="val 16667"/>
            </a:avLst>
          </a:prstGeom>
          <a:noFill/>
          <a:ln>
            <a:noFill/>
          </a:ln>
        </p:spPr>
      </p:pic>
      <p:grpSp>
        <p:nvGrpSpPr>
          <p:cNvPr id="6" name="Group 5">
            <a:extLst>
              <a:ext uri="{FF2B5EF4-FFF2-40B4-BE49-F238E27FC236}">
                <a16:creationId xmlns:a16="http://schemas.microsoft.com/office/drawing/2014/main" id="{B9F96045-4A19-4367-B948-694F40230DF9}"/>
              </a:ext>
            </a:extLst>
          </p:cNvPr>
          <p:cNvGrpSpPr/>
          <p:nvPr/>
        </p:nvGrpSpPr>
        <p:grpSpPr>
          <a:xfrm>
            <a:off x="3990525" y="2192999"/>
            <a:ext cx="5000402" cy="2105540"/>
            <a:chOff x="3990525" y="2192999"/>
            <a:chExt cx="5000402" cy="2105540"/>
          </a:xfrm>
        </p:grpSpPr>
        <p:sp>
          <p:nvSpPr>
            <p:cNvPr id="770" name="Google Shape;770;p39"/>
            <p:cNvSpPr txBox="1"/>
            <p:nvPr/>
          </p:nvSpPr>
          <p:spPr>
            <a:xfrm>
              <a:off x="7538925" y="2647950"/>
              <a:ext cx="14520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b="1">
                  <a:solidFill>
                    <a:schemeClr val="accent1"/>
                  </a:solidFill>
                  <a:latin typeface="Dosis"/>
                  <a:ea typeface="Dosis"/>
                  <a:cs typeface="Dosis"/>
                  <a:sym typeface="Dosis"/>
                </a:rPr>
                <a:t>Zooxanthellae</a:t>
              </a:r>
              <a:endParaRPr sz="1500" b="1">
                <a:solidFill>
                  <a:schemeClr val="accent1"/>
                </a:solidFill>
                <a:latin typeface="Dosis"/>
                <a:ea typeface="Dosis"/>
                <a:cs typeface="Dosis"/>
                <a:sym typeface="Dosis"/>
              </a:endParaRPr>
            </a:p>
          </p:txBody>
        </p:sp>
        <p:cxnSp>
          <p:nvCxnSpPr>
            <p:cNvPr id="764" name="Google Shape;764;p39"/>
            <p:cNvCxnSpPr/>
            <p:nvPr/>
          </p:nvCxnSpPr>
          <p:spPr>
            <a:xfrm rot="16200000" flipH="1">
              <a:off x="4902326" y="3562789"/>
              <a:ext cx="990600" cy="480900"/>
            </a:xfrm>
            <a:prstGeom prst="bentConnector3">
              <a:avLst>
                <a:gd name="adj1" fmla="val 99458"/>
              </a:avLst>
            </a:prstGeom>
            <a:noFill/>
            <a:ln w="38100" cap="flat" cmpd="sng">
              <a:solidFill>
                <a:srgbClr val="FF0000"/>
              </a:solidFill>
              <a:prstDash val="solid"/>
              <a:round/>
              <a:headEnd type="none" w="med" len="med"/>
              <a:tailEnd type="none" w="med" len="med"/>
            </a:ln>
          </p:spPr>
        </p:cxnSp>
        <p:cxnSp>
          <p:nvCxnSpPr>
            <p:cNvPr id="763" name="Google Shape;763;p39"/>
            <p:cNvCxnSpPr/>
            <p:nvPr/>
          </p:nvCxnSpPr>
          <p:spPr>
            <a:xfrm rot="5400000">
              <a:off x="4726024" y="2624099"/>
              <a:ext cx="1336200" cy="474000"/>
            </a:xfrm>
            <a:prstGeom prst="bentConnector3">
              <a:avLst>
                <a:gd name="adj1" fmla="val 0"/>
              </a:avLst>
            </a:prstGeom>
            <a:noFill/>
            <a:ln w="38100" cap="flat" cmpd="sng">
              <a:solidFill>
                <a:srgbClr val="FF0000"/>
              </a:solidFill>
              <a:prstDash val="solid"/>
              <a:round/>
              <a:headEnd type="none" w="med" len="med"/>
              <a:tailEnd type="none" w="med" len="med"/>
            </a:ln>
          </p:spPr>
        </p:cxnSp>
        <p:cxnSp>
          <p:nvCxnSpPr>
            <p:cNvPr id="765" name="Google Shape;765;p39"/>
            <p:cNvCxnSpPr/>
            <p:nvPr/>
          </p:nvCxnSpPr>
          <p:spPr>
            <a:xfrm rot="10800000" flipH="1">
              <a:off x="4572000" y="3456300"/>
              <a:ext cx="542700" cy="9300"/>
            </a:xfrm>
            <a:prstGeom prst="straightConnector1">
              <a:avLst/>
            </a:prstGeom>
            <a:noFill/>
            <a:ln w="38100" cap="flat" cmpd="sng">
              <a:solidFill>
                <a:srgbClr val="FF0000"/>
              </a:solidFill>
              <a:prstDash val="solid"/>
              <a:round/>
              <a:headEnd type="none" w="med" len="med"/>
              <a:tailEnd type="none" w="med" len="med"/>
            </a:ln>
          </p:spPr>
        </p:cxnSp>
        <p:sp>
          <p:nvSpPr>
            <p:cNvPr id="766" name="Google Shape;766;p39"/>
            <p:cNvSpPr txBox="1"/>
            <p:nvPr/>
          </p:nvSpPr>
          <p:spPr>
            <a:xfrm>
              <a:off x="3990525" y="3153150"/>
              <a:ext cx="8112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dirty="0">
                  <a:solidFill>
                    <a:schemeClr val="accent1"/>
                  </a:solidFill>
                  <a:latin typeface="Dosis"/>
                  <a:ea typeface="Dosis"/>
                  <a:cs typeface="Dosis"/>
                  <a:sym typeface="Dosis"/>
                </a:rPr>
                <a:t>Coral polyp</a:t>
              </a:r>
              <a:endParaRPr sz="1500" b="1" dirty="0">
                <a:solidFill>
                  <a:schemeClr val="accent1"/>
                </a:solidFill>
                <a:latin typeface="Dosis"/>
                <a:ea typeface="Dosis"/>
                <a:cs typeface="Dosis"/>
                <a:sym typeface="Dosis"/>
              </a:endParaRPr>
            </a:p>
          </p:txBody>
        </p:sp>
        <p:sp>
          <p:nvSpPr>
            <p:cNvPr id="767" name="Google Shape;767;p39"/>
            <p:cNvSpPr/>
            <p:nvPr/>
          </p:nvSpPr>
          <p:spPr>
            <a:xfrm>
              <a:off x="5903775" y="3393750"/>
              <a:ext cx="474000" cy="3750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68" name="Google Shape;768;p39"/>
            <p:cNvCxnSpPr>
              <a:stCxn id="767" idx="3"/>
            </p:cNvCxnSpPr>
            <p:nvPr/>
          </p:nvCxnSpPr>
          <p:spPr>
            <a:xfrm>
              <a:off x="6377775" y="3581250"/>
              <a:ext cx="1032300" cy="2400"/>
            </a:xfrm>
            <a:prstGeom prst="straightConnector1">
              <a:avLst/>
            </a:prstGeom>
            <a:noFill/>
            <a:ln w="28575" cap="flat" cmpd="sng">
              <a:solidFill>
                <a:srgbClr val="FF0000"/>
              </a:solidFill>
              <a:prstDash val="solid"/>
              <a:round/>
              <a:headEnd type="none" w="med" len="med"/>
              <a:tailEnd type="stealth" w="med" len="med"/>
            </a:ln>
          </p:spPr>
        </p:cxnSp>
        <p:pic>
          <p:nvPicPr>
            <p:cNvPr id="769" name="Google Shape;769;p39"/>
            <p:cNvPicPr preferRelativeResize="0"/>
            <p:nvPr/>
          </p:nvPicPr>
          <p:blipFill rotWithShape="1">
            <a:blip r:embed="rId4">
              <a:alphaModFix/>
            </a:blip>
            <a:srcRect l="51368"/>
            <a:stretch/>
          </p:blipFill>
          <p:spPr>
            <a:xfrm>
              <a:off x="7479827" y="3005175"/>
              <a:ext cx="1511100" cy="1152300"/>
            </a:xfrm>
            <a:prstGeom prst="roundRect">
              <a:avLst>
                <a:gd name="adj" fmla="val 16667"/>
              </a:avLst>
            </a:prstGeom>
            <a:noFill/>
            <a:ln>
              <a:noFill/>
            </a:ln>
          </p:spPr>
        </p:pic>
      </p:grpSp>
      <p:grpSp>
        <p:nvGrpSpPr>
          <p:cNvPr id="5" name="Group 4">
            <a:extLst>
              <a:ext uri="{FF2B5EF4-FFF2-40B4-BE49-F238E27FC236}">
                <a16:creationId xmlns:a16="http://schemas.microsoft.com/office/drawing/2014/main" id="{FACB3688-A032-4A3D-BB36-8EA7440DD245}"/>
              </a:ext>
            </a:extLst>
          </p:cNvPr>
          <p:cNvGrpSpPr/>
          <p:nvPr/>
        </p:nvGrpSpPr>
        <p:grpSpPr>
          <a:xfrm>
            <a:off x="5177025" y="122175"/>
            <a:ext cx="3433800" cy="1275600"/>
            <a:chOff x="5177025" y="122175"/>
            <a:chExt cx="3433800" cy="1275600"/>
          </a:xfrm>
        </p:grpSpPr>
        <p:sp>
          <p:nvSpPr>
            <p:cNvPr id="761" name="Google Shape;761;p39"/>
            <p:cNvSpPr txBox="1"/>
            <p:nvPr/>
          </p:nvSpPr>
          <p:spPr>
            <a:xfrm>
              <a:off x="5527875" y="390525"/>
              <a:ext cx="2732100"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latin typeface="Dosis"/>
                  <a:ea typeface="Dosis"/>
                  <a:cs typeface="Dosis"/>
                  <a:sym typeface="Dosis"/>
                </a:rPr>
                <a:t>What kind of symbiotic relationship is this? </a:t>
              </a:r>
              <a:endParaRPr sz="1800" b="1" dirty="0">
                <a:solidFill>
                  <a:schemeClr val="accent1"/>
                </a:solidFill>
                <a:latin typeface="Dosis"/>
                <a:ea typeface="Dosis"/>
                <a:cs typeface="Dosis"/>
                <a:sym typeface="Dosis"/>
              </a:endParaRPr>
            </a:p>
          </p:txBody>
        </p:sp>
        <p:sp>
          <p:nvSpPr>
            <p:cNvPr id="771" name="Google Shape;771;p39"/>
            <p:cNvSpPr/>
            <p:nvPr/>
          </p:nvSpPr>
          <p:spPr>
            <a:xfrm>
              <a:off x="5177025" y="122175"/>
              <a:ext cx="3433800" cy="12756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72" name="Google Shape;772;p39"/>
          <p:cNvPicPr preferRelativeResize="0"/>
          <p:nvPr/>
        </p:nvPicPr>
        <p:blipFill rotWithShape="1">
          <a:blip r:embed="rId5">
            <a:alphaModFix/>
          </a:blip>
          <a:srcRect r="76664"/>
          <a:stretch/>
        </p:blipFill>
        <p:spPr>
          <a:xfrm>
            <a:off x="0" y="0"/>
            <a:ext cx="511524" cy="548000"/>
          </a:xfrm>
          <a:prstGeom prst="rect">
            <a:avLst/>
          </a:prstGeom>
          <a:noFill/>
          <a:ln>
            <a:noFill/>
          </a:ln>
        </p:spPr>
      </p:pic>
      <p:sp>
        <p:nvSpPr>
          <p:cNvPr id="16" name="Google Shape;710;p35">
            <a:extLst>
              <a:ext uri="{FF2B5EF4-FFF2-40B4-BE49-F238E27FC236}">
                <a16:creationId xmlns:a16="http://schemas.microsoft.com/office/drawing/2014/main" id="{A52B3268-0413-429F-82CB-9045932299E9}"/>
              </a:ext>
            </a:extLst>
          </p:cNvPr>
          <p:cNvSpPr txBox="1">
            <a:spLocks/>
          </p:cNvSpPr>
          <p:nvPr/>
        </p:nvSpPr>
        <p:spPr>
          <a:xfrm>
            <a:off x="357157" y="855425"/>
            <a:ext cx="3779700" cy="54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000" b="1" dirty="0"/>
              <a:t>Flora Adaptations</a:t>
            </a:r>
            <a:br>
              <a:rPr lang="en-US" sz="2000" b="1" dirty="0"/>
            </a:b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60">
                                            <p:bg/>
                                          </p:spTgt>
                                        </p:tgtEl>
                                        <p:attrNameLst>
                                          <p:attrName>style.visibility</p:attrName>
                                        </p:attrNameLst>
                                      </p:cBhvr>
                                      <p:to>
                                        <p:strVal val="visible"/>
                                      </p:to>
                                    </p:set>
                                    <p:animEffect transition="in" filter="fade">
                                      <p:cBhvr>
                                        <p:cTn id="7" dur="1000"/>
                                        <p:tgtEl>
                                          <p:spTgt spid="760">
                                            <p:bg/>
                                          </p:spTgt>
                                        </p:tgtEl>
                                      </p:cBhvr>
                                    </p:animEffect>
                                    <p:anim calcmode="lin" valueType="num">
                                      <p:cBhvr>
                                        <p:cTn id="8" dur="1000" fill="hold"/>
                                        <p:tgtEl>
                                          <p:spTgt spid="760">
                                            <p:bg/>
                                          </p:spTgt>
                                        </p:tgtEl>
                                        <p:attrNameLst>
                                          <p:attrName>ppt_x</p:attrName>
                                        </p:attrNameLst>
                                      </p:cBhvr>
                                      <p:tavLst>
                                        <p:tav tm="0">
                                          <p:val>
                                            <p:strVal val="#ppt_x"/>
                                          </p:val>
                                        </p:tav>
                                        <p:tav tm="100000">
                                          <p:val>
                                            <p:strVal val="#ppt_x"/>
                                          </p:val>
                                        </p:tav>
                                      </p:tavLst>
                                    </p:anim>
                                    <p:anim calcmode="lin" valueType="num">
                                      <p:cBhvr>
                                        <p:cTn id="9" dur="1000" fill="hold"/>
                                        <p:tgtEl>
                                          <p:spTgt spid="760">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60">
                                            <p:txEl>
                                              <p:pRg st="0" end="0"/>
                                            </p:txEl>
                                          </p:spTgt>
                                        </p:tgtEl>
                                        <p:attrNameLst>
                                          <p:attrName>style.visibility</p:attrName>
                                        </p:attrNameLst>
                                      </p:cBhvr>
                                      <p:to>
                                        <p:strVal val="visible"/>
                                      </p:to>
                                    </p:set>
                                    <p:animEffect transition="in" filter="fade">
                                      <p:cBhvr>
                                        <p:cTn id="14" dur="1000"/>
                                        <p:tgtEl>
                                          <p:spTgt spid="760">
                                            <p:txEl>
                                              <p:pRg st="0" end="0"/>
                                            </p:txEl>
                                          </p:spTgt>
                                        </p:tgtEl>
                                      </p:cBhvr>
                                    </p:animEffect>
                                    <p:anim calcmode="lin" valueType="num">
                                      <p:cBhvr>
                                        <p:cTn id="15" dur="1000" fill="hold"/>
                                        <p:tgtEl>
                                          <p:spTgt spid="76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6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60">
                                            <p:txEl>
                                              <p:pRg st="2" end="2"/>
                                            </p:txEl>
                                          </p:spTgt>
                                        </p:tgtEl>
                                        <p:attrNameLst>
                                          <p:attrName>style.visibility</p:attrName>
                                        </p:attrNameLst>
                                      </p:cBhvr>
                                      <p:to>
                                        <p:strVal val="visible"/>
                                      </p:to>
                                    </p:set>
                                    <p:animEffect transition="in" filter="fade">
                                      <p:cBhvr>
                                        <p:cTn id="21" dur="1000"/>
                                        <p:tgtEl>
                                          <p:spTgt spid="760">
                                            <p:txEl>
                                              <p:pRg st="2" end="2"/>
                                            </p:txEl>
                                          </p:spTgt>
                                        </p:tgtEl>
                                      </p:cBhvr>
                                    </p:animEffect>
                                    <p:anim calcmode="lin" valueType="num">
                                      <p:cBhvr>
                                        <p:cTn id="22" dur="1000" fill="hold"/>
                                        <p:tgtEl>
                                          <p:spTgt spid="76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6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60">
                                            <p:txEl>
                                              <p:pRg st="3" end="3"/>
                                            </p:txEl>
                                          </p:spTgt>
                                        </p:tgtEl>
                                        <p:attrNameLst>
                                          <p:attrName>style.visibility</p:attrName>
                                        </p:attrNameLst>
                                      </p:cBhvr>
                                      <p:to>
                                        <p:strVal val="visible"/>
                                      </p:to>
                                    </p:set>
                                    <p:animEffect transition="in" filter="fade">
                                      <p:cBhvr>
                                        <p:cTn id="28" dur="1000"/>
                                        <p:tgtEl>
                                          <p:spTgt spid="760">
                                            <p:txEl>
                                              <p:pRg st="3" end="3"/>
                                            </p:txEl>
                                          </p:spTgt>
                                        </p:tgtEl>
                                      </p:cBhvr>
                                    </p:animEffect>
                                    <p:anim calcmode="lin" valueType="num">
                                      <p:cBhvr>
                                        <p:cTn id="29" dur="1000" fill="hold"/>
                                        <p:tgtEl>
                                          <p:spTgt spid="76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6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762"/>
                                        </p:tgtEl>
                                        <p:attrNameLst>
                                          <p:attrName>style.visibility</p:attrName>
                                        </p:attrNameLst>
                                      </p:cBhvr>
                                      <p:to>
                                        <p:strVal val="visible"/>
                                      </p:to>
                                    </p:set>
                                    <p:anim calcmode="lin" valueType="num">
                                      <p:cBhvr additive="base">
                                        <p:cTn id="35" dur="1000" fill="hold"/>
                                        <p:tgtEl>
                                          <p:spTgt spid="762"/>
                                        </p:tgtEl>
                                        <p:attrNameLst>
                                          <p:attrName>ppt_x</p:attrName>
                                        </p:attrNameLst>
                                      </p:cBhvr>
                                      <p:tavLst>
                                        <p:tav tm="0">
                                          <p:val>
                                            <p:strVal val="#ppt_x"/>
                                          </p:val>
                                        </p:tav>
                                        <p:tav tm="100000">
                                          <p:val>
                                            <p:strVal val="#ppt_x"/>
                                          </p:val>
                                        </p:tav>
                                      </p:tavLst>
                                    </p:anim>
                                    <p:anim calcmode="lin" valueType="num">
                                      <p:cBhvr additive="base">
                                        <p:cTn id="36" dur="1000" fill="hold"/>
                                        <p:tgtEl>
                                          <p:spTgt spid="76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10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down)">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0"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40"/>
          <p:cNvSpPr txBox="1">
            <a:spLocks noGrp="1"/>
          </p:cNvSpPr>
          <p:nvPr>
            <p:ph type="title" idx="4294967295"/>
          </p:nvPr>
        </p:nvSpPr>
        <p:spPr>
          <a:xfrm>
            <a:off x="626100" y="0"/>
            <a:ext cx="4810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Coral Reef Adaptations</a:t>
            </a:r>
            <a:endParaRPr sz="3200" dirty="0"/>
          </a:p>
        </p:txBody>
      </p:sp>
      <p:sp>
        <p:nvSpPr>
          <p:cNvPr id="778" name="Google Shape;778;p40"/>
          <p:cNvSpPr txBox="1">
            <a:spLocks noGrp="1"/>
          </p:cNvSpPr>
          <p:nvPr>
            <p:ph type="body" idx="4294967295"/>
          </p:nvPr>
        </p:nvSpPr>
        <p:spPr>
          <a:xfrm>
            <a:off x="511029" y="1289068"/>
            <a:ext cx="4044553" cy="2141066"/>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Font typeface="Arial"/>
              <a:buChar char="•"/>
            </a:pPr>
            <a:r>
              <a:rPr lang="en" sz="2000" dirty="0"/>
              <a:t>Reef fish have evolved to have flatter bodies which allow them to maneuver in the crevices </a:t>
            </a:r>
            <a:endParaRPr lang="en-US"/>
          </a:p>
          <a:p>
            <a:pPr marL="444500" lvl="0" indent="-342900" algn="l" rtl="0">
              <a:spcBef>
                <a:spcPts val="600"/>
              </a:spcBef>
              <a:spcAft>
                <a:spcPts val="0"/>
              </a:spcAft>
              <a:buSzPts val="2000"/>
              <a:buFont typeface="Arial"/>
              <a:buChar char="•"/>
            </a:pPr>
            <a:endParaRPr lang="en-US" sz="2000" dirty="0"/>
          </a:p>
          <a:p>
            <a:pPr marL="457200" lvl="0" indent="-355600" algn="l" rtl="0">
              <a:spcBef>
                <a:spcPts val="0"/>
              </a:spcBef>
              <a:spcAft>
                <a:spcPts val="0"/>
              </a:spcAft>
              <a:buSzPts val="2000"/>
              <a:buFont typeface="Arial"/>
              <a:buChar char="•"/>
            </a:pPr>
            <a:r>
              <a:rPr lang="en" sz="2000" dirty="0"/>
              <a:t>Reef fish vibrant colors camouflage them from predators </a:t>
            </a:r>
          </a:p>
          <a:p>
            <a:pPr marL="101600" lvl="0" indent="0" algn="l" rtl="0">
              <a:spcBef>
                <a:spcPts val="0"/>
              </a:spcBef>
              <a:spcAft>
                <a:spcPts val="0"/>
              </a:spcAft>
              <a:buSzPts val="2000"/>
              <a:buNone/>
            </a:pPr>
            <a:endParaRPr lang="en" sz="1800" dirty="0"/>
          </a:p>
          <a:p>
            <a:pPr marL="457200" lvl="0" indent="-355600" algn="l" rtl="0">
              <a:spcBef>
                <a:spcPts val="0"/>
              </a:spcBef>
              <a:spcAft>
                <a:spcPts val="0"/>
              </a:spcAft>
              <a:buSzPts val="2000"/>
              <a:buChar char="●"/>
            </a:pPr>
            <a:endParaRPr lang="en" sz="1800" dirty="0"/>
          </a:p>
        </p:txBody>
      </p:sp>
      <p:sp>
        <p:nvSpPr>
          <p:cNvPr id="779" name="Google Shape;779;p40"/>
          <p:cNvSpPr txBox="1"/>
          <p:nvPr/>
        </p:nvSpPr>
        <p:spPr>
          <a:xfrm rot="-301">
            <a:off x="5946476" y="410128"/>
            <a:ext cx="2905385"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latin typeface="Dosis"/>
                <a:ea typeface="Dosis"/>
                <a:cs typeface="Dosis"/>
                <a:sym typeface="Dosis"/>
              </a:rPr>
              <a:t>What other adaptations might we see for protection?</a:t>
            </a:r>
            <a:endParaRPr sz="1800" b="1" dirty="0">
              <a:solidFill>
                <a:schemeClr val="accent1"/>
              </a:solidFill>
              <a:latin typeface="Dosis"/>
              <a:ea typeface="Dosis"/>
              <a:cs typeface="Dosis"/>
              <a:sym typeface="Dosis"/>
            </a:endParaRPr>
          </a:p>
        </p:txBody>
      </p:sp>
      <p:pic>
        <p:nvPicPr>
          <p:cNvPr id="781" name="Google Shape;781;p40"/>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9" name="Google Shape;778;p40">
            <a:extLst>
              <a:ext uri="{FF2B5EF4-FFF2-40B4-BE49-F238E27FC236}">
                <a16:creationId xmlns:a16="http://schemas.microsoft.com/office/drawing/2014/main" id="{60F7CE19-4AD1-443D-97DE-09A26CE32AEB}"/>
              </a:ext>
            </a:extLst>
          </p:cNvPr>
          <p:cNvSpPr txBox="1">
            <a:spLocks/>
          </p:cNvSpPr>
          <p:nvPr/>
        </p:nvSpPr>
        <p:spPr>
          <a:xfrm>
            <a:off x="331824" y="800290"/>
            <a:ext cx="3779700" cy="6971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000" b="1" dirty="0"/>
              <a:t>Fauna Adaptations</a:t>
            </a:r>
            <a:br>
              <a:rPr lang="en-US" sz="2000" b="1" dirty="0"/>
            </a:br>
            <a:endParaRPr lang="en-US" sz="2000" b="1" dirty="0"/>
          </a:p>
        </p:txBody>
      </p:sp>
      <p:pic>
        <p:nvPicPr>
          <p:cNvPr id="1028" name="Picture 4" descr="Image result for butterfly fish">
            <a:extLst>
              <a:ext uri="{FF2B5EF4-FFF2-40B4-BE49-F238E27FC236}">
                <a16:creationId xmlns:a16="http://schemas.microsoft.com/office/drawing/2014/main" id="{D6DFB09D-6EB5-432B-BD70-AA9B087517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6478" y="3180827"/>
            <a:ext cx="3181191" cy="179718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519870C-4537-4BA3-A3E3-336B19124B61}"/>
              </a:ext>
            </a:extLst>
          </p:cNvPr>
          <p:cNvPicPr>
            <a:picLocks noChangeAspect="1"/>
          </p:cNvPicPr>
          <p:nvPr/>
        </p:nvPicPr>
        <p:blipFill>
          <a:blip r:embed="rId5"/>
          <a:stretch>
            <a:fillRect/>
          </a:stretch>
        </p:blipFill>
        <p:spPr>
          <a:xfrm>
            <a:off x="2221675" y="3422867"/>
            <a:ext cx="2156704" cy="1609233"/>
          </a:xfrm>
          <a:prstGeom prst="rect">
            <a:avLst/>
          </a:prstGeom>
        </p:spPr>
      </p:pic>
      <p:sp>
        <p:nvSpPr>
          <p:cNvPr id="3" name="TextBox 2">
            <a:extLst>
              <a:ext uri="{FF2B5EF4-FFF2-40B4-BE49-F238E27FC236}">
                <a16:creationId xmlns:a16="http://schemas.microsoft.com/office/drawing/2014/main" id="{687D0186-A6AB-4DCE-BA5D-652C54ACD24C}"/>
              </a:ext>
            </a:extLst>
          </p:cNvPr>
          <p:cNvSpPr txBox="1"/>
          <p:nvPr/>
        </p:nvSpPr>
        <p:spPr>
          <a:xfrm>
            <a:off x="511524" y="3550790"/>
            <a:ext cx="1711532" cy="830997"/>
          </a:xfrm>
          <a:prstGeom prst="rect">
            <a:avLst/>
          </a:prstGeom>
          <a:noFill/>
        </p:spPr>
        <p:txBody>
          <a:bodyPr wrap="square" rtlCol="0">
            <a:spAutoFit/>
          </a:bodyPr>
          <a:lstStyle/>
          <a:p>
            <a:r>
              <a:rPr lang="en-US" sz="1600" dirty="0">
                <a:latin typeface="Dosis" pitchFamily="2" charset="0"/>
              </a:rPr>
              <a:t>Fluorescent pigment acting as a sunscreen</a:t>
            </a:r>
          </a:p>
        </p:txBody>
      </p:sp>
      <p:sp>
        <p:nvSpPr>
          <p:cNvPr id="6" name="Arrow: Right 5">
            <a:extLst>
              <a:ext uri="{FF2B5EF4-FFF2-40B4-BE49-F238E27FC236}">
                <a16:creationId xmlns:a16="http://schemas.microsoft.com/office/drawing/2014/main" id="{2D792E5B-FEA4-4636-B801-E1147D7B8ABF}"/>
              </a:ext>
            </a:extLst>
          </p:cNvPr>
          <p:cNvSpPr/>
          <p:nvPr/>
        </p:nvSpPr>
        <p:spPr>
          <a:xfrm>
            <a:off x="399316" y="4263993"/>
            <a:ext cx="1698303" cy="423230"/>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42A25F5-28A3-4717-9352-6AB95724F260}"/>
              </a:ext>
            </a:extLst>
          </p:cNvPr>
          <p:cNvSpPr txBox="1"/>
          <p:nvPr/>
        </p:nvSpPr>
        <p:spPr>
          <a:xfrm>
            <a:off x="5516478" y="2349830"/>
            <a:ext cx="3089787" cy="830997"/>
          </a:xfrm>
          <a:prstGeom prst="rect">
            <a:avLst/>
          </a:prstGeom>
          <a:noFill/>
        </p:spPr>
        <p:txBody>
          <a:bodyPr wrap="square" rtlCol="0">
            <a:spAutoFit/>
          </a:bodyPr>
          <a:lstStyle/>
          <a:p>
            <a:r>
              <a:rPr lang="en-US" sz="1600" dirty="0">
                <a:latin typeface="Dosis" pitchFamily="2" charset="0"/>
              </a:rPr>
              <a:t>Butterfly fish have a false eye on their dorsal fin to confuse predators to think it’s their head</a:t>
            </a:r>
          </a:p>
        </p:txBody>
      </p:sp>
      <p:sp>
        <p:nvSpPr>
          <p:cNvPr id="8" name="Thought Bubble: Cloud 7">
            <a:extLst>
              <a:ext uri="{FF2B5EF4-FFF2-40B4-BE49-F238E27FC236}">
                <a16:creationId xmlns:a16="http://schemas.microsoft.com/office/drawing/2014/main" id="{97667CF5-9A11-4C1C-9D08-A08AD8FCE9D6}"/>
              </a:ext>
            </a:extLst>
          </p:cNvPr>
          <p:cNvSpPr/>
          <p:nvPr/>
        </p:nvSpPr>
        <p:spPr>
          <a:xfrm>
            <a:off x="5516478" y="237358"/>
            <a:ext cx="3568528" cy="1134242"/>
          </a:xfrm>
          <a:prstGeom prst="cloudCallou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
                                            <p:txEl>
                                              <p:pRg st="0" end="0"/>
                                            </p:txEl>
                                          </p:spTgt>
                                        </p:tgtEl>
                                        <p:attrNameLst>
                                          <p:attrName>style.visibility</p:attrName>
                                        </p:attrNameLst>
                                      </p:cBhvr>
                                      <p:to>
                                        <p:strVal val="visible"/>
                                      </p:to>
                                    </p:set>
                                    <p:anim calcmode="lin" valueType="num">
                                      <p:cBhvr additive="base">
                                        <p:cTn id="7" dur="1000" fill="hold"/>
                                        <p:tgtEl>
                                          <p:spTgt spid="778">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77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78">
                                            <p:txEl>
                                              <p:pRg st="2" end="2"/>
                                            </p:txEl>
                                          </p:spTgt>
                                        </p:tgtEl>
                                        <p:attrNameLst>
                                          <p:attrName>style.visibility</p:attrName>
                                        </p:attrNameLst>
                                      </p:cBhvr>
                                      <p:to>
                                        <p:strVal val="visible"/>
                                      </p:to>
                                    </p:set>
                                    <p:anim calcmode="lin" valueType="num">
                                      <p:cBhvr additive="base">
                                        <p:cTn id="13" dur="1000" fill="hold"/>
                                        <p:tgtEl>
                                          <p:spTgt spid="778">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77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1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strVal val="#ppt_w+.3"/>
                                          </p:val>
                                        </p:tav>
                                        <p:tav tm="100000">
                                          <p:val>
                                            <p:strVal val="#ppt_w"/>
                                          </p:val>
                                        </p:tav>
                                      </p:tavLst>
                                    </p:anim>
                                    <p:anim calcmode="lin" valueType="num">
                                      <p:cBhvr>
                                        <p:cTn id="25" dur="1000" fill="hold"/>
                                        <p:tgtEl>
                                          <p:spTgt spid="3"/>
                                        </p:tgtEl>
                                        <p:attrNameLst>
                                          <p:attrName>ppt_h</p:attrName>
                                        </p:attrNameLst>
                                      </p:cBhvr>
                                      <p:tavLst>
                                        <p:tav tm="0">
                                          <p:val>
                                            <p:strVal val="#ppt_h"/>
                                          </p:val>
                                        </p:tav>
                                        <p:tav tm="100000">
                                          <p:val>
                                            <p:strVal val="#ppt_h"/>
                                          </p:val>
                                        </p:tav>
                                      </p:tavLst>
                                    </p:anim>
                                    <p:animEffect transition="in" filter="fade">
                                      <p:cBhvr>
                                        <p:cTn id="26" dur="1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75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28"/>
                                        </p:tgtEl>
                                        <p:attrNameLst>
                                          <p:attrName>style.visibility</p:attrName>
                                        </p:attrNameLst>
                                      </p:cBhvr>
                                      <p:to>
                                        <p:strVal val="visible"/>
                                      </p:to>
                                    </p:set>
                                    <p:animEffect transition="in" filter="barn(inVertical)">
                                      <p:cBhvr>
                                        <p:cTn id="36" dur="500"/>
                                        <p:tgtEl>
                                          <p:spTgt spid="1028"/>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1000" fill="hold"/>
                                        <p:tgtEl>
                                          <p:spTgt spid="7"/>
                                        </p:tgtEl>
                                        <p:attrNameLst>
                                          <p:attrName>ppt_w</p:attrName>
                                        </p:attrNameLst>
                                      </p:cBhvr>
                                      <p:tavLst>
                                        <p:tav tm="0">
                                          <p:val>
                                            <p:strVal val="#ppt_w+.3"/>
                                          </p:val>
                                        </p:tav>
                                        <p:tav tm="100000">
                                          <p:val>
                                            <p:strVal val="#ppt_w"/>
                                          </p:val>
                                        </p:tav>
                                      </p:tavLst>
                                    </p:anim>
                                    <p:anim calcmode="lin" valueType="num">
                                      <p:cBhvr>
                                        <p:cTn id="42" dur="1000" fill="hold"/>
                                        <p:tgtEl>
                                          <p:spTgt spid="7"/>
                                        </p:tgtEl>
                                        <p:attrNameLst>
                                          <p:attrName>ppt_h</p:attrName>
                                        </p:attrNameLst>
                                      </p:cBhvr>
                                      <p:tavLst>
                                        <p:tav tm="0">
                                          <p:val>
                                            <p:strVal val="#ppt_h"/>
                                          </p:val>
                                        </p:tav>
                                        <p:tav tm="100000">
                                          <p:val>
                                            <p:strVal val="#ppt_h"/>
                                          </p:val>
                                        </p:tav>
                                      </p:tavLst>
                                    </p:anim>
                                    <p:animEffect transition="in" filter="fade">
                                      <p:cBhvr>
                                        <p:cTn id="43" dur="1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779"/>
                                        </p:tgtEl>
                                        <p:attrNameLst>
                                          <p:attrName>style.visibility</p:attrName>
                                        </p:attrNameLst>
                                      </p:cBhvr>
                                      <p:to>
                                        <p:strVal val="visible"/>
                                      </p:to>
                                    </p:set>
                                    <p:animEffect transition="in" filter="fade">
                                      <p:cBhvr>
                                        <p:cTn id="53" dur="1000"/>
                                        <p:tgtEl>
                                          <p:spTgt spid="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 grpId="0" uiExpand="1" build="p"/>
      <p:bldP spid="779" grpId="0"/>
      <p:bldP spid="3" grpId="0"/>
      <p:bldP spid="6" grpId="0" animBg="1"/>
      <p:bldP spid="7"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41"/>
          <p:cNvSpPr txBox="1">
            <a:spLocks noGrp="1"/>
          </p:cNvSpPr>
          <p:nvPr>
            <p:ph type="title" idx="4294967295"/>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Mangroves</a:t>
            </a:r>
            <a:endParaRPr sz="3200" dirty="0"/>
          </a:p>
        </p:txBody>
      </p:sp>
      <p:sp>
        <p:nvSpPr>
          <p:cNvPr id="788" name="Google Shape;788;p41"/>
          <p:cNvSpPr txBox="1">
            <a:spLocks noGrp="1"/>
          </p:cNvSpPr>
          <p:nvPr>
            <p:ph type="body" idx="4294967295"/>
          </p:nvPr>
        </p:nvSpPr>
        <p:spPr>
          <a:xfrm>
            <a:off x="58993" y="942314"/>
            <a:ext cx="5783702" cy="3917279"/>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Font typeface="Arial"/>
              <a:buChar char="•"/>
            </a:pPr>
            <a:r>
              <a:rPr lang="en" sz="2400" b="1" dirty="0"/>
              <a:t>Mangroves</a:t>
            </a:r>
            <a:r>
              <a:rPr lang="en" sz="2400" dirty="0"/>
              <a:t>:  the species of a tree that makes up a Mangrove Forest. They are trees or shrubs that grow in coastal swamps</a:t>
            </a:r>
            <a:br>
              <a:rPr lang="en" sz="2400" dirty="0"/>
            </a:br>
            <a:endParaRPr lang="en-US" sz="2400" dirty="0"/>
          </a:p>
          <a:p>
            <a:pPr marL="457200" lvl="0" indent="-393700" algn="l" rtl="0">
              <a:spcBef>
                <a:spcPts val="0"/>
              </a:spcBef>
              <a:spcAft>
                <a:spcPts val="0"/>
              </a:spcAft>
              <a:buSzPts val="2600"/>
              <a:buFont typeface="Arial"/>
              <a:buChar char="•"/>
            </a:pPr>
            <a:r>
              <a:rPr lang="en" sz="2400" dirty="0"/>
              <a:t>Bi-daily following with high tide, intense sun exposure, and roots overwhelmed with salt</a:t>
            </a:r>
          </a:p>
          <a:p>
            <a:pPr marL="457200" lvl="0" indent="-393700" algn="l" rtl="0">
              <a:spcBef>
                <a:spcPts val="0"/>
              </a:spcBef>
              <a:spcAft>
                <a:spcPts val="0"/>
              </a:spcAft>
              <a:buSzPts val="2600"/>
              <a:buFont typeface="Arial"/>
              <a:buChar char="•"/>
            </a:pPr>
            <a:endParaRPr lang="en" sz="2400" dirty="0"/>
          </a:p>
          <a:p>
            <a:pPr marL="457200" lvl="0" indent="-393700" algn="l" rtl="0">
              <a:spcBef>
                <a:spcPts val="0"/>
              </a:spcBef>
              <a:spcAft>
                <a:spcPts val="0"/>
              </a:spcAft>
              <a:buSzPts val="2600"/>
              <a:buFont typeface="Arial"/>
              <a:buChar char="•"/>
            </a:pPr>
            <a:r>
              <a:rPr lang="en" sz="2400" dirty="0"/>
              <a:t>There are about 80 different species of mangrove trees</a:t>
            </a:r>
            <a:br>
              <a:rPr lang="en" dirty="0"/>
            </a:br>
            <a:endParaRPr lang="en-US" dirty="0"/>
          </a:p>
          <a:p>
            <a:pPr marL="0" lvl="0" indent="0" algn="l" rtl="0">
              <a:spcBef>
                <a:spcPts val="600"/>
              </a:spcBef>
              <a:spcAft>
                <a:spcPts val="0"/>
              </a:spcAft>
              <a:buNone/>
            </a:pP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pic>
        <p:nvPicPr>
          <p:cNvPr id="789" name="Google Shape;789;p41"/>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6817D6AE-6104-47AE-B8F4-30715CB11529}"/>
              </a:ext>
            </a:extLst>
          </p:cNvPr>
          <p:cNvPicPr>
            <a:picLocks noChangeAspect="1"/>
          </p:cNvPicPr>
          <p:nvPr/>
        </p:nvPicPr>
        <p:blipFill>
          <a:blip r:embed="rId4"/>
          <a:stretch>
            <a:fillRect/>
          </a:stretch>
        </p:blipFill>
        <p:spPr>
          <a:xfrm flipH="1">
            <a:off x="5981977" y="371650"/>
            <a:ext cx="3096234" cy="1821314"/>
          </a:xfrm>
          <a:prstGeom prst="rect">
            <a:avLst/>
          </a:prstGeom>
          <a:effectLst>
            <a:softEdge rad="0"/>
          </a:effectLst>
        </p:spPr>
      </p:pic>
      <p:pic>
        <p:nvPicPr>
          <p:cNvPr id="4" name="Picture 3">
            <a:extLst>
              <a:ext uri="{FF2B5EF4-FFF2-40B4-BE49-F238E27FC236}">
                <a16:creationId xmlns:a16="http://schemas.microsoft.com/office/drawing/2014/main" id="{02D19395-97B0-4026-8E86-6AF2DCF30D6D}"/>
              </a:ext>
            </a:extLst>
          </p:cNvPr>
          <p:cNvPicPr>
            <a:picLocks noChangeAspect="1"/>
          </p:cNvPicPr>
          <p:nvPr/>
        </p:nvPicPr>
        <p:blipFill>
          <a:blip r:embed="rId5"/>
          <a:stretch>
            <a:fillRect/>
          </a:stretch>
        </p:blipFill>
        <p:spPr>
          <a:xfrm>
            <a:off x="5609744" y="3321380"/>
            <a:ext cx="3447191" cy="17596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88">
                                            <p:txEl>
                                              <p:pRg st="0" end="0"/>
                                            </p:txEl>
                                          </p:spTgt>
                                        </p:tgtEl>
                                        <p:attrNameLst>
                                          <p:attrName>style.visibility</p:attrName>
                                        </p:attrNameLst>
                                      </p:cBhvr>
                                      <p:to>
                                        <p:strVal val="visible"/>
                                      </p:to>
                                    </p:set>
                                    <p:animEffect transition="in" filter="fade">
                                      <p:cBhvr>
                                        <p:cTn id="7" dur="1000"/>
                                        <p:tgtEl>
                                          <p:spTgt spid="788">
                                            <p:txEl>
                                              <p:pRg st="0" end="0"/>
                                            </p:txEl>
                                          </p:spTgt>
                                        </p:tgtEl>
                                      </p:cBhvr>
                                    </p:animEffect>
                                    <p:anim calcmode="lin" valueType="num">
                                      <p:cBhvr>
                                        <p:cTn id="8" dur="1000" fill="hold"/>
                                        <p:tgtEl>
                                          <p:spTgt spid="78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8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88">
                                            <p:txEl>
                                              <p:pRg st="1" end="1"/>
                                            </p:txEl>
                                          </p:spTgt>
                                        </p:tgtEl>
                                        <p:attrNameLst>
                                          <p:attrName>style.visibility</p:attrName>
                                        </p:attrNameLst>
                                      </p:cBhvr>
                                      <p:to>
                                        <p:strVal val="visible"/>
                                      </p:to>
                                    </p:set>
                                    <p:animEffect transition="in" filter="fade">
                                      <p:cBhvr>
                                        <p:cTn id="14" dur="1000"/>
                                        <p:tgtEl>
                                          <p:spTgt spid="788">
                                            <p:txEl>
                                              <p:pRg st="1" end="1"/>
                                            </p:txEl>
                                          </p:spTgt>
                                        </p:tgtEl>
                                      </p:cBhvr>
                                    </p:animEffect>
                                    <p:anim calcmode="lin" valueType="num">
                                      <p:cBhvr>
                                        <p:cTn id="15" dur="1000" fill="hold"/>
                                        <p:tgtEl>
                                          <p:spTgt spid="78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8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88">
                                            <p:txEl>
                                              <p:pRg st="3" end="3"/>
                                            </p:txEl>
                                          </p:spTgt>
                                        </p:tgtEl>
                                        <p:attrNameLst>
                                          <p:attrName>style.visibility</p:attrName>
                                        </p:attrNameLst>
                                      </p:cBhvr>
                                      <p:to>
                                        <p:strVal val="visible"/>
                                      </p:to>
                                    </p:set>
                                    <p:animEffect transition="in" filter="fade">
                                      <p:cBhvr>
                                        <p:cTn id="21" dur="1000"/>
                                        <p:tgtEl>
                                          <p:spTgt spid="788">
                                            <p:txEl>
                                              <p:pRg st="3" end="3"/>
                                            </p:txEl>
                                          </p:spTgt>
                                        </p:tgtEl>
                                      </p:cBhvr>
                                    </p:animEffect>
                                    <p:anim calcmode="lin" valueType="num">
                                      <p:cBhvr>
                                        <p:cTn id="22" dur="1000" fill="hold"/>
                                        <p:tgtEl>
                                          <p:spTgt spid="788">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8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75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down)">
                                      <p:cBhvr>
                                        <p:cTn id="3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42"/>
          <p:cNvSpPr txBox="1"/>
          <p:nvPr/>
        </p:nvSpPr>
        <p:spPr>
          <a:xfrm>
            <a:off x="612058" y="1774902"/>
            <a:ext cx="2713054" cy="147729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dirty="0">
                <a:solidFill>
                  <a:schemeClr val="accent1"/>
                </a:solidFill>
                <a:latin typeface="Dosis"/>
                <a:ea typeface="Dosis"/>
                <a:cs typeface="Dosis"/>
                <a:sym typeface="Dosis"/>
              </a:rPr>
              <a:t>What kind of characteristics do we see?</a:t>
            </a:r>
            <a:endParaRPr sz="2800" b="1" dirty="0">
              <a:solidFill>
                <a:schemeClr val="accent1"/>
              </a:solidFill>
              <a:latin typeface="Dosis"/>
              <a:ea typeface="Dosis"/>
              <a:cs typeface="Dosis"/>
              <a:sym typeface="Dosis"/>
            </a:endParaRPr>
          </a:p>
        </p:txBody>
      </p:sp>
      <p:sp>
        <p:nvSpPr>
          <p:cNvPr id="797" name="Google Shape;797;p42"/>
          <p:cNvSpPr txBox="1"/>
          <p:nvPr/>
        </p:nvSpPr>
        <p:spPr>
          <a:xfrm>
            <a:off x="494600" y="234800"/>
            <a:ext cx="5516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dirty="0">
                <a:solidFill>
                  <a:schemeClr val="accent1"/>
                </a:solidFill>
                <a:latin typeface="Sniglet"/>
                <a:ea typeface="Sniglet"/>
                <a:cs typeface="Sniglet"/>
                <a:sym typeface="Sniglet"/>
              </a:rPr>
              <a:t>Characteristics of Mangroves</a:t>
            </a:r>
            <a:endParaRPr sz="3200" dirty="0">
              <a:solidFill>
                <a:schemeClr val="accent1"/>
              </a:solidFill>
              <a:latin typeface="Sniglet"/>
              <a:ea typeface="Sniglet"/>
              <a:cs typeface="Sniglet"/>
              <a:sym typeface="Sniglet"/>
            </a:endParaRPr>
          </a:p>
        </p:txBody>
      </p:sp>
      <p:pic>
        <p:nvPicPr>
          <p:cNvPr id="798" name="Google Shape;798;p42"/>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5A2E3A81-1791-4C5A-9C36-0080E73F6647}"/>
              </a:ext>
            </a:extLst>
          </p:cNvPr>
          <p:cNvPicPr>
            <a:picLocks noChangeAspect="1"/>
          </p:cNvPicPr>
          <p:nvPr/>
        </p:nvPicPr>
        <p:blipFill>
          <a:blip r:embed="rId4"/>
          <a:stretch>
            <a:fillRect/>
          </a:stretch>
        </p:blipFill>
        <p:spPr>
          <a:xfrm>
            <a:off x="3648396" y="911900"/>
            <a:ext cx="5001004" cy="40008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96"/>
                                        </p:tgtEl>
                                        <p:attrNameLst>
                                          <p:attrName>style.visibility</p:attrName>
                                        </p:attrNameLst>
                                      </p:cBhvr>
                                      <p:to>
                                        <p:strVal val="visible"/>
                                      </p:to>
                                    </p:set>
                                    <p:animEffect transition="in" filter="wipe(down)">
                                      <p:cBhvr>
                                        <p:cTn id="7" dur="507">
                                          <p:stCondLst>
                                            <p:cond delay="0"/>
                                          </p:stCondLst>
                                        </p:cTn>
                                        <p:tgtEl>
                                          <p:spTgt spid="796"/>
                                        </p:tgtEl>
                                      </p:cBhvr>
                                    </p:animEffect>
                                    <p:anim calcmode="lin" valueType="num">
                                      <p:cBhvr>
                                        <p:cTn id="8" dur="1594" tmFilter="0,0; 0.14,0.36; 0.43,0.73; 0.71,0.91; 1.0,1.0">
                                          <p:stCondLst>
                                            <p:cond delay="0"/>
                                          </p:stCondLst>
                                        </p:cTn>
                                        <p:tgtEl>
                                          <p:spTgt spid="796"/>
                                        </p:tgtEl>
                                        <p:attrNameLst>
                                          <p:attrName>ppt_x</p:attrName>
                                        </p:attrNameLst>
                                      </p:cBhvr>
                                      <p:tavLst>
                                        <p:tav tm="0">
                                          <p:val>
                                            <p:strVal val="#ppt_x-0.25"/>
                                          </p:val>
                                        </p:tav>
                                        <p:tav tm="100000">
                                          <p:val>
                                            <p:strVal val="#ppt_x"/>
                                          </p:val>
                                        </p:tav>
                                      </p:tavLst>
                                    </p:anim>
                                    <p:anim calcmode="lin" valueType="num">
                                      <p:cBhvr>
                                        <p:cTn id="9" dur="581" tmFilter="0.0,0.0; 0.25,0.07; 0.50,0.2; 0.75,0.467; 1.0,1.0">
                                          <p:stCondLst>
                                            <p:cond delay="0"/>
                                          </p:stCondLst>
                                        </p:cTn>
                                        <p:tgtEl>
                                          <p:spTgt spid="796"/>
                                        </p:tgtEl>
                                        <p:attrNameLst>
                                          <p:attrName>ppt_y</p:attrName>
                                        </p:attrNameLst>
                                      </p:cBhvr>
                                      <p:tavLst>
                                        <p:tav tm="0" fmla="#ppt_y-sin(pi*$)/3">
                                          <p:val>
                                            <p:fltVal val="0.5"/>
                                          </p:val>
                                        </p:tav>
                                        <p:tav tm="100000">
                                          <p:val>
                                            <p:fltVal val="1"/>
                                          </p:val>
                                        </p:tav>
                                      </p:tavLst>
                                    </p:anim>
                                    <p:anim calcmode="lin" valueType="num">
                                      <p:cBhvr>
                                        <p:cTn id="10" dur="581" tmFilter="0, 0; 0.125,0.2665; 0.25,0.4; 0.375,0.465; 0.5,0.5;  0.625,0.535; 0.75,0.6; 0.875,0.7335; 1,1">
                                          <p:stCondLst>
                                            <p:cond delay="581"/>
                                          </p:stCondLst>
                                        </p:cTn>
                                        <p:tgtEl>
                                          <p:spTgt spid="796"/>
                                        </p:tgtEl>
                                        <p:attrNameLst>
                                          <p:attrName>ppt_y</p:attrName>
                                        </p:attrNameLst>
                                      </p:cBhvr>
                                      <p:tavLst>
                                        <p:tav tm="0" fmla="#ppt_y-sin(pi*$)/9">
                                          <p:val>
                                            <p:fltVal val="0"/>
                                          </p:val>
                                        </p:tav>
                                        <p:tav tm="100000">
                                          <p:val>
                                            <p:fltVal val="1"/>
                                          </p:val>
                                        </p:tav>
                                      </p:tavLst>
                                    </p:anim>
                                    <p:anim calcmode="lin" valueType="num">
                                      <p:cBhvr>
                                        <p:cTn id="11" dur="290" tmFilter="0, 0; 0.125,0.2665; 0.25,0.4; 0.375,0.465; 0.5,0.5;  0.625,0.535; 0.75,0.6; 0.875,0.7335; 1,1">
                                          <p:stCondLst>
                                            <p:cond delay="1159"/>
                                          </p:stCondLst>
                                        </p:cTn>
                                        <p:tgtEl>
                                          <p:spTgt spid="796"/>
                                        </p:tgtEl>
                                        <p:attrNameLst>
                                          <p:attrName>ppt_y</p:attrName>
                                        </p:attrNameLst>
                                      </p:cBhvr>
                                      <p:tavLst>
                                        <p:tav tm="0" fmla="#ppt_y-sin(pi*$)/27">
                                          <p:val>
                                            <p:fltVal val="0"/>
                                          </p:val>
                                        </p:tav>
                                        <p:tav tm="100000">
                                          <p:val>
                                            <p:fltVal val="1"/>
                                          </p:val>
                                        </p:tav>
                                      </p:tavLst>
                                    </p:anim>
                                    <p:anim calcmode="lin" valueType="num">
                                      <p:cBhvr>
                                        <p:cTn id="12" dur="144" tmFilter="0, 0; 0.125,0.2665; 0.25,0.4; 0.375,0.465; 0.5,0.5;  0.625,0.535; 0.75,0.6; 0.875,0.7335; 1,1">
                                          <p:stCondLst>
                                            <p:cond delay="1449"/>
                                          </p:stCondLst>
                                        </p:cTn>
                                        <p:tgtEl>
                                          <p:spTgt spid="796"/>
                                        </p:tgtEl>
                                        <p:attrNameLst>
                                          <p:attrName>ppt_y</p:attrName>
                                        </p:attrNameLst>
                                      </p:cBhvr>
                                      <p:tavLst>
                                        <p:tav tm="0" fmla="#ppt_y-sin(pi*$)/81">
                                          <p:val>
                                            <p:fltVal val="0"/>
                                          </p:val>
                                        </p:tav>
                                        <p:tav tm="100000">
                                          <p:val>
                                            <p:fltVal val="1"/>
                                          </p:val>
                                        </p:tav>
                                      </p:tavLst>
                                    </p:anim>
                                    <p:animScale>
                                      <p:cBhvr>
                                        <p:cTn id="13" dur="23">
                                          <p:stCondLst>
                                            <p:cond delay="569"/>
                                          </p:stCondLst>
                                        </p:cTn>
                                        <p:tgtEl>
                                          <p:spTgt spid="796"/>
                                        </p:tgtEl>
                                      </p:cBhvr>
                                      <p:to x="100000" y="60000"/>
                                    </p:animScale>
                                    <p:animScale>
                                      <p:cBhvr>
                                        <p:cTn id="14" dur="145" decel="50000">
                                          <p:stCondLst>
                                            <p:cond delay="592"/>
                                          </p:stCondLst>
                                        </p:cTn>
                                        <p:tgtEl>
                                          <p:spTgt spid="796"/>
                                        </p:tgtEl>
                                      </p:cBhvr>
                                      <p:to x="100000" y="100000"/>
                                    </p:animScale>
                                    <p:animScale>
                                      <p:cBhvr>
                                        <p:cTn id="15" dur="23">
                                          <p:stCondLst>
                                            <p:cond delay="1148"/>
                                          </p:stCondLst>
                                        </p:cTn>
                                        <p:tgtEl>
                                          <p:spTgt spid="796"/>
                                        </p:tgtEl>
                                      </p:cBhvr>
                                      <p:to x="100000" y="80000"/>
                                    </p:animScale>
                                    <p:animScale>
                                      <p:cBhvr>
                                        <p:cTn id="16" dur="145" decel="50000">
                                          <p:stCondLst>
                                            <p:cond delay="1171"/>
                                          </p:stCondLst>
                                        </p:cTn>
                                        <p:tgtEl>
                                          <p:spTgt spid="796"/>
                                        </p:tgtEl>
                                      </p:cBhvr>
                                      <p:to x="100000" y="100000"/>
                                    </p:animScale>
                                    <p:animScale>
                                      <p:cBhvr>
                                        <p:cTn id="17" dur="23">
                                          <p:stCondLst>
                                            <p:cond delay="1437"/>
                                          </p:stCondLst>
                                        </p:cTn>
                                        <p:tgtEl>
                                          <p:spTgt spid="796"/>
                                        </p:tgtEl>
                                      </p:cBhvr>
                                      <p:to x="100000" y="90000"/>
                                    </p:animScale>
                                    <p:animScale>
                                      <p:cBhvr>
                                        <p:cTn id="18" dur="145" decel="50000">
                                          <p:stCondLst>
                                            <p:cond delay="1459"/>
                                          </p:stCondLst>
                                        </p:cTn>
                                        <p:tgtEl>
                                          <p:spTgt spid="796"/>
                                        </p:tgtEl>
                                      </p:cBhvr>
                                      <p:to x="100000" y="100000"/>
                                    </p:animScale>
                                    <p:animScale>
                                      <p:cBhvr>
                                        <p:cTn id="19" dur="23">
                                          <p:stCondLst>
                                            <p:cond delay="1582"/>
                                          </p:stCondLst>
                                        </p:cTn>
                                        <p:tgtEl>
                                          <p:spTgt spid="796"/>
                                        </p:tgtEl>
                                      </p:cBhvr>
                                      <p:to x="100000" y="95000"/>
                                    </p:animScale>
                                    <p:animScale>
                                      <p:cBhvr>
                                        <p:cTn id="20" dur="145" decel="50000">
                                          <p:stCondLst>
                                            <p:cond delay="1605"/>
                                          </p:stCondLst>
                                        </p:cTn>
                                        <p:tgtEl>
                                          <p:spTgt spid="79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43"/>
          <p:cNvSpPr txBox="1">
            <a:spLocks noGrp="1"/>
          </p:cNvSpPr>
          <p:nvPr>
            <p:ph type="title" idx="4294967295"/>
          </p:nvPr>
        </p:nvSpPr>
        <p:spPr>
          <a:xfrm>
            <a:off x="5955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Mangrove Adaptations</a:t>
            </a:r>
            <a:endParaRPr sz="3200" dirty="0"/>
          </a:p>
        </p:txBody>
      </p:sp>
      <p:pic>
        <p:nvPicPr>
          <p:cNvPr id="807" name="Google Shape;807;p43"/>
          <p:cNvPicPr preferRelativeResize="0"/>
          <p:nvPr/>
        </p:nvPicPr>
        <p:blipFill>
          <a:blip r:embed="rId3">
            <a:alphaModFix/>
          </a:blip>
          <a:stretch>
            <a:fillRect/>
          </a:stretch>
        </p:blipFill>
        <p:spPr>
          <a:xfrm>
            <a:off x="5304525" y="853813"/>
            <a:ext cx="3534675" cy="3655115"/>
          </a:xfrm>
          <a:prstGeom prst="rect">
            <a:avLst/>
          </a:prstGeom>
          <a:noFill/>
          <a:ln>
            <a:noFill/>
          </a:ln>
        </p:spPr>
      </p:pic>
      <p:pic>
        <p:nvPicPr>
          <p:cNvPr id="808" name="Google Shape;808;p43"/>
          <p:cNvPicPr preferRelativeResize="0"/>
          <p:nvPr/>
        </p:nvPicPr>
        <p:blipFill rotWithShape="1">
          <a:blip r:embed="rId4">
            <a:alphaModFix/>
          </a:blip>
          <a:srcRect r="76664"/>
          <a:stretch/>
        </p:blipFill>
        <p:spPr>
          <a:xfrm>
            <a:off x="0" y="0"/>
            <a:ext cx="511524" cy="548000"/>
          </a:xfrm>
          <a:prstGeom prst="rect">
            <a:avLst/>
          </a:prstGeom>
          <a:noFill/>
          <a:ln>
            <a:noFill/>
          </a:ln>
        </p:spPr>
      </p:pic>
      <p:sp>
        <p:nvSpPr>
          <p:cNvPr id="8" name="Google Shape;806;p43">
            <a:extLst>
              <a:ext uri="{FF2B5EF4-FFF2-40B4-BE49-F238E27FC236}">
                <a16:creationId xmlns:a16="http://schemas.microsoft.com/office/drawing/2014/main" id="{2ABFE670-7683-4F1B-ABB5-F6F9F71B4DCB}"/>
              </a:ext>
            </a:extLst>
          </p:cNvPr>
          <p:cNvSpPr txBox="1">
            <a:spLocks/>
          </p:cNvSpPr>
          <p:nvPr/>
        </p:nvSpPr>
        <p:spPr>
          <a:xfrm>
            <a:off x="168051" y="861826"/>
            <a:ext cx="4335900" cy="7324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300" b="1" dirty="0"/>
              <a:t>Snorkel</a:t>
            </a:r>
            <a:r>
              <a:rPr lang="en-US" sz="2700" b="1" dirty="0"/>
              <a:t>   </a:t>
            </a:r>
            <a:r>
              <a:rPr lang="en-US" sz="2300" b="1" dirty="0"/>
              <a:t>Roots</a:t>
            </a:r>
            <a:br>
              <a:rPr lang="en-US" sz="2300" b="1" dirty="0"/>
            </a:br>
            <a:endParaRPr lang="en-US" sz="2300" dirty="0"/>
          </a:p>
        </p:txBody>
      </p:sp>
      <p:sp>
        <p:nvSpPr>
          <p:cNvPr id="2" name="TextBox 1">
            <a:extLst>
              <a:ext uri="{FF2B5EF4-FFF2-40B4-BE49-F238E27FC236}">
                <a16:creationId xmlns:a16="http://schemas.microsoft.com/office/drawing/2014/main" id="{5BE0D1B3-494D-49C4-97D0-36F4F43B57B1}"/>
              </a:ext>
            </a:extLst>
          </p:cNvPr>
          <p:cNvSpPr txBox="1"/>
          <p:nvPr/>
        </p:nvSpPr>
        <p:spPr>
          <a:xfrm>
            <a:off x="757861" y="1594272"/>
            <a:ext cx="3746090"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Dosis" pitchFamily="2" charset="0"/>
              </a:rPr>
              <a:t>Peg like roots extending to be above the waterline</a:t>
            </a:r>
          </a:p>
          <a:p>
            <a:endParaRPr lang="en-US" sz="2000" dirty="0">
              <a:latin typeface="Dosis" pitchFamily="2" charset="0"/>
            </a:endParaRPr>
          </a:p>
          <a:p>
            <a:pPr marL="342900" indent="-342900">
              <a:buFont typeface="Arial" panose="020B0604020202020204" pitchFamily="34" charset="0"/>
              <a:buChar char="•"/>
            </a:pPr>
            <a:r>
              <a:rPr lang="en-US" sz="2000" dirty="0">
                <a:latin typeface="Dosis" pitchFamily="2" charset="0"/>
              </a:rPr>
              <a:t>Also called pneumatophores </a:t>
            </a:r>
          </a:p>
          <a:p>
            <a:pPr marL="342900" indent="-342900">
              <a:buFont typeface="Arial" panose="020B0604020202020204" pitchFamily="34" charset="0"/>
              <a:buChar char="•"/>
            </a:pPr>
            <a:endParaRPr lang="en-US" sz="2000" dirty="0">
              <a:latin typeface="Dosis" pitchFamily="2" charset="0"/>
            </a:endParaRPr>
          </a:p>
          <a:p>
            <a:pPr marL="342900" indent="-342900">
              <a:buFont typeface="Arial" panose="020B0604020202020204" pitchFamily="34" charset="0"/>
              <a:buChar char="•"/>
            </a:pPr>
            <a:r>
              <a:rPr lang="en-US" sz="2000" dirty="0">
                <a:latin typeface="Dosis" pitchFamily="2" charset="0"/>
              </a:rPr>
              <a:t>Allow the mangrove to breath</a:t>
            </a:r>
          </a:p>
          <a:p>
            <a:pPr marL="342900" indent="-342900">
              <a:buFont typeface="Arial" panose="020B0604020202020204" pitchFamily="34" charset="0"/>
              <a:buChar char="•"/>
            </a:pPr>
            <a:endParaRPr lang="en-US" sz="2000" dirty="0">
              <a:latin typeface="Dosis" pitchFamily="2" charset="0"/>
            </a:endParaRPr>
          </a:p>
          <a:p>
            <a:pPr marL="342900" indent="-342900">
              <a:buFont typeface="Arial" panose="020B0604020202020204" pitchFamily="34" charset="0"/>
              <a:buChar char="•"/>
            </a:pPr>
            <a:r>
              <a:rPr lang="en-US" sz="2000" dirty="0">
                <a:latin typeface="Dosis" pitchFamily="2" charset="0"/>
              </a:rPr>
              <a:t>Seen mainly with the White Mangrove (</a:t>
            </a:r>
            <a:r>
              <a:rPr lang="en-US" sz="2000" i="1" dirty="0" err="1">
                <a:latin typeface="Dosis" pitchFamily="2" charset="0"/>
              </a:rPr>
              <a:t>Laguncularia</a:t>
            </a:r>
            <a:r>
              <a:rPr lang="en-US" sz="2000" i="1" dirty="0">
                <a:latin typeface="Dosis" pitchFamily="2" charset="0"/>
              </a:rPr>
              <a:t> racemose</a:t>
            </a:r>
            <a:r>
              <a:rPr lang="en-US" sz="2000" dirty="0">
                <a:latin typeface="Dosis"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807"/>
                                        </p:tgtEl>
                                        <p:attrNameLst>
                                          <p:attrName>style.visibility</p:attrName>
                                        </p:attrNameLst>
                                      </p:cBhvr>
                                      <p:to>
                                        <p:strVal val="visible"/>
                                      </p:to>
                                    </p:set>
                                    <p:animEffect transition="in" filter="wipe(down)">
                                      <p:cBhvr>
                                        <p:cTn id="13" dur="750"/>
                                        <p:tgtEl>
                                          <p:spTgt spid="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26"/>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Solve It - Riddle Review</a:t>
            </a:r>
            <a:endParaRPr sz="3200" dirty="0"/>
          </a:p>
        </p:txBody>
      </p:sp>
      <p:sp>
        <p:nvSpPr>
          <p:cNvPr id="608" name="Google Shape;608;p26"/>
          <p:cNvSpPr txBox="1">
            <a:spLocks noGrp="1"/>
          </p:cNvSpPr>
          <p:nvPr>
            <p:ph type="body" idx="1"/>
          </p:nvPr>
        </p:nvSpPr>
        <p:spPr>
          <a:xfrm>
            <a:off x="747925" y="1302837"/>
            <a:ext cx="6140400" cy="2342063"/>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t>As we get ready to begin today’s lesson, let’s try these riddles! </a:t>
            </a:r>
            <a:endParaRPr dirty="0"/>
          </a:p>
          <a:p>
            <a:pPr marL="0" lvl="0" indent="0" algn="l" rtl="0">
              <a:spcBef>
                <a:spcPts val="600"/>
              </a:spcBef>
              <a:spcAft>
                <a:spcPts val="0"/>
              </a:spcAft>
              <a:buNone/>
            </a:pPr>
            <a:endParaRPr dirty="0"/>
          </a:p>
          <a:p>
            <a:pPr marL="457200" lvl="0" indent="-387350" algn="l" rtl="0">
              <a:spcBef>
                <a:spcPts val="600"/>
              </a:spcBef>
              <a:spcAft>
                <a:spcPts val="0"/>
              </a:spcAft>
              <a:buSzPts val="2500"/>
              <a:buAutoNum type="arabicPeriod"/>
            </a:pPr>
            <a:r>
              <a:rPr lang="en" dirty="0"/>
              <a:t>What consumes but does not have a mouth, grows but will not stop and dies to live again?</a:t>
            </a:r>
            <a:br>
              <a:rPr lang="en" dirty="0"/>
            </a:br>
            <a:r>
              <a:rPr lang="en" dirty="0"/>
              <a:t> </a:t>
            </a:r>
            <a:endParaRPr dirty="0"/>
          </a:p>
        </p:txBody>
      </p:sp>
      <p:pic>
        <p:nvPicPr>
          <p:cNvPr id="609" name="Google Shape;609;p26"/>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9" name="Google Shape;610;p26">
            <a:extLst>
              <a:ext uri="{FF2B5EF4-FFF2-40B4-BE49-F238E27FC236}">
                <a16:creationId xmlns:a16="http://schemas.microsoft.com/office/drawing/2014/main" id="{18F1F5E7-534B-47C6-9131-EAF9D01A0A7F}"/>
              </a:ext>
            </a:extLst>
          </p:cNvPr>
          <p:cNvPicPr preferRelativeResize="0"/>
          <p:nvPr/>
        </p:nvPicPr>
        <p:blipFill rotWithShape="1">
          <a:blip r:embed="rId4">
            <a:alphaModFix/>
          </a:blip>
          <a:srcRect t="37222" b="37728"/>
          <a:stretch/>
        </p:blipFill>
        <p:spPr>
          <a:xfrm>
            <a:off x="1753650" y="4365625"/>
            <a:ext cx="4375387" cy="548000"/>
          </a:xfrm>
          <a:prstGeom prst="rect">
            <a:avLst/>
          </a:prstGeom>
          <a:noFill/>
          <a:ln>
            <a:noFill/>
          </a:ln>
        </p:spPr>
      </p:pic>
      <p:sp>
        <p:nvSpPr>
          <p:cNvPr id="13" name="Google Shape;608;p26">
            <a:extLst>
              <a:ext uri="{FF2B5EF4-FFF2-40B4-BE49-F238E27FC236}">
                <a16:creationId xmlns:a16="http://schemas.microsoft.com/office/drawing/2014/main" id="{0E239070-AC1B-40D1-892C-97803D34A14E}"/>
              </a:ext>
            </a:extLst>
          </p:cNvPr>
          <p:cNvSpPr txBox="1">
            <a:spLocks/>
          </p:cNvSpPr>
          <p:nvPr/>
        </p:nvSpPr>
        <p:spPr>
          <a:xfrm>
            <a:off x="747925" y="2934787"/>
            <a:ext cx="6140400" cy="15610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buFont typeface="Dosis"/>
              <a:buNone/>
            </a:pPr>
            <a:br>
              <a:rPr lang="en-US" dirty="0"/>
            </a:br>
            <a:r>
              <a:rPr lang="en-US" dirty="0"/>
              <a:t> </a:t>
            </a:r>
          </a:p>
          <a:p>
            <a:pPr marL="69850" indent="0">
              <a:spcBef>
                <a:spcPts val="0"/>
              </a:spcBef>
              <a:buNone/>
            </a:pPr>
            <a:r>
              <a:rPr lang="en-US" dirty="0"/>
              <a:t>2.   What is the only chain we eat?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44"/>
          <p:cNvSpPr txBox="1">
            <a:spLocks noGrp="1"/>
          </p:cNvSpPr>
          <p:nvPr>
            <p:ph type="title" idx="4294967295"/>
          </p:nvPr>
        </p:nvSpPr>
        <p:spPr>
          <a:xfrm>
            <a:off x="5955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Mangrove Adaptations</a:t>
            </a:r>
            <a:endParaRPr sz="3200" dirty="0"/>
          </a:p>
        </p:txBody>
      </p:sp>
      <p:pic>
        <p:nvPicPr>
          <p:cNvPr id="816" name="Google Shape;816;p44"/>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817" name="Google Shape;817;p44"/>
          <p:cNvPicPr preferRelativeResize="0"/>
          <p:nvPr/>
        </p:nvPicPr>
        <p:blipFill>
          <a:blip r:embed="rId4">
            <a:alphaModFix/>
          </a:blip>
          <a:stretch>
            <a:fillRect/>
          </a:stretch>
        </p:blipFill>
        <p:spPr>
          <a:xfrm>
            <a:off x="5439025" y="934388"/>
            <a:ext cx="2922581" cy="3984876"/>
          </a:xfrm>
          <a:prstGeom prst="rect">
            <a:avLst/>
          </a:prstGeom>
          <a:noFill/>
          <a:ln>
            <a:noFill/>
          </a:ln>
        </p:spPr>
      </p:pic>
      <p:sp>
        <p:nvSpPr>
          <p:cNvPr id="6" name="Google Shape;815;p44">
            <a:extLst>
              <a:ext uri="{FF2B5EF4-FFF2-40B4-BE49-F238E27FC236}">
                <a16:creationId xmlns:a16="http://schemas.microsoft.com/office/drawing/2014/main" id="{4CB9D037-7781-45BE-859F-83B62B7FBAB3}"/>
              </a:ext>
            </a:extLst>
          </p:cNvPr>
          <p:cNvSpPr txBox="1">
            <a:spLocks/>
          </p:cNvSpPr>
          <p:nvPr/>
        </p:nvSpPr>
        <p:spPr>
          <a:xfrm>
            <a:off x="350400" y="724534"/>
            <a:ext cx="4335900" cy="6829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300" b="1" dirty="0"/>
              <a:t>Buttressing Trunks</a:t>
            </a:r>
            <a:br>
              <a:rPr lang="en-US" sz="2300" b="1" dirty="0"/>
            </a:br>
            <a:endParaRPr lang="en-US" sz="2300" b="1" dirty="0"/>
          </a:p>
          <a:p>
            <a:pPr indent="0">
              <a:buFont typeface="Dosis"/>
              <a:buNone/>
            </a:pPr>
            <a:endParaRPr lang="en-US" sz="1800" dirty="0"/>
          </a:p>
        </p:txBody>
      </p:sp>
      <p:sp>
        <p:nvSpPr>
          <p:cNvPr id="2" name="TextBox 1">
            <a:extLst>
              <a:ext uri="{FF2B5EF4-FFF2-40B4-BE49-F238E27FC236}">
                <a16:creationId xmlns:a16="http://schemas.microsoft.com/office/drawing/2014/main" id="{73AF4683-A7F4-4827-A3B4-54209458CAC0}"/>
              </a:ext>
            </a:extLst>
          </p:cNvPr>
          <p:cNvSpPr txBox="1"/>
          <p:nvPr/>
        </p:nvSpPr>
        <p:spPr>
          <a:xfrm>
            <a:off x="255762" y="1276109"/>
            <a:ext cx="4907463" cy="3477875"/>
          </a:xfrm>
          <a:prstGeom prst="rect">
            <a:avLst/>
          </a:prstGeom>
          <a:noFill/>
        </p:spPr>
        <p:txBody>
          <a:bodyPr wrap="square" rtlCol="0">
            <a:spAutoFit/>
          </a:bodyPr>
          <a:lstStyle/>
          <a:p>
            <a:pPr marL="342900" indent="-342900">
              <a:buFont typeface="Arial" panose="020B0604020202020204" pitchFamily="34" charset="0"/>
              <a:buChar char="•"/>
            </a:pPr>
            <a:r>
              <a:rPr lang="en-US" sz="2200" dirty="0">
                <a:latin typeface="Dosis" pitchFamily="2" charset="0"/>
              </a:rPr>
              <a:t>Large wide trunks extending out on all sides</a:t>
            </a:r>
          </a:p>
          <a:p>
            <a:pPr marL="342900" indent="-342900">
              <a:buFont typeface="Arial" panose="020B0604020202020204" pitchFamily="34" charset="0"/>
              <a:buChar char="•"/>
            </a:pPr>
            <a:endParaRPr lang="en-US" sz="2200" dirty="0">
              <a:latin typeface="Dosis" pitchFamily="2" charset="0"/>
            </a:endParaRPr>
          </a:p>
          <a:p>
            <a:pPr marL="342900" indent="-342900">
              <a:buFont typeface="Arial" panose="020B0604020202020204" pitchFamily="34" charset="0"/>
              <a:buChar char="•"/>
            </a:pPr>
            <a:r>
              <a:rPr lang="en-US" sz="2200" dirty="0">
                <a:latin typeface="Dosis" pitchFamily="2" charset="0"/>
              </a:rPr>
              <a:t>Provide stability in shallowly rooted trees and provides defense against storms</a:t>
            </a:r>
          </a:p>
          <a:p>
            <a:pPr marL="342900" indent="-342900">
              <a:buFont typeface="Arial" panose="020B0604020202020204" pitchFamily="34" charset="0"/>
              <a:buChar char="•"/>
            </a:pPr>
            <a:endParaRPr lang="en-US" sz="2200" dirty="0">
              <a:latin typeface="Dosis" pitchFamily="2" charset="0"/>
            </a:endParaRPr>
          </a:p>
          <a:p>
            <a:pPr marL="342900" indent="-342900">
              <a:buFont typeface="Arial" panose="020B0604020202020204" pitchFamily="34" charset="0"/>
              <a:buChar char="•"/>
            </a:pPr>
            <a:r>
              <a:rPr lang="en-US" sz="2200" dirty="0">
                <a:latin typeface="Dosis" pitchFamily="2" charset="0"/>
              </a:rPr>
              <a:t>Also serves as a long-distance conduit for nutrients and water</a:t>
            </a:r>
          </a:p>
          <a:p>
            <a:pPr marL="342900" indent="-342900">
              <a:buFont typeface="Arial" panose="020B0604020202020204" pitchFamily="34" charset="0"/>
              <a:buChar char="•"/>
            </a:pPr>
            <a:endParaRPr lang="en-US" sz="2200" dirty="0">
              <a:latin typeface="Dosis" pitchFamily="2" charset="0"/>
            </a:endParaRPr>
          </a:p>
          <a:p>
            <a:pPr marL="342900" indent="-342900">
              <a:buFont typeface="Arial" panose="020B0604020202020204" pitchFamily="34" charset="0"/>
              <a:buChar char="•"/>
            </a:pPr>
            <a:r>
              <a:rPr lang="en-US" sz="2200" dirty="0">
                <a:latin typeface="Dosis" pitchFamily="2" charset="0"/>
              </a:rPr>
              <a:t>Seen in taller mangroves (not shrubs)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17"/>
                                        </p:tgtEl>
                                        <p:attrNameLst>
                                          <p:attrName>style.visibility</p:attrName>
                                        </p:attrNameLst>
                                      </p:cBhvr>
                                      <p:to>
                                        <p:strVal val="visible"/>
                                      </p:to>
                                    </p:set>
                                    <p:animEffect transition="in" filter="wipe(down)">
                                      <p:cBhvr>
                                        <p:cTn id="14" dur="1000"/>
                                        <p:tgtEl>
                                          <p:spTgt spid="8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45"/>
          <p:cNvSpPr txBox="1">
            <a:spLocks noGrp="1"/>
          </p:cNvSpPr>
          <p:nvPr>
            <p:ph type="title" idx="4294967295"/>
          </p:nvPr>
        </p:nvSpPr>
        <p:spPr>
          <a:xfrm>
            <a:off x="5955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Mangrove Adaptations</a:t>
            </a:r>
            <a:endParaRPr sz="3200"/>
          </a:p>
        </p:txBody>
      </p:sp>
      <p:pic>
        <p:nvPicPr>
          <p:cNvPr id="824" name="Google Shape;824;p45"/>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825" name="Google Shape;825;p45"/>
          <p:cNvPicPr preferRelativeResize="0"/>
          <p:nvPr/>
        </p:nvPicPr>
        <p:blipFill>
          <a:blip r:embed="rId4">
            <a:alphaModFix/>
          </a:blip>
          <a:stretch>
            <a:fillRect/>
          </a:stretch>
        </p:blipFill>
        <p:spPr>
          <a:xfrm>
            <a:off x="5456925" y="1006225"/>
            <a:ext cx="3300399" cy="3984876"/>
          </a:xfrm>
          <a:prstGeom prst="rect">
            <a:avLst/>
          </a:prstGeom>
          <a:noFill/>
          <a:ln>
            <a:noFill/>
          </a:ln>
        </p:spPr>
      </p:pic>
      <p:sp>
        <p:nvSpPr>
          <p:cNvPr id="6" name="Google Shape;823;p45">
            <a:extLst>
              <a:ext uri="{FF2B5EF4-FFF2-40B4-BE49-F238E27FC236}">
                <a16:creationId xmlns:a16="http://schemas.microsoft.com/office/drawing/2014/main" id="{FB03FEA3-1F16-4A3C-8B6A-C097FF824F01}"/>
              </a:ext>
            </a:extLst>
          </p:cNvPr>
          <p:cNvSpPr txBox="1">
            <a:spLocks/>
          </p:cNvSpPr>
          <p:nvPr/>
        </p:nvSpPr>
        <p:spPr>
          <a:xfrm>
            <a:off x="386676" y="756862"/>
            <a:ext cx="4335900" cy="4987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100" b="1" dirty="0"/>
              <a:t>Prop Roots</a:t>
            </a:r>
            <a:endParaRPr lang="en-US" sz="1800" dirty="0"/>
          </a:p>
        </p:txBody>
      </p:sp>
      <p:sp>
        <p:nvSpPr>
          <p:cNvPr id="2" name="TextBox 1">
            <a:extLst>
              <a:ext uri="{FF2B5EF4-FFF2-40B4-BE49-F238E27FC236}">
                <a16:creationId xmlns:a16="http://schemas.microsoft.com/office/drawing/2014/main" id="{B60CAA1F-0C41-4747-A2ED-2DC85809FCB0}"/>
              </a:ext>
            </a:extLst>
          </p:cNvPr>
          <p:cNvSpPr txBox="1"/>
          <p:nvPr/>
        </p:nvSpPr>
        <p:spPr>
          <a:xfrm>
            <a:off x="323687" y="1464449"/>
            <a:ext cx="4766064" cy="3477875"/>
          </a:xfrm>
          <a:prstGeom prst="rect">
            <a:avLst/>
          </a:prstGeom>
          <a:noFill/>
        </p:spPr>
        <p:txBody>
          <a:bodyPr wrap="square" rtlCol="0">
            <a:spAutoFit/>
          </a:bodyPr>
          <a:lstStyle/>
          <a:p>
            <a:pPr marL="285750" indent="-285750">
              <a:buFont typeface="Arial" panose="020B0604020202020204" pitchFamily="34" charset="0"/>
              <a:buChar char="•"/>
            </a:pPr>
            <a:r>
              <a:rPr lang="en-US" sz="2200" dirty="0">
                <a:latin typeface="Dosis" pitchFamily="2" charset="0"/>
              </a:rPr>
              <a:t>Grow from the branches of the tree down to the water and sand/mud</a:t>
            </a:r>
          </a:p>
          <a:p>
            <a:pPr marL="285750" indent="-285750">
              <a:buFont typeface="Arial" panose="020B0604020202020204" pitchFamily="34" charset="0"/>
              <a:buChar char="•"/>
            </a:pPr>
            <a:endParaRPr lang="en-US" sz="2200" dirty="0">
              <a:latin typeface="Dosis" pitchFamily="2" charset="0"/>
            </a:endParaRPr>
          </a:p>
          <a:p>
            <a:pPr marL="285750" indent="-285750">
              <a:buFont typeface="Arial" panose="020B0604020202020204" pitchFamily="34" charset="0"/>
              <a:buChar char="•"/>
            </a:pPr>
            <a:r>
              <a:rPr lang="en-US" sz="2200" dirty="0">
                <a:latin typeface="Dosis" pitchFamily="2" charset="0"/>
              </a:rPr>
              <a:t>Provide support to the higher center of gravity needed during the strong storms</a:t>
            </a:r>
          </a:p>
          <a:p>
            <a:pPr marL="285750" indent="-285750">
              <a:buFont typeface="Arial" panose="020B0604020202020204" pitchFamily="34" charset="0"/>
              <a:buChar char="•"/>
            </a:pPr>
            <a:endParaRPr lang="en-US" sz="2200" dirty="0">
              <a:latin typeface="Dosis" pitchFamily="2" charset="0"/>
            </a:endParaRPr>
          </a:p>
          <a:p>
            <a:pPr marL="285750" indent="-285750">
              <a:buFont typeface="Arial" panose="020B0604020202020204" pitchFamily="34" charset="0"/>
              <a:buChar char="•"/>
            </a:pPr>
            <a:r>
              <a:rPr lang="en-US" sz="2200" dirty="0">
                <a:latin typeface="Dosis" pitchFamily="2" charset="0"/>
              </a:rPr>
              <a:t>Seen typically with the Red Mangrove which is found in Florida </a:t>
            </a:r>
          </a:p>
          <a:p>
            <a:pPr marL="285750" indent="-285750">
              <a:buFont typeface="Arial" panose="020B0604020202020204" pitchFamily="34" charset="0"/>
              <a:buChar char="•"/>
            </a:pPr>
            <a:endParaRPr lang="en-US" sz="2200" dirty="0">
              <a:latin typeface="Dosis" pitchFamily="2" charset="0"/>
            </a:endParaRPr>
          </a:p>
          <a:p>
            <a:pPr marL="285750" indent="-285750">
              <a:buFont typeface="Arial" panose="020B0604020202020204" pitchFamily="34" charset="0"/>
              <a:buChar char="•"/>
            </a:pPr>
            <a:r>
              <a:rPr lang="en-US" sz="2200" dirty="0">
                <a:latin typeface="Dosis" pitchFamily="2" charset="0"/>
              </a:rPr>
              <a:t>They also absorb nutrients and water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825"/>
                                        </p:tgtEl>
                                        <p:attrNameLst>
                                          <p:attrName>style.visibility</p:attrName>
                                        </p:attrNameLst>
                                      </p:cBhvr>
                                      <p:to>
                                        <p:strVal val="visible"/>
                                      </p:to>
                                    </p:set>
                                    <p:animEffect transition="in" filter="wipe(down)">
                                      <p:cBhvr>
                                        <p:cTn id="13" dur="750"/>
                                        <p:tgtEl>
                                          <p:spTgt spid="8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46"/>
          <p:cNvSpPr txBox="1">
            <a:spLocks noGrp="1"/>
          </p:cNvSpPr>
          <p:nvPr>
            <p:ph type="title" idx="4294967295"/>
          </p:nvPr>
        </p:nvSpPr>
        <p:spPr>
          <a:xfrm>
            <a:off x="627025" y="321300"/>
            <a:ext cx="68355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Matching: Coastal Habitat Adaptations! </a:t>
            </a:r>
            <a:endParaRPr sz="3200"/>
          </a:p>
        </p:txBody>
      </p:sp>
      <p:sp>
        <p:nvSpPr>
          <p:cNvPr id="831" name="Google Shape;831;p46"/>
          <p:cNvSpPr txBox="1"/>
          <p:nvPr/>
        </p:nvSpPr>
        <p:spPr>
          <a:xfrm>
            <a:off x="2427325" y="2371638"/>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832" name="Google Shape;832;p46"/>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833" name="Google Shape;833;p46"/>
          <p:cNvSpPr txBox="1"/>
          <p:nvPr/>
        </p:nvSpPr>
        <p:spPr>
          <a:xfrm>
            <a:off x="7177850" y="4620300"/>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Structural </a:t>
            </a:r>
            <a:endParaRPr sz="2200" b="1">
              <a:solidFill>
                <a:schemeClr val="dk1"/>
              </a:solidFill>
              <a:latin typeface="Dosis"/>
              <a:ea typeface="Dosis"/>
              <a:cs typeface="Dosis"/>
              <a:sym typeface="Dosis"/>
            </a:endParaRPr>
          </a:p>
        </p:txBody>
      </p:sp>
      <p:sp>
        <p:nvSpPr>
          <p:cNvPr id="834" name="Google Shape;834;p46"/>
          <p:cNvSpPr txBox="1"/>
          <p:nvPr/>
        </p:nvSpPr>
        <p:spPr>
          <a:xfrm>
            <a:off x="2351100" y="1171050"/>
            <a:ext cx="27210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Prop roots help during intense weather  for mangroves </a:t>
            </a:r>
            <a:endParaRPr sz="2200" b="1">
              <a:solidFill>
                <a:schemeClr val="dk1"/>
              </a:solidFill>
              <a:latin typeface="Dosis"/>
              <a:ea typeface="Dosis"/>
              <a:cs typeface="Dosis"/>
              <a:sym typeface="Dosis"/>
            </a:endParaRPr>
          </a:p>
        </p:txBody>
      </p:sp>
      <p:pic>
        <p:nvPicPr>
          <p:cNvPr id="835" name="Google Shape;835;p46"/>
          <p:cNvPicPr preferRelativeResize="0"/>
          <p:nvPr/>
        </p:nvPicPr>
        <p:blipFill>
          <a:blip r:embed="rId4">
            <a:alphaModFix/>
          </a:blip>
          <a:stretch>
            <a:fillRect/>
          </a:stretch>
        </p:blipFill>
        <p:spPr>
          <a:xfrm>
            <a:off x="6380200" y="183322"/>
            <a:ext cx="2031900" cy="1846800"/>
          </a:xfrm>
          <a:prstGeom prst="roundRect">
            <a:avLst>
              <a:gd name="adj" fmla="val 16667"/>
            </a:avLst>
          </a:prstGeom>
          <a:noFill/>
          <a:ln>
            <a:noFill/>
          </a:ln>
        </p:spPr>
      </p:pic>
      <p:sp>
        <p:nvSpPr>
          <p:cNvPr id="836" name="Google Shape;836;p46"/>
          <p:cNvSpPr txBox="1"/>
          <p:nvPr/>
        </p:nvSpPr>
        <p:spPr>
          <a:xfrm>
            <a:off x="6205000" y="2846738"/>
            <a:ext cx="22071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837" name="Google Shape;837;p46"/>
          <p:cNvSpPr txBox="1"/>
          <p:nvPr/>
        </p:nvSpPr>
        <p:spPr>
          <a:xfrm>
            <a:off x="5482450" y="2030125"/>
            <a:ext cx="36522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Fish hiding in a reef to protect itself from predators</a:t>
            </a:r>
            <a:endParaRPr sz="2200" b="1">
              <a:solidFill>
                <a:schemeClr val="dk1"/>
              </a:solidFill>
              <a:latin typeface="Dosis"/>
              <a:ea typeface="Dosis"/>
              <a:cs typeface="Dosis"/>
              <a:sym typeface="Dosis"/>
            </a:endParaRPr>
          </a:p>
        </p:txBody>
      </p:sp>
      <p:sp>
        <p:nvSpPr>
          <p:cNvPr id="838" name="Google Shape;838;p46"/>
          <p:cNvSpPr txBox="1"/>
          <p:nvPr/>
        </p:nvSpPr>
        <p:spPr>
          <a:xfrm>
            <a:off x="7177850" y="3595825"/>
            <a:ext cx="19287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Physiological</a:t>
            </a:r>
            <a:endParaRPr sz="2200" b="1">
              <a:solidFill>
                <a:schemeClr val="dk1"/>
              </a:solidFill>
              <a:latin typeface="Dosis"/>
              <a:ea typeface="Dosis"/>
              <a:cs typeface="Dosis"/>
              <a:sym typeface="Dosis"/>
            </a:endParaRPr>
          </a:p>
        </p:txBody>
      </p:sp>
      <p:sp>
        <p:nvSpPr>
          <p:cNvPr id="839" name="Google Shape;839;p46"/>
          <p:cNvSpPr txBox="1"/>
          <p:nvPr/>
        </p:nvSpPr>
        <p:spPr>
          <a:xfrm>
            <a:off x="2889675" y="450161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840" name="Google Shape;840;p46"/>
          <p:cNvSpPr txBox="1"/>
          <p:nvPr/>
        </p:nvSpPr>
        <p:spPr>
          <a:xfrm>
            <a:off x="2318325" y="3301025"/>
            <a:ext cx="30714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Fish being able to carry more hemoglobin for oxygen</a:t>
            </a:r>
            <a:endParaRPr sz="2200" b="1">
              <a:solidFill>
                <a:schemeClr val="dk1"/>
              </a:solidFill>
              <a:latin typeface="Dosis"/>
              <a:ea typeface="Dosis"/>
              <a:cs typeface="Dosis"/>
              <a:sym typeface="Dosis"/>
            </a:endParaRPr>
          </a:p>
        </p:txBody>
      </p:sp>
      <p:sp>
        <p:nvSpPr>
          <p:cNvPr id="841" name="Google Shape;841;p46"/>
          <p:cNvSpPr txBox="1"/>
          <p:nvPr/>
        </p:nvSpPr>
        <p:spPr>
          <a:xfrm>
            <a:off x="7177850" y="4115075"/>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Behavioral</a:t>
            </a:r>
            <a:endParaRPr sz="2200" b="1">
              <a:solidFill>
                <a:schemeClr val="dk1"/>
              </a:solidFill>
              <a:latin typeface="Dosis"/>
              <a:ea typeface="Dosis"/>
              <a:cs typeface="Dosis"/>
              <a:sym typeface="Dosis"/>
            </a:endParaRPr>
          </a:p>
        </p:txBody>
      </p:sp>
      <p:sp>
        <p:nvSpPr>
          <p:cNvPr id="842" name="Google Shape;842;p46"/>
          <p:cNvSpPr txBox="1"/>
          <p:nvPr/>
        </p:nvSpPr>
        <p:spPr>
          <a:xfrm>
            <a:off x="5039336" y="3342600"/>
            <a:ext cx="2207100" cy="1800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a:solidFill>
                  <a:schemeClr val="accent1"/>
                </a:solidFill>
                <a:latin typeface="Sniglet"/>
                <a:ea typeface="Sniglet"/>
                <a:cs typeface="Sniglet"/>
                <a:sym typeface="Sniglet"/>
              </a:rPr>
              <a:t>Which description matches the kind of adaptation?</a:t>
            </a:r>
            <a:endParaRPr sz="2100"/>
          </a:p>
        </p:txBody>
      </p:sp>
      <p:pic>
        <p:nvPicPr>
          <p:cNvPr id="843" name="Google Shape;843;p46"/>
          <p:cNvPicPr preferRelativeResize="0"/>
          <p:nvPr/>
        </p:nvPicPr>
        <p:blipFill>
          <a:blip r:embed="rId5">
            <a:alphaModFix/>
          </a:blip>
          <a:stretch>
            <a:fillRect/>
          </a:stretch>
        </p:blipFill>
        <p:spPr>
          <a:xfrm>
            <a:off x="793286" y="1178700"/>
            <a:ext cx="1299900" cy="1569600"/>
          </a:xfrm>
          <a:prstGeom prst="roundRect">
            <a:avLst>
              <a:gd name="adj" fmla="val 16667"/>
            </a:avLst>
          </a:prstGeom>
          <a:noFill/>
          <a:ln>
            <a:noFill/>
          </a:ln>
        </p:spPr>
      </p:pic>
      <p:pic>
        <p:nvPicPr>
          <p:cNvPr id="844" name="Google Shape;844;p46"/>
          <p:cNvPicPr preferRelativeResize="0"/>
          <p:nvPr/>
        </p:nvPicPr>
        <p:blipFill>
          <a:blip r:embed="rId6">
            <a:alphaModFix/>
          </a:blip>
          <a:stretch>
            <a:fillRect/>
          </a:stretch>
        </p:blipFill>
        <p:spPr>
          <a:xfrm>
            <a:off x="111224" y="3500980"/>
            <a:ext cx="2207100" cy="1020600"/>
          </a:xfrm>
          <a:prstGeom prst="roundRect">
            <a:avLst>
              <a:gd name="adj" fmla="val 16667"/>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47"/>
          <p:cNvSpPr txBox="1">
            <a:spLocks noGrp="1"/>
          </p:cNvSpPr>
          <p:nvPr>
            <p:ph type="title"/>
          </p:nvPr>
        </p:nvSpPr>
        <p:spPr>
          <a:xfrm>
            <a:off x="803231" y="225025"/>
            <a:ext cx="6085094" cy="70991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Summary of Lesson 2 </a:t>
            </a:r>
            <a:endParaRPr sz="3200"/>
          </a:p>
        </p:txBody>
      </p:sp>
      <p:sp>
        <p:nvSpPr>
          <p:cNvPr id="850" name="Google Shape;850;p47"/>
          <p:cNvSpPr txBox="1">
            <a:spLocks noGrp="1"/>
          </p:cNvSpPr>
          <p:nvPr>
            <p:ph type="body" idx="1"/>
          </p:nvPr>
        </p:nvSpPr>
        <p:spPr>
          <a:xfrm>
            <a:off x="95025" y="1115979"/>
            <a:ext cx="7492800" cy="3797546"/>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a:t>We looked at three distinct </a:t>
            </a:r>
            <a:r>
              <a:rPr lang="en" sz="1800" b="1"/>
              <a:t>coastal habitats </a:t>
            </a:r>
            <a:endParaRPr sz="1800"/>
          </a:p>
          <a:p>
            <a:pPr marL="914400" lvl="1" indent="-342900" algn="l" rtl="0">
              <a:spcBef>
                <a:spcPts val="0"/>
              </a:spcBef>
              <a:spcAft>
                <a:spcPts val="0"/>
              </a:spcAft>
              <a:buSzPts val="1800"/>
              <a:buChar char="◆"/>
            </a:pPr>
            <a:r>
              <a:rPr lang="en" sz="1800" b="1"/>
              <a:t>Wetlands </a:t>
            </a:r>
            <a:endParaRPr sz="1800" b="1"/>
          </a:p>
          <a:p>
            <a:pPr marL="914400" lvl="1" indent="-342900" algn="l" rtl="0">
              <a:spcBef>
                <a:spcPts val="0"/>
              </a:spcBef>
              <a:spcAft>
                <a:spcPts val="0"/>
              </a:spcAft>
              <a:buSzPts val="1800"/>
              <a:buChar char="◆"/>
            </a:pPr>
            <a:r>
              <a:rPr lang="en" sz="1800" b="1"/>
              <a:t>Coral Reefs </a:t>
            </a:r>
            <a:endParaRPr sz="1800" b="1"/>
          </a:p>
          <a:p>
            <a:pPr marL="914400" lvl="1" indent="-342900" algn="l" rtl="0">
              <a:spcBef>
                <a:spcPts val="0"/>
              </a:spcBef>
              <a:spcAft>
                <a:spcPts val="0"/>
              </a:spcAft>
              <a:buSzPts val="1800"/>
              <a:buChar char="◆"/>
            </a:pPr>
            <a:r>
              <a:rPr lang="en" sz="1800" b="1"/>
              <a:t>Mangroves</a:t>
            </a:r>
            <a:br>
              <a:rPr lang="en" sz="1800"/>
            </a:br>
            <a:endParaRPr sz="1800"/>
          </a:p>
          <a:p>
            <a:pPr marL="457200" lvl="0" indent="-342900" algn="l" rtl="0">
              <a:spcBef>
                <a:spcPts val="0"/>
              </a:spcBef>
              <a:spcAft>
                <a:spcPts val="0"/>
              </a:spcAft>
              <a:buSzPts val="1800"/>
              <a:buChar char="➔"/>
            </a:pPr>
            <a:r>
              <a:rPr lang="en" sz="1800"/>
              <a:t>Each habitat hosts a variety of species - </a:t>
            </a:r>
            <a:r>
              <a:rPr lang="en" sz="1800" b="1"/>
              <a:t>biodiversity </a:t>
            </a:r>
            <a:endParaRPr sz="1800" b="1"/>
          </a:p>
          <a:p>
            <a:pPr marL="457200" lvl="0" indent="0" algn="l" rtl="0">
              <a:spcBef>
                <a:spcPts val="600"/>
              </a:spcBef>
              <a:spcAft>
                <a:spcPts val="0"/>
              </a:spcAft>
              <a:buNone/>
            </a:pPr>
            <a:endParaRPr sz="1800" b="1"/>
          </a:p>
          <a:p>
            <a:pPr marL="457200" lvl="0" indent="-342900" algn="l" rtl="0">
              <a:spcBef>
                <a:spcPts val="600"/>
              </a:spcBef>
              <a:spcAft>
                <a:spcPts val="0"/>
              </a:spcAft>
              <a:buSzPts val="1800"/>
              <a:buChar char="➔"/>
            </a:pPr>
            <a:r>
              <a:rPr lang="en" sz="1800"/>
              <a:t>In order for organisms to thrive in these habitats they have unique</a:t>
            </a:r>
            <a:r>
              <a:rPr lang="en" sz="1800" b="1"/>
              <a:t> adaptations</a:t>
            </a:r>
            <a:endParaRPr sz="1800" b="1"/>
          </a:p>
          <a:p>
            <a:pPr marL="914400" lvl="1" indent="-342900" algn="l" rtl="0">
              <a:spcBef>
                <a:spcPts val="0"/>
              </a:spcBef>
              <a:spcAft>
                <a:spcPts val="0"/>
              </a:spcAft>
              <a:buSzPts val="1800"/>
              <a:buChar char="◆"/>
            </a:pPr>
            <a:r>
              <a:rPr lang="en" sz="1800" b="1"/>
              <a:t>Wetlands:</a:t>
            </a:r>
            <a:r>
              <a:rPr lang="en" sz="1800"/>
              <a:t> Able to survive in salt water at various times with little oxygen present </a:t>
            </a:r>
            <a:endParaRPr sz="1800"/>
          </a:p>
          <a:p>
            <a:pPr marL="914400" lvl="1" indent="-342900" algn="l" rtl="0">
              <a:spcBef>
                <a:spcPts val="0"/>
              </a:spcBef>
              <a:spcAft>
                <a:spcPts val="0"/>
              </a:spcAft>
              <a:buSzPts val="1800"/>
              <a:buChar char="◆"/>
            </a:pPr>
            <a:r>
              <a:rPr lang="en" sz="1800" b="1"/>
              <a:t>Coral Reefs:</a:t>
            </a:r>
            <a:r>
              <a:rPr lang="en" sz="1800"/>
              <a:t> Protection from predators! </a:t>
            </a:r>
            <a:endParaRPr sz="1800"/>
          </a:p>
          <a:p>
            <a:pPr marL="914400" lvl="1" indent="-342900" algn="l" rtl="0">
              <a:spcBef>
                <a:spcPts val="0"/>
              </a:spcBef>
              <a:spcAft>
                <a:spcPts val="0"/>
              </a:spcAft>
              <a:buSzPts val="1800"/>
              <a:buChar char="◆"/>
            </a:pPr>
            <a:r>
              <a:rPr lang="en" sz="1800" b="1"/>
              <a:t>Mangroves:</a:t>
            </a:r>
            <a:r>
              <a:rPr lang="en" sz="1800"/>
              <a:t> Strong, salt tolerant roots for structure and support </a:t>
            </a:r>
            <a:endParaRPr sz="1800"/>
          </a:p>
        </p:txBody>
      </p:sp>
      <p:pic>
        <p:nvPicPr>
          <p:cNvPr id="851" name="Google Shape;851;p47"/>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614"/>
        <p:cNvGrpSpPr/>
        <p:nvPr/>
      </p:nvGrpSpPr>
      <p:grpSpPr>
        <a:xfrm>
          <a:off x="0" y="0"/>
          <a:ext cx="0" cy="0"/>
          <a:chOff x="0" y="0"/>
          <a:chExt cx="0" cy="0"/>
        </a:xfrm>
      </p:grpSpPr>
      <p:sp>
        <p:nvSpPr>
          <p:cNvPr id="615" name="Google Shape;615;p27"/>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Last Week Recap</a:t>
            </a:r>
            <a:endParaRPr sz="3200" dirty="0"/>
          </a:p>
        </p:txBody>
      </p:sp>
      <p:sp>
        <p:nvSpPr>
          <p:cNvPr id="616" name="Google Shape;616;p27"/>
          <p:cNvSpPr txBox="1">
            <a:spLocks noGrp="1"/>
          </p:cNvSpPr>
          <p:nvPr>
            <p:ph type="body" idx="1"/>
          </p:nvPr>
        </p:nvSpPr>
        <p:spPr>
          <a:xfrm>
            <a:off x="95025" y="931625"/>
            <a:ext cx="74928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dirty="0"/>
              <a:t>An </a:t>
            </a:r>
            <a:r>
              <a:rPr lang="en" sz="1800" b="1" dirty="0"/>
              <a:t>ecosystem</a:t>
            </a:r>
            <a:r>
              <a:rPr lang="en" sz="1800" dirty="0"/>
              <a:t> is a community of biotic and abiotic things in an environment</a:t>
            </a:r>
            <a:br>
              <a:rPr lang="en" sz="1800" dirty="0"/>
            </a:br>
            <a:endParaRPr sz="1800" dirty="0"/>
          </a:p>
          <a:p>
            <a:pPr marL="914400" lvl="1" indent="-342900" algn="l" rtl="0">
              <a:spcBef>
                <a:spcPts val="0"/>
              </a:spcBef>
              <a:spcAft>
                <a:spcPts val="0"/>
              </a:spcAft>
              <a:buSzPts val="1800"/>
              <a:buChar char="◆"/>
            </a:pPr>
            <a:r>
              <a:rPr lang="en" sz="1800" dirty="0"/>
              <a:t>Organisms only survive when their needs are met (food, water, space, shelter)</a:t>
            </a:r>
            <a:br>
              <a:rPr lang="en" sz="1800" dirty="0"/>
            </a:br>
            <a:endParaRPr sz="1800" dirty="0"/>
          </a:p>
          <a:p>
            <a:pPr marL="457200" lvl="0" indent="-342900" algn="l" rtl="0">
              <a:spcBef>
                <a:spcPts val="0"/>
              </a:spcBef>
              <a:spcAft>
                <a:spcPts val="0"/>
              </a:spcAft>
              <a:buSzPts val="1800"/>
              <a:buChar char="➔"/>
            </a:pPr>
            <a:r>
              <a:rPr lang="en" sz="1800" dirty="0"/>
              <a:t>Energy flows in an ecosystem</a:t>
            </a:r>
            <a:br>
              <a:rPr lang="en" sz="1800" dirty="0"/>
            </a:br>
            <a:endParaRPr sz="1800" dirty="0"/>
          </a:p>
          <a:p>
            <a:pPr marL="914400" lvl="1" indent="-342900" algn="l" rtl="0">
              <a:spcBef>
                <a:spcPts val="0"/>
              </a:spcBef>
              <a:spcAft>
                <a:spcPts val="0"/>
              </a:spcAft>
              <a:buSzPts val="1800"/>
              <a:buChar char="◆"/>
            </a:pPr>
            <a:r>
              <a:rPr lang="en" sz="1800" dirty="0"/>
              <a:t>A </a:t>
            </a:r>
            <a:r>
              <a:rPr lang="en" sz="1800" b="1" dirty="0"/>
              <a:t>food chain</a:t>
            </a:r>
            <a:r>
              <a:rPr lang="en" sz="1800" dirty="0"/>
              <a:t> shows how energy is passed between each trophic level.</a:t>
            </a:r>
            <a:br>
              <a:rPr lang="en" sz="1800" dirty="0"/>
            </a:br>
            <a:endParaRPr sz="1800" dirty="0"/>
          </a:p>
          <a:p>
            <a:pPr marL="914400" lvl="1" indent="-342900" algn="l" rtl="0">
              <a:spcBef>
                <a:spcPts val="0"/>
              </a:spcBef>
              <a:spcAft>
                <a:spcPts val="0"/>
              </a:spcAft>
              <a:buSzPts val="1800"/>
              <a:buChar char="◆"/>
            </a:pPr>
            <a:r>
              <a:rPr lang="en" sz="1800" dirty="0"/>
              <a:t>A </a:t>
            </a:r>
            <a:r>
              <a:rPr lang="en" sz="1800" b="1" dirty="0"/>
              <a:t>food web</a:t>
            </a:r>
            <a:r>
              <a:rPr lang="en" sz="1800" dirty="0"/>
              <a:t> shows the interconnectedness of the feeding between organisms in an ecosystem</a:t>
            </a:r>
            <a:br>
              <a:rPr lang="en" sz="1800" dirty="0"/>
            </a:br>
            <a:endParaRPr sz="1800" dirty="0"/>
          </a:p>
          <a:p>
            <a:pPr marL="914400" lvl="1" indent="-342900" algn="l" rtl="0">
              <a:spcBef>
                <a:spcPts val="0"/>
              </a:spcBef>
              <a:spcAft>
                <a:spcPts val="0"/>
              </a:spcAft>
              <a:buSzPts val="1800"/>
              <a:buChar char="◆"/>
            </a:pPr>
            <a:r>
              <a:rPr lang="en" sz="1800" b="1" dirty="0"/>
              <a:t>Interdependence:</a:t>
            </a:r>
            <a:r>
              <a:rPr lang="en" sz="1800" dirty="0"/>
              <a:t> species depend on each other for survival </a:t>
            </a:r>
            <a:endParaRPr sz="1800" dirty="0"/>
          </a:p>
        </p:txBody>
      </p:sp>
      <p:pic>
        <p:nvPicPr>
          <p:cNvPr id="617" name="Google Shape;617;p27"/>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2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Vocabulary</a:t>
            </a:r>
            <a:endParaRPr sz="3200" dirty="0"/>
          </a:p>
        </p:txBody>
      </p:sp>
      <p:pic>
        <p:nvPicPr>
          <p:cNvPr id="624" name="Google Shape;624;p28"/>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5" name="Google Shape;623;p28">
            <a:extLst>
              <a:ext uri="{FF2B5EF4-FFF2-40B4-BE49-F238E27FC236}">
                <a16:creationId xmlns:a16="http://schemas.microsoft.com/office/drawing/2014/main" id="{837231F7-C500-471A-97DE-0F01668DC998}"/>
              </a:ext>
            </a:extLst>
          </p:cNvPr>
          <p:cNvSpPr txBox="1">
            <a:spLocks/>
          </p:cNvSpPr>
          <p:nvPr/>
        </p:nvSpPr>
        <p:spPr>
          <a:xfrm>
            <a:off x="747925" y="913834"/>
            <a:ext cx="6140400" cy="422966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buNone/>
            </a:pPr>
            <a:r>
              <a:rPr lang="en-US" b="1" dirty="0"/>
              <a:t>Adaptations:</a:t>
            </a:r>
            <a:endParaRPr lang="en-US" dirty="0"/>
          </a:p>
          <a:p>
            <a:pPr marL="457200" lvl="1" indent="0">
              <a:buNone/>
            </a:pPr>
            <a:r>
              <a:rPr lang="en-US" sz="2400" dirty="0"/>
              <a:t>An evolved trait that helps organisms survive in the environment.</a:t>
            </a:r>
          </a:p>
          <a:p>
            <a:pPr marL="0" indent="0">
              <a:buNone/>
            </a:pPr>
            <a:r>
              <a:rPr lang="en-US" b="1" dirty="0"/>
              <a:t>Biodiversity:</a:t>
            </a:r>
          </a:p>
          <a:p>
            <a:pPr marL="457200" lvl="1" indent="0">
              <a:buNone/>
            </a:pPr>
            <a:r>
              <a:rPr lang="en-US" sz="2400" dirty="0"/>
              <a:t>The variety of life in the world or a particular ecosystem.</a:t>
            </a:r>
          </a:p>
          <a:p>
            <a:pPr marL="0" indent="0">
              <a:buNone/>
            </a:pPr>
            <a:r>
              <a:rPr lang="en-US" sz="2400" b="1" dirty="0"/>
              <a:t>Resilience:</a:t>
            </a:r>
          </a:p>
          <a:p>
            <a:pPr marL="457200" lvl="1" indent="0">
              <a:buNone/>
            </a:pPr>
            <a:r>
              <a:rPr lang="en-US" sz="2400" dirty="0"/>
              <a:t>The ability of an ecosystem to respond to a disturbance by resisting damage and recovering.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29"/>
          <p:cNvSpPr txBox="1">
            <a:spLocks noGrp="1"/>
          </p:cNvSpPr>
          <p:nvPr>
            <p:ph type="title" idx="4294967295"/>
          </p:nvPr>
        </p:nvSpPr>
        <p:spPr>
          <a:xfrm>
            <a:off x="736775" y="101775"/>
            <a:ext cx="68355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Matching: Adaptations! </a:t>
            </a:r>
            <a:endParaRPr sz="3200" dirty="0"/>
          </a:p>
        </p:txBody>
      </p:sp>
      <p:pic>
        <p:nvPicPr>
          <p:cNvPr id="630" name="Google Shape;630;p29"/>
          <p:cNvPicPr preferRelativeResize="0"/>
          <p:nvPr/>
        </p:nvPicPr>
        <p:blipFill rotWithShape="1">
          <a:blip r:embed="rId3">
            <a:alphaModFix/>
          </a:blip>
          <a:srcRect l="10235" r="10235"/>
          <a:stretch/>
        </p:blipFill>
        <p:spPr>
          <a:xfrm>
            <a:off x="611325" y="3174925"/>
            <a:ext cx="1630800" cy="1365000"/>
          </a:xfrm>
          <a:prstGeom prst="roundRect">
            <a:avLst>
              <a:gd name="adj" fmla="val 16667"/>
            </a:avLst>
          </a:prstGeom>
          <a:noFill/>
          <a:ln>
            <a:noFill/>
          </a:ln>
        </p:spPr>
      </p:pic>
      <p:sp>
        <p:nvSpPr>
          <p:cNvPr id="631" name="Google Shape;631;p29"/>
          <p:cNvSpPr txBox="1"/>
          <p:nvPr/>
        </p:nvSpPr>
        <p:spPr>
          <a:xfrm>
            <a:off x="2455125" y="4127550"/>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632" name="Google Shape;632;p29"/>
          <p:cNvPicPr preferRelativeResize="0"/>
          <p:nvPr/>
        </p:nvPicPr>
        <p:blipFill rotWithShape="1">
          <a:blip r:embed="rId4">
            <a:alphaModFix/>
          </a:blip>
          <a:srcRect l="5840" t="15539" r="7766" b="16837"/>
          <a:stretch/>
        </p:blipFill>
        <p:spPr>
          <a:xfrm>
            <a:off x="4811900" y="1044825"/>
            <a:ext cx="2019600" cy="1184700"/>
          </a:xfrm>
          <a:prstGeom prst="roundRect">
            <a:avLst>
              <a:gd name="adj" fmla="val 16667"/>
            </a:avLst>
          </a:prstGeom>
          <a:noFill/>
          <a:ln>
            <a:noFill/>
          </a:ln>
        </p:spPr>
      </p:pic>
      <p:sp>
        <p:nvSpPr>
          <p:cNvPr id="633" name="Google Shape;633;p29"/>
          <p:cNvSpPr txBox="1"/>
          <p:nvPr/>
        </p:nvSpPr>
        <p:spPr>
          <a:xfrm>
            <a:off x="7028900" y="1708300"/>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634" name="Google Shape;634;p29"/>
          <p:cNvPicPr preferRelativeResize="0"/>
          <p:nvPr/>
        </p:nvPicPr>
        <p:blipFill rotWithShape="1">
          <a:blip r:embed="rId5">
            <a:alphaModFix/>
          </a:blip>
          <a:srcRect r="76664"/>
          <a:stretch/>
        </p:blipFill>
        <p:spPr>
          <a:xfrm>
            <a:off x="0" y="0"/>
            <a:ext cx="511524" cy="548000"/>
          </a:xfrm>
          <a:prstGeom prst="rect">
            <a:avLst/>
          </a:prstGeom>
          <a:noFill/>
          <a:ln>
            <a:noFill/>
          </a:ln>
        </p:spPr>
      </p:pic>
      <p:sp>
        <p:nvSpPr>
          <p:cNvPr id="635" name="Google Shape;635;p29"/>
          <p:cNvSpPr txBox="1"/>
          <p:nvPr/>
        </p:nvSpPr>
        <p:spPr>
          <a:xfrm>
            <a:off x="2190825" y="197861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636" name="Google Shape;636;p29"/>
          <p:cNvPicPr preferRelativeResize="0"/>
          <p:nvPr/>
        </p:nvPicPr>
        <p:blipFill>
          <a:blip r:embed="rId6">
            <a:alphaModFix/>
          </a:blip>
          <a:stretch>
            <a:fillRect/>
          </a:stretch>
        </p:blipFill>
        <p:spPr>
          <a:xfrm>
            <a:off x="422975" y="904650"/>
            <a:ext cx="2007500" cy="2007500"/>
          </a:xfrm>
          <a:prstGeom prst="rect">
            <a:avLst/>
          </a:prstGeom>
          <a:noFill/>
          <a:ln>
            <a:noFill/>
          </a:ln>
        </p:spPr>
      </p:pic>
      <p:sp>
        <p:nvSpPr>
          <p:cNvPr id="637" name="Google Shape;637;p29"/>
          <p:cNvSpPr txBox="1"/>
          <p:nvPr/>
        </p:nvSpPr>
        <p:spPr>
          <a:xfrm>
            <a:off x="6911275" y="3926575"/>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chemeClr val="dk1"/>
                </a:solidFill>
                <a:latin typeface="Dosis"/>
                <a:ea typeface="Dosis"/>
                <a:cs typeface="Dosis"/>
                <a:sym typeface="Dosis"/>
              </a:rPr>
              <a:t>Structural </a:t>
            </a:r>
            <a:endParaRPr sz="2200" b="1" dirty="0">
              <a:solidFill>
                <a:schemeClr val="dk1"/>
              </a:solidFill>
              <a:latin typeface="Dosis"/>
              <a:ea typeface="Dosis"/>
              <a:cs typeface="Dosis"/>
              <a:sym typeface="Dosis"/>
            </a:endParaRPr>
          </a:p>
        </p:txBody>
      </p:sp>
      <p:sp>
        <p:nvSpPr>
          <p:cNvPr id="638" name="Google Shape;638;p29"/>
          <p:cNvSpPr txBox="1"/>
          <p:nvPr/>
        </p:nvSpPr>
        <p:spPr>
          <a:xfrm>
            <a:off x="6911275" y="2984238"/>
            <a:ext cx="19287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chemeClr val="dk1"/>
                </a:solidFill>
                <a:latin typeface="Dosis"/>
                <a:ea typeface="Dosis"/>
                <a:cs typeface="Dosis"/>
                <a:sym typeface="Dosis"/>
              </a:rPr>
              <a:t>Physiological</a:t>
            </a:r>
            <a:endParaRPr sz="2200" b="1" dirty="0">
              <a:solidFill>
                <a:schemeClr val="dk1"/>
              </a:solidFill>
              <a:latin typeface="Dosis"/>
              <a:ea typeface="Dosis"/>
              <a:cs typeface="Dosis"/>
              <a:sym typeface="Dosis"/>
            </a:endParaRPr>
          </a:p>
        </p:txBody>
      </p:sp>
      <p:sp>
        <p:nvSpPr>
          <p:cNvPr id="639" name="Google Shape;639;p29"/>
          <p:cNvSpPr txBox="1"/>
          <p:nvPr/>
        </p:nvSpPr>
        <p:spPr>
          <a:xfrm>
            <a:off x="6911275" y="3503488"/>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Behavioral</a:t>
            </a:r>
            <a:endParaRPr sz="2200" b="1">
              <a:solidFill>
                <a:schemeClr val="dk1"/>
              </a:solidFill>
              <a:latin typeface="Dosis"/>
              <a:ea typeface="Dosis"/>
              <a:cs typeface="Dosis"/>
              <a:sym typeface="Dosis"/>
            </a:endParaRPr>
          </a:p>
        </p:txBody>
      </p:sp>
      <p:sp>
        <p:nvSpPr>
          <p:cNvPr id="640" name="Google Shape;640;p29"/>
          <p:cNvSpPr txBox="1"/>
          <p:nvPr/>
        </p:nvSpPr>
        <p:spPr>
          <a:xfrm>
            <a:off x="4811911" y="2857625"/>
            <a:ext cx="2207100" cy="1800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a:solidFill>
                  <a:schemeClr val="accent1"/>
                </a:solidFill>
                <a:latin typeface="Sniglet"/>
                <a:ea typeface="Sniglet"/>
                <a:cs typeface="Sniglet"/>
                <a:sym typeface="Sniglet"/>
              </a:rPr>
              <a:t>Which description matches the kind of adaptation?</a:t>
            </a:r>
            <a:endParaRPr sz="2100"/>
          </a:p>
        </p:txBody>
      </p:sp>
      <p:sp>
        <p:nvSpPr>
          <p:cNvPr id="641" name="Google Shape;641;p29"/>
          <p:cNvSpPr txBox="1"/>
          <p:nvPr/>
        </p:nvSpPr>
        <p:spPr>
          <a:xfrm>
            <a:off x="1926525" y="955325"/>
            <a:ext cx="23235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chemeClr val="dk1"/>
                </a:solidFill>
                <a:latin typeface="Dosis"/>
                <a:ea typeface="Dosis"/>
                <a:cs typeface="Dosis"/>
                <a:sym typeface="Dosis"/>
              </a:rPr>
              <a:t>Shivering to generate heat </a:t>
            </a:r>
            <a:endParaRPr sz="2200" b="1" dirty="0">
              <a:solidFill>
                <a:schemeClr val="dk1"/>
              </a:solidFill>
              <a:latin typeface="Dosis"/>
              <a:ea typeface="Dosis"/>
              <a:cs typeface="Dosis"/>
              <a:sym typeface="Dosis"/>
            </a:endParaRPr>
          </a:p>
        </p:txBody>
      </p:sp>
      <p:sp>
        <p:nvSpPr>
          <p:cNvPr id="642" name="Google Shape;642;p29"/>
          <p:cNvSpPr txBox="1"/>
          <p:nvPr/>
        </p:nvSpPr>
        <p:spPr>
          <a:xfrm>
            <a:off x="6831500" y="955325"/>
            <a:ext cx="23235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Coloring changing to help blend in</a:t>
            </a:r>
            <a:endParaRPr sz="2200" b="1">
              <a:solidFill>
                <a:schemeClr val="dk1"/>
              </a:solidFill>
              <a:latin typeface="Dosis"/>
              <a:ea typeface="Dosis"/>
              <a:cs typeface="Dosis"/>
              <a:sym typeface="Dosis"/>
            </a:endParaRPr>
          </a:p>
        </p:txBody>
      </p:sp>
      <p:sp>
        <p:nvSpPr>
          <p:cNvPr id="643" name="Google Shape;643;p29"/>
          <p:cNvSpPr txBox="1"/>
          <p:nvPr/>
        </p:nvSpPr>
        <p:spPr>
          <a:xfrm>
            <a:off x="2257725" y="3398275"/>
            <a:ext cx="23235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A bear hibernating </a:t>
            </a:r>
            <a:endParaRPr sz="2200" b="1">
              <a:solidFill>
                <a:schemeClr val="dk1"/>
              </a:solidFill>
              <a:latin typeface="Dosis"/>
              <a:ea typeface="Dosis"/>
              <a:cs typeface="Dosis"/>
              <a:sym typeface="Dosi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3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Coastal Ecosystems</a:t>
            </a:r>
            <a:endParaRPr sz="3200" dirty="0"/>
          </a:p>
        </p:txBody>
      </p:sp>
      <p:sp>
        <p:nvSpPr>
          <p:cNvPr id="649" name="Google Shape;649;p30"/>
          <p:cNvSpPr txBox="1">
            <a:spLocks noGrp="1"/>
          </p:cNvSpPr>
          <p:nvPr>
            <p:ph type="body" idx="1"/>
          </p:nvPr>
        </p:nvSpPr>
        <p:spPr>
          <a:xfrm>
            <a:off x="625475" y="895625"/>
            <a:ext cx="6140400" cy="1676125"/>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dirty="0"/>
              <a:t>We will look at three (3) coastal ecosystems</a:t>
            </a:r>
            <a:endParaRPr sz="2200" dirty="0"/>
          </a:p>
          <a:p>
            <a:pPr marL="914400" lvl="1" indent="-368300" algn="l" rtl="0">
              <a:spcBef>
                <a:spcPts val="0"/>
              </a:spcBef>
              <a:spcAft>
                <a:spcPts val="0"/>
              </a:spcAft>
              <a:buSzPts val="2200"/>
              <a:buChar char="◆"/>
            </a:pPr>
            <a:r>
              <a:rPr lang="en" sz="2200" dirty="0"/>
              <a:t>Wetlands</a:t>
            </a:r>
            <a:endParaRPr sz="2200" dirty="0"/>
          </a:p>
          <a:p>
            <a:pPr marL="914400" lvl="1" indent="-368300" algn="l" rtl="0">
              <a:spcBef>
                <a:spcPts val="0"/>
              </a:spcBef>
              <a:spcAft>
                <a:spcPts val="0"/>
              </a:spcAft>
              <a:buSzPts val="2200"/>
              <a:buChar char="◆"/>
            </a:pPr>
            <a:r>
              <a:rPr lang="en-US" sz="2200" dirty="0"/>
              <a:t>Coral Reefs</a:t>
            </a:r>
          </a:p>
          <a:p>
            <a:pPr marL="914400" lvl="1" indent="-368300" algn="l" rtl="0">
              <a:spcBef>
                <a:spcPts val="0"/>
              </a:spcBef>
              <a:spcAft>
                <a:spcPts val="0"/>
              </a:spcAft>
              <a:buSzPts val="2200"/>
              <a:buChar char="◆"/>
            </a:pPr>
            <a:r>
              <a:rPr lang="en" sz="2200" dirty="0"/>
              <a:t>Mangroves </a:t>
            </a:r>
            <a:br>
              <a:rPr lang="en" sz="2200" dirty="0"/>
            </a:br>
            <a:endParaRPr lang="en-US" sz="2200" b="1" i="1" dirty="0"/>
          </a:p>
          <a:p>
            <a:pPr marL="0" lvl="0" indent="0" algn="l" rtl="0">
              <a:spcBef>
                <a:spcPts val="600"/>
              </a:spcBef>
              <a:spcAft>
                <a:spcPts val="0"/>
              </a:spcAft>
              <a:buNone/>
            </a:pPr>
            <a:endParaRPr sz="2300" dirty="0"/>
          </a:p>
        </p:txBody>
      </p:sp>
      <p:pic>
        <p:nvPicPr>
          <p:cNvPr id="650" name="Google Shape;650;p30"/>
          <p:cNvPicPr preferRelativeResize="0"/>
          <p:nvPr/>
        </p:nvPicPr>
        <p:blipFill>
          <a:blip r:embed="rId3">
            <a:alphaModFix/>
          </a:blip>
          <a:stretch>
            <a:fillRect/>
          </a:stretch>
        </p:blipFill>
        <p:spPr>
          <a:xfrm>
            <a:off x="423751" y="3325875"/>
            <a:ext cx="2028626" cy="1353074"/>
          </a:xfrm>
          <a:prstGeom prst="rect">
            <a:avLst/>
          </a:prstGeom>
          <a:noFill/>
          <a:ln>
            <a:noFill/>
          </a:ln>
        </p:spPr>
      </p:pic>
      <p:pic>
        <p:nvPicPr>
          <p:cNvPr id="651" name="Google Shape;651;p30"/>
          <p:cNvPicPr preferRelativeResize="0"/>
          <p:nvPr/>
        </p:nvPicPr>
        <p:blipFill>
          <a:blip r:embed="rId4">
            <a:alphaModFix/>
          </a:blip>
          <a:stretch>
            <a:fillRect/>
          </a:stretch>
        </p:blipFill>
        <p:spPr>
          <a:xfrm>
            <a:off x="2843024" y="3325874"/>
            <a:ext cx="2049037" cy="1353075"/>
          </a:xfrm>
          <a:prstGeom prst="rect">
            <a:avLst/>
          </a:prstGeom>
          <a:noFill/>
          <a:ln>
            <a:noFill/>
          </a:ln>
        </p:spPr>
      </p:pic>
      <p:pic>
        <p:nvPicPr>
          <p:cNvPr id="652" name="Google Shape;652;p30"/>
          <p:cNvPicPr preferRelativeResize="0"/>
          <p:nvPr/>
        </p:nvPicPr>
        <p:blipFill>
          <a:blip r:embed="rId5">
            <a:alphaModFix/>
          </a:blip>
          <a:stretch>
            <a:fillRect/>
          </a:stretch>
        </p:blipFill>
        <p:spPr>
          <a:xfrm>
            <a:off x="5341188" y="3408172"/>
            <a:ext cx="2028625" cy="1352417"/>
          </a:xfrm>
          <a:prstGeom prst="rect">
            <a:avLst/>
          </a:prstGeom>
          <a:noFill/>
          <a:ln>
            <a:noFill/>
          </a:ln>
        </p:spPr>
      </p:pic>
      <p:sp>
        <p:nvSpPr>
          <p:cNvPr id="653" name="Google Shape;653;p30"/>
          <p:cNvSpPr txBox="1"/>
          <p:nvPr/>
        </p:nvSpPr>
        <p:spPr>
          <a:xfrm>
            <a:off x="418025" y="3325275"/>
            <a:ext cx="2028600" cy="400200"/>
          </a:xfrm>
          <a:prstGeom prst="rect">
            <a:avLst/>
          </a:prstGeom>
          <a:solidFill>
            <a:schemeClr val="dk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lt1"/>
                </a:solidFill>
                <a:latin typeface="Dosis"/>
                <a:ea typeface="Dosis"/>
                <a:cs typeface="Dosis"/>
                <a:sym typeface="Dosis"/>
              </a:rPr>
              <a:t>Wetlands</a:t>
            </a:r>
            <a:endParaRPr b="1">
              <a:solidFill>
                <a:schemeClr val="lt1"/>
              </a:solidFill>
              <a:latin typeface="Dosis"/>
              <a:ea typeface="Dosis"/>
              <a:cs typeface="Dosis"/>
              <a:sym typeface="Dosis"/>
            </a:endParaRPr>
          </a:p>
        </p:txBody>
      </p:sp>
      <p:sp>
        <p:nvSpPr>
          <p:cNvPr id="654" name="Google Shape;654;p30"/>
          <p:cNvSpPr txBox="1"/>
          <p:nvPr/>
        </p:nvSpPr>
        <p:spPr>
          <a:xfrm>
            <a:off x="2845075" y="3325275"/>
            <a:ext cx="2028600" cy="400200"/>
          </a:xfrm>
          <a:prstGeom prst="rect">
            <a:avLst/>
          </a:prstGeom>
          <a:solidFill>
            <a:schemeClr val="dk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lt1"/>
                </a:solidFill>
                <a:latin typeface="Dosis"/>
                <a:ea typeface="Dosis"/>
                <a:cs typeface="Dosis"/>
                <a:sym typeface="Dosis"/>
              </a:rPr>
              <a:t>Coral Reefs</a:t>
            </a:r>
            <a:endParaRPr b="1">
              <a:solidFill>
                <a:schemeClr val="lt1"/>
              </a:solidFill>
              <a:latin typeface="Dosis"/>
              <a:ea typeface="Dosis"/>
              <a:cs typeface="Dosis"/>
              <a:sym typeface="Dosis"/>
            </a:endParaRPr>
          </a:p>
        </p:txBody>
      </p:sp>
      <p:sp>
        <p:nvSpPr>
          <p:cNvPr id="655" name="Google Shape;655;p30"/>
          <p:cNvSpPr txBox="1"/>
          <p:nvPr/>
        </p:nvSpPr>
        <p:spPr>
          <a:xfrm>
            <a:off x="5335436" y="3325275"/>
            <a:ext cx="2028600" cy="400200"/>
          </a:xfrm>
          <a:prstGeom prst="rect">
            <a:avLst/>
          </a:prstGeom>
          <a:solidFill>
            <a:schemeClr val="dk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dirty="0">
                <a:solidFill>
                  <a:schemeClr val="lt1"/>
                </a:solidFill>
                <a:latin typeface="Dosis"/>
                <a:ea typeface="Dosis"/>
                <a:cs typeface="Dosis"/>
                <a:sym typeface="Dosis"/>
              </a:rPr>
              <a:t>Mangroves</a:t>
            </a:r>
            <a:endParaRPr b="1" dirty="0">
              <a:solidFill>
                <a:schemeClr val="lt1"/>
              </a:solidFill>
              <a:latin typeface="Dosis"/>
              <a:ea typeface="Dosis"/>
              <a:cs typeface="Dosis"/>
              <a:sym typeface="Dosis"/>
            </a:endParaRPr>
          </a:p>
        </p:txBody>
      </p:sp>
      <p:pic>
        <p:nvPicPr>
          <p:cNvPr id="656" name="Google Shape;656;p30"/>
          <p:cNvPicPr preferRelativeResize="0"/>
          <p:nvPr/>
        </p:nvPicPr>
        <p:blipFill rotWithShape="1">
          <a:blip r:embed="rId6">
            <a:alphaModFix/>
          </a:blip>
          <a:srcRect r="76664"/>
          <a:stretch/>
        </p:blipFill>
        <p:spPr>
          <a:xfrm>
            <a:off x="0" y="0"/>
            <a:ext cx="511524" cy="548000"/>
          </a:xfrm>
          <a:prstGeom prst="rect">
            <a:avLst/>
          </a:prstGeom>
          <a:noFill/>
          <a:ln>
            <a:noFill/>
          </a:ln>
        </p:spPr>
      </p:pic>
      <p:sp>
        <p:nvSpPr>
          <p:cNvPr id="13" name="Google Shape;649;p30">
            <a:extLst>
              <a:ext uri="{FF2B5EF4-FFF2-40B4-BE49-F238E27FC236}">
                <a16:creationId xmlns:a16="http://schemas.microsoft.com/office/drawing/2014/main" id="{F153AB67-AD51-431A-9F90-C748A04D11C8}"/>
              </a:ext>
            </a:extLst>
          </p:cNvPr>
          <p:cNvSpPr txBox="1">
            <a:spLocks/>
          </p:cNvSpPr>
          <p:nvPr/>
        </p:nvSpPr>
        <p:spPr>
          <a:xfrm>
            <a:off x="551225" y="2632411"/>
            <a:ext cx="6140400" cy="8574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68300">
              <a:spcBef>
                <a:spcPts val="0"/>
              </a:spcBef>
              <a:buSzPts val="2200"/>
              <a:buFont typeface="Dosis"/>
              <a:buChar char="➔"/>
            </a:pPr>
            <a:r>
              <a:rPr lang="en-US" sz="2200" b="1" i="1" dirty="0"/>
              <a:t>How are these coastal ecosystems connected?</a:t>
            </a:r>
          </a:p>
          <a:p>
            <a:pPr marL="0" indent="0">
              <a:buFont typeface="Dosis"/>
              <a:buNone/>
            </a:pPr>
            <a:endParaRPr lang="en-US"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49">
                                            <p:txEl>
                                              <p:pRg st="0" end="0"/>
                                            </p:txEl>
                                          </p:spTgt>
                                        </p:tgtEl>
                                        <p:attrNameLst>
                                          <p:attrName>style.visibility</p:attrName>
                                        </p:attrNameLst>
                                      </p:cBhvr>
                                      <p:to>
                                        <p:strVal val="visible"/>
                                      </p:to>
                                    </p:set>
                                    <p:animEffect transition="in" filter="dissolve">
                                      <p:cBhvr>
                                        <p:cTn id="7" dur="1000"/>
                                        <p:tgtEl>
                                          <p:spTgt spid="649">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49">
                                            <p:txEl>
                                              <p:pRg st="1" end="1"/>
                                            </p:txEl>
                                          </p:spTgt>
                                        </p:tgtEl>
                                        <p:attrNameLst>
                                          <p:attrName>style.visibility</p:attrName>
                                        </p:attrNameLst>
                                      </p:cBhvr>
                                      <p:to>
                                        <p:strVal val="visible"/>
                                      </p:to>
                                    </p:set>
                                    <p:animEffect transition="in" filter="dissolve">
                                      <p:cBhvr>
                                        <p:cTn id="10" dur="1000"/>
                                        <p:tgtEl>
                                          <p:spTgt spid="649">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649">
                                            <p:txEl>
                                              <p:pRg st="2" end="2"/>
                                            </p:txEl>
                                          </p:spTgt>
                                        </p:tgtEl>
                                        <p:attrNameLst>
                                          <p:attrName>style.visibility</p:attrName>
                                        </p:attrNameLst>
                                      </p:cBhvr>
                                      <p:to>
                                        <p:strVal val="visible"/>
                                      </p:to>
                                    </p:set>
                                    <p:animEffect transition="in" filter="dissolve">
                                      <p:cBhvr>
                                        <p:cTn id="13" dur="1000"/>
                                        <p:tgtEl>
                                          <p:spTgt spid="649">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649">
                                            <p:txEl>
                                              <p:pRg st="3" end="3"/>
                                            </p:txEl>
                                          </p:spTgt>
                                        </p:tgtEl>
                                        <p:attrNameLst>
                                          <p:attrName>style.visibility</p:attrName>
                                        </p:attrNameLst>
                                      </p:cBhvr>
                                      <p:to>
                                        <p:strVal val="visible"/>
                                      </p:to>
                                    </p:set>
                                    <p:animEffect transition="in" filter="dissolve">
                                      <p:cBhvr>
                                        <p:cTn id="16" dur="1000"/>
                                        <p:tgtEl>
                                          <p:spTgt spid="64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dissolve">
                                      <p:cBhvr>
                                        <p:cTn id="21" dur="1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50"/>
                                        </p:tgtEl>
                                        <p:attrNameLst>
                                          <p:attrName>style.visibility</p:attrName>
                                        </p:attrNameLst>
                                      </p:cBhvr>
                                      <p:to>
                                        <p:strVal val="visible"/>
                                      </p:to>
                                    </p:set>
                                    <p:animEffect transition="in" filter="fade">
                                      <p:cBhvr>
                                        <p:cTn id="26" dur="1000"/>
                                        <p:tgtEl>
                                          <p:spTgt spid="650"/>
                                        </p:tgtEl>
                                      </p:cBhvr>
                                    </p:animEffect>
                                    <p:anim calcmode="lin" valueType="num">
                                      <p:cBhvr>
                                        <p:cTn id="27" dur="1000" fill="hold"/>
                                        <p:tgtEl>
                                          <p:spTgt spid="650"/>
                                        </p:tgtEl>
                                        <p:attrNameLst>
                                          <p:attrName>ppt_x</p:attrName>
                                        </p:attrNameLst>
                                      </p:cBhvr>
                                      <p:tavLst>
                                        <p:tav tm="0">
                                          <p:val>
                                            <p:strVal val="#ppt_x"/>
                                          </p:val>
                                        </p:tav>
                                        <p:tav tm="100000">
                                          <p:val>
                                            <p:strVal val="#ppt_x"/>
                                          </p:val>
                                        </p:tav>
                                      </p:tavLst>
                                    </p:anim>
                                    <p:anim calcmode="lin" valueType="num">
                                      <p:cBhvr>
                                        <p:cTn id="28" dur="1000" fill="hold"/>
                                        <p:tgtEl>
                                          <p:spTgt spid="65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651"/>
                                        </p:tgtEl>
                                        <p:attrNameLst>
                                          <p:attrName>style.visibility</p:attrName>
                                        </p:attrNameLst>
                                      </p:cBhvr>
                                      <p:to>
                                        <p:strVal val="visible"/>
                                      </p:to>
                                    </p:set>
                                    <p:animEffect transition="in" filter="fade">
                                      <p:cBhvr>
                                        <p:cTn id="33" dur="1000"/>
                                        <p:tgtEl>
                                          <p:spTgt spid="651"/>
                                        </p:tgtEl>
                                      </p:cBhvr>
                                    </p:animEffect>
                                    <p:anim calcmode="lin" valueType="num">
                                      <p:cBhvr>
                                        <p:cTn id="34" dur="1000" fill="hold"/>
                                        <p:tgtEl>
                                          <p:spTgt spid="651"/>
                                        </p:tgtEl>
                                        <p:attrNameLst>
                                          <p:attrName>ppt_x</p:attrName>
                                        </p:attrNameLst>
                                      </p:cBhvr>
                                      <p:tavLst>
                                        <p:tav tm="0">
                                          <p:val>
                                            <p:strVal val="#ppt_x"/>
                                          </p:val>
                                        </p:tav>
                                        <p:tav tm="100000">
                                          <p:val>
                                            <p:strVal val="#ppt_x"/>
                                          </p:val>
                                        </p:tav>
                                      </p:tavLst>
                                    </p:anim>
                                    <p:anim calcmode="lin" valueType="num">
                                      <p:cBhvr>
                                        <p:cTn id="35" dur="1000" fill="hold"/>
                                        <p:tgtEl>
                                          <p:spTgt spid="65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652"/>
                                        </p:tgtEl>
                                        <p:attrNameLst>
                                          <p:attrName>style.visibility</p:attrName>
                                        </p:attrNameLst>
                                      </p:cBhvr>
                                      <p:to>
                                        <p:strVal val="visible"/>
                                      </p:to>
                                    </p:set>
                                    <p:animEffect transition="in" filter="fade">
                                      <p:cBhvr>
                                        <p:cTn id="40" dur="1000"/>
                                        <p:tgtEl>
                                          <p:spTgt spid="652"/>
                                        </p:tgtEl>
                                      </p:cBhvr>
                                    </p:animEffect>
                                    <p:anim calcmode="lin" valueType="num">
                                      <p:cBhvr>
                                        <p:cTn id="41" dur="1000" fill="hold"/>
                                        <p:tgtEl>
                                          <p:spTgt spid="652"/>
                                        </p:tgtEl>
                                        <p:attrNameLst>
                                          <p:attrName>ppt_x</p:attrName>
                                        </p:attrNameLst>
                                      </p:cBhvr>
                                      <p:tavLst>
                                        <p:tav tm="0">
                                          <p:val>
                                            <p:strVal val="#ppt_x"/>
                                          </p:val>
                                        </p:tav>
                                        <p:tav tm="100000">
                                          <p:val>
                                            <p:strVal val="#ppt_x"/>
                                          </p:val>
                                        </p:tav>
                                      </p:tavLst>
                                    </p:anim>
                                    <p:anim calcmode="lin" valueType="num">
                                      <p:cBhvr>
                                        <p:cTn id="42" dur="1000" fill="hold"/>
                                        <p:tgtEl>
                                          <p:spTgt spid="65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653"/>
                                        </p:tgtEl>
                                        <p:attrNameLst>
                                          <p:attrName>style.visibility</p:attrName>
                                        </p:attrNameLst>
                                      </p:cBhvr>
                                      <p:to>
                                        <p:strVal val="visible"/>
                                      </p:to>
                                    </p:set>
                                    <p:animEffect transition="in" filter="fade">
                                      <p:cBhvr>
                                        <p:cTn id="47" dur="1000"/>
                                        <p:tgtEl>
                                          <p:spTgt spid="653"/>
                                        </p:tgtEl>
                                      </p:cBhvr>
                                    </p:animEffect>
                                    <p:anim calcmode="lin" valueType="num">
                                      <p:cBhvr>
                                        <p:cTn id="48" dur="1000" fill="hold"/>
                                        <p:tgtEl>
                                          <p:spTgt spid="653"/>
                                        </p:tgtEl>
                                        <p:attrNameLst>
                                          <p:attrName>ppt_x</p:attrName>
                                        </p:attrNameLst>
                                      </p:cBhvr>
                                      <p:tavLst>
                                        <p:tav tm="0">
                                          <p:val>
                                            <p:strVal val="#ppt_x"/>
                                          </p:val>
                                        </p:tav>
                                        <p:tav tm="100000">
                                          <p:val>
                                            <p:strVal val="#ppt_x"/>
                                          </p:val>
                                        </p:tav>
                                      </p:tavLst>
                                    </p:anim>
                                    <p:anim calcmode="lin" valueType="num">
                                      <p:cBhvr>
                                        <p:cTn id="49" dur="1000" fill="hold"/>
                                        <p:tgtEl>
                                          <p:spTgt spid="65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654"/>
                                        </p:tgtEl>
                                        <p:attrNameLst>
                                          <p:attrName>style.visibility</p:attrName>
                                        </p:attrNameLst>
                                      </p:cBhvr>
                                      <p:to>
                                        <p:strVal val="visible"/>
                                      </p:to>
                                    </p:set>
                                    <p:animEffect transition="in" filter="fade">
                                      <p:cBhvr>
                                        <p:cTn id="54" dur="1000"/>
                                        <p:tgtEl>
                                          <p:spTgt spid="654"/>
                                        </p:tgtEl>
                                      </p:cBhvr>
                                    </p:animEffect>
                                    <p:anim calcmode="lin" valueType="num">
                                      <p:cBhvr>
                                        <p:cTn id="55" dur="1000" fill="hold"/>
                                        <p:tgtEl>
                                          <p:spTgt spid="654"/>
                                        </p:tgtEl>
                                        <p:attrNameLst>
                                          <p:attrName>ppt_x</p:attrName>
                                        </p:attrNameLst>
                                      </p:cBhvr>
                                      <p:tavLst>
                                        <p:tav tm="0">
                                          <p:val>
                                            <p:strVal val="#ppt_x"/>
                                          </p:val>
                                        </p:tav>
                                        <p:tav tm="100000">
                                          <p:val>
                                            <p:strVal val="#ppt_x"/>
                                          </p:val>
                                        </p:tav>
                                      </p:tavLst>
                                    </p:anim>
                                    <p:anim calcmode="lin" valueType="num">
                                      <p:cBhvr>
                                        <p:cTn id="56" dur="1000" fill="hold"/>
                                        <p:tgtEl>
                                          <p:spTgt spid="65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655"/>
                                        </p:tgtEl>
                                        <p:attrNameLst>
                                          <p:attrName>style.visibility</p:attrName>
                                        </p:attrNameLst>
                                      </p:cBhvr>
                                      <p:to>
                                        <p:strVal val="visible"/>
                                      </p:to>
                                    </p:set>
                                    <p:animEffect transition="in" filter="fade">
                                      <p:cBhvr>
                                        <p:cTn id="61" dur="1000"/>
                                        <p:tgtEl>
                                          <p:spTgt spid="655"/>
                                        </p:tgtEl>
                                      </p:cBhvr>
                                    </p:animEffect>
                                    <p:anim calcmode="lin" valueType="num">
                                      <p:cBhvr>
                                        <p:cTn id="62" dur="1000" fill="hold"/>
                                        <p:tgtEl>
                                          <p:spTgt spid="655"/>
                                        </p:tgtEl>
                                        <p:attrNameLst>
                                          <p:attrName>ppt_x</p:attrName>
                                        </p:attrNameLst>
                                      </p:cBhvr>
                                      <p:tavLst>
                                        <p:tav tm="0">
                                          <p:val>
                                            <p:strVal val="#ppt_x"/>
                                          </p:val>
                                        </p:tav>
                                        <p:tav tm="100000">
                                          <p:val>
                                            <p:strVal val="#ppt_x"/>
                                          </p:val>
                                        </p:tav>
                                      </p:tavLst>
                                    </p:anim>
                                    <p:anim calcmode="lin" valueType="num">
                                      <p:cBhvr>
                                        <p:cTn id="63" dur="1000" fill="hold"/>
                                        <p:tgtEl>
                                          <p:spTgt spid="6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3" grpId="0" animBg="1"/>
      <p:bldP spid="654" grpId="0" animBg="1"/>
      <p:bldP spid="655"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31"/>
          <p:cNvSpPr txBox="1">
            <a:spLocks noGrp="1"/>
          </p:cNvSpPr>
          <p:nvPr>
            <p:ph type="title" idx="4294967295"/>
          </p:nvPr>
        </p:nvSpPr>
        <p:spPr>
          <a:xfrm>
            <a:off x="402523" y="601811"/>
            <a:ext cx="6140450" cy="8572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Wetlands </a:t>
            </a:r>
            <a:endParaRPr sz="3200" dirty="0"/>
          </a:p>
        </p:txBody>
      </p:sp>
      <p:sp>
        <p:nvSpPr>
          <p:cNvPr id="662" name="Google Shape;662;p31"/>
          <p:cNvSpPr txBox="1">
            <a:spLocks noGrp="1"/>
          </p:cNvSpPr>
          <p:nvPr>
            <p:ph type="body" idx="4294967295"/>
          </p:nvPr>
        </p:nvSpPr>
        <p:spPr>
          <a:xfrm>
            <a:off x="0" y="1506038"/>
            <a:ext cx="6830750" cy="3727450"/>
          </a:xfrm>
          <a:prstGeom prst="rect">
            <a:avLst/>
          </a:prstGeom>
        </p:spPr>
        <p:txBody>
          <a:bodyPr spcFirstLastPara="1" wrap="square" lIns="91425" tIns="91425" rIns="91425" bIns="91425" anchor="t" anchorCtr="0">
            <a:noAutofit/>
          </a:bodyPr>
          <a:lstStyle/>
          <a:p>
            <a:pPr marL="412750" lvl="0" indent="-342900" algn="l" rtl="0">
              <a:spcBef>
                <a:spcPts val="600"/>
              </a:spcBef>
              <a:spcAft>
                <a:spcPts val="0"/>
              </a:spcAft>
              <a:buSzPts val="2500"/>
              <a:buFont typeface="Arial"/>
              <a:buChar char="•"/>
            </a:pPr>
            <a:r>
              <a:rPr lang="en" sz="2100" b="1" dirty="0"/>
              <a:t>Wetland</a:t>
            </a:r>
            <a:r>
              <a:rPr lang="en" sz="2100" dirty="0"/>
              <a:t>: a flooded ecosystem where water saturates the soil for varying amounts of time of time </a:t>
            </a:r>
            <a:br>
              <a:rPr lang="en" sz="2100" dirty="0"/>
            </a:br>
            <a:endParaRPr lang="en-US" sz="2100" dirty="0"/>
          </a:p>
          <a:p>
            <a:pPr marL="412750" lvl="0" indent="-342900" algn="l" rtl="0">
              <a:spcBef>
                <a:spcPts val="0"/>
              </a:spcBef>
              <a:spcAft>
                <a:spcPts val="0"/>
              </a:spcAft>
              <a:buSzPts val="2500"/>
              <a:buFont typeface="Arial"/>
              <a:buChar char="•"/>
            </a:pPr>
            <a:r>
              <a:rPr lang="en-US" sz="2100" dirty="0"/>
              <a:t>T</a:t>
            </a:r>
            <a:r>
              <a:rPr lang="en" sz="2100" dirty="0"/>
              <a:t>hey are transitional zones between water and land that protect the land from storms and protect the water from toxins.</a:t>
            </a:r>
            <a:br>
              <a:rPr lang="en" sz="2100" dirty="0"/>
            </a:br>
            <a:endParaRPr lang="en-US" sz="2100" dirty="0"/>
          </a:p>
          <a:p>
            <a:pPr marL="412750" lvl="0" indent="-342900" algn="l" rtl="0">
              <a:spcBef>
                <a:spcPts val="0"/>
              </a:spcBef>
              <a:spcAft>
                <a:spcPts val="0"/>
              </a:spcAft>
              <a:buSzPts val="2500"/>
              <a:buFont typeface="Arial"/>
              <a:buChar char="•"/>
            </a:pPr>
            <a:r>
              <a:rPr lang="en" sz="2100" b="1" i="1" dirty="0"/>
              <a:t>What kind of species and their adaptations might we find in a wetland?</a:t>
            </a:r>
            <a:endParaRPr lang="en-US" sz="2100" b="1" i="1" dirty="0"/>
          </a:p>
          <a:p>
            <a:pPr marL="0" lvl="0" indent="0" algn="l" rtl="0">
              <a:spcBef>
                <a:spcPts val="600"/>
              </a:spcBef>
              <a:spcAft>
                <a:spcPts val="0"/>
              </a:spcAft>
              <a:buNone/>
            </a:pP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pic>
        <p:nvPicPr>
          <p:cNvPr id="663" name="Google Shape;663;p31"/>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65" name="Google Shape;665;p31"/>
          <p:cNvPicPr preferRelativeResize="0"/>
          <p:nvPr/>
        </p:nvPicPr>
        <p:blipFill>
          <a:blip r:embed="rId4">
            <a:alphaModFix/>
          </a:blip>
          <a:stretch>
            <a:fillRect/>
          </a:stretch>
        </p:blipFill>
        <p:spPr>
          <a:xfrm>
            <a:off x="3276740" y="331869"/>
            <a:ext cx="857400" cy="857400"/>
          </a:xfrm>
          <a:prstGeom prst="rect">
            <a:avLst/>
          </a:prstGeom>
          <a:noFill/>
          <a:ln>
            <a:noFill/>
          </a:ln>
        </p:spPr>
      </p:pic>
      <p:pic>
        <p:nvPicPr>
          <p:cNvPr id="666" name="Google Shape;666;p31"/>
          <p:cNvPicPr preferRelativeResize="0"/>
          <p:nvPr/>
        </p:nvPicPr>
        <p:blipFill>
          <a:blip r:embed="rId5">
            <a:alphaModFix/>
          </a:blip>
          <a:stretch>
            <a:fillRect/>
          </a:stretch>
        </p:blipFill>
        <p:spPr>
          <a:xfrm>
            <a:off x="7384028" y="3157816"/>
            <a:ext cx="1312274" cy="973276"/>
          </a:xfrm>
          <a:prstGeom prst="rect">
            <a:avLst/>
          </a:prstGeom>
          <a:noFill/>
          <a:ln>
            <a:noFill/>
          </a:ln>
        </p:spPr>
      </p:pic>
      <p:pic>
        <p:nvPicPr>
          <p:cNvPr id="2" name="Picture 1">
            <a:extLst>
              <a:ext uri="{FF2B5EF4-FFF2-40B4-BE49-F238E27FC236}">
                <a16:creationId xmlns:a16="http://schemas.microsoft.com/office/drawing/2014/main" id="{B6672D70-DF8C-4719-9C39-980DC98A8522}"/>
              </a:ext>
            </a:extLst>
          </p:cNvPr>
          <p:cNvPicPr>
            <a:picLocks noChangeAspect="1"/>
          </p:cNvPicPr>
          <p:nvPr/>
        </p:nvPicPr>
        <p:blipFill>
          <a:blip r:embed="rId6"/>
          <a:stretch>
            <a:fillRect/>
          </a:stretch>
        </p:blipFill>
        <p:spPr>
          <a:xfrm flipH="1">
            <a:off x="5361328" y="62077"/>
            <a:ext cx="3706284" cy="139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62">
                                            <p:txEl>
                                              <p:pRg st="0" end="0"/>
                                            </p:txEl>
                                          </p:spTgt>
                                        </p:tgtEl>
                                        <p:attrNameLst>
                                          <p:attrName>style.visibility</p:attrName>
                                        </p:attrNameLst>
                                      </p:cBhvr>
                                      <p:to>
                                        <p:strVal val="visible"/>
                                      </p:to>
                                    </p:set>
                                    <p:animEffect transition="in" filter="fade">
                                      <p:cBhvr>
                                        <p:cTn id="7" dur="1000"/>
                                        <p:tgtEl>
                                          <p:spTgt spid="662">
                                            <p:txEl>
                                              <p:pRg st="0" end="0"/>
                                            </p:txEl>
                                          </p:spTgt>
                                        </p:tgtEl>
                                      </p:cBhvr>
                                    </p:animEffect>
                                    <p:anim calcmode="lin" valueType="num">
                                      <p:cBhvr>
                                        <p:cTn id="8" dur="1000" fill="hold"/>
                                        <p:tgtEl>
                                          <p:spTgt spid="6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62">
                                            <p:txEl>
                                              <p:pRg st="1" end="1"/>
                                            </p:txEl>
                                          </p:spTgt>
                                        </p:tgtEl>
                                        <p:attrNameLst>
                                          <p:attrName>style.visibility</p:attrName>
                                        </p:attrNameLst>
                                      </p:cBhvr>
                                      <p:to>
                                        <p:strVal val="visible"/>
                                      </p:to>
                                    </p:set>
                                    <p:animEffect transition="in" filter="fade">
                                      <p:cBhvr>
                                        <p:cTn id="14" dur="1000"/>
                                        <p:tgtEl>
                                          <p:spTgt spid="662">
                                            <p:txEl>
                                              <p:pRg st="1" end="1"/>
                                            </p:txEl>
                                          </p:spTgt>
                                        </p:tgtEl>
                                      </p:cBhvr>
                                    </p:animEffect>
                                    <p:anim calcmode="lin" valueType="num">
                                      <p:cBhvr>
                                        <p:cTn id="15" dur="1000" fill="hold"/>
                                        <p:tgtEl>
                                          <p:spTgt spid="66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62">
                                            <p:txEl>
                                              <p:pRg st="2" end="2"/>
                                            </p:txEl>
                                          </p:spTgt>
                                        </p:tgtEl>
                                        <p:attrNameLst>
                                          <p:attrName>style.visibility</p:attrName>
                                        </p:attrNameLst>
                                      </p:cBhvr>
                                      <p:to>
                                        <p:strVal val="visible"/>
                                      </p:to>
                                    </p:set>
                                    <p:animEffect transition="in" filter="fade">
                                      <p:cBhvr>
                                        <p:cTn id="21" dur="1000"/>
                                        <p:tgtEl>
                                          <p:spTgt spid="662">
                                            <p:txEl>
                                              <p:pRg st="2" end="2"/>
                                            </p:txEl>
                                          </p:spTgt>
                                        </p:tgtEl>
                                      </p:cBhvr>
                                    </p:animEffect>
                                    <p:anim calcmode="lin" valueType="num">
                                      <p:cBhvr>
                                        <p:cTn id="22" dur="1000" fill="hold"/>
                                        <p:tgtEl>
                                          <p:spTgt spid="66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6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pic>
        <p:nvPicPr>
          <p:cNvPr id="671" name="Google Shape;671;p32"/>
          <p:cNvPicPr preferRelativeResize="0"/>
          <p:nvPr/>
        </p:nvPicPr>
        <p:blipFill rotWithShape="1">
          <a:blip r:embed="rId3">
            <a:alphaModFix/>
          </a:blip>
          <a:srcRect l="3868" t="8483" r="4016" b="4688"/>
          <a:stretch/>
        </p:blipFill>
        <p:spPr>
          <a:xfrm>
            <a:off x="425175" y="1041425"/>
            <a:ext cx="4717750" cy="3433575"/>
          </a:xfrm>
          <a:prstGeom prst="rect">
            <a:avLst/>
          </a:prstGeom>
          <a:noFill/>
          <a:ln>
            <a:noFill/>
          </a:ln>
        </p:spPr>
      </p:pic>
      <p:sp>
        <p:nvSpPr>
          <p:cNvPr id="672" name="Google Shape;672;p32"/>
          <p:cNvSpPr txBox="1"/>
          <p:nvPr/>
        </p:nvSpPr>
        <p:spPr>
          <a:xfrm>
            <a:off x="546200" y="4535150"/>
            <a:ext cx="4284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accent1"/>
                </a:solidFill>
                <a:latin typeface="Dosis"/>
                <a:ea typeface="Dosis"/>
                <a:cs typeface="Dosis"/>
                <a:sym typeface="Dosis"/>
              </a:rPr>
              <a:t>Biodiversity of species in a wetland! </a:t>
            </a:r>
            <a:endParaRPr b="1">
              <a:solidFill>
                <a:schemeClr val="accent1"/>
              </a:solidFill>
              <a:latin typeface="Dosis"/>
              <a:ea typeface="Dosis"/>
              <a:cs typeface="Dosis"/>
              <a:sym typeface="Dosis"/>
            </a:endParaRPr>
          </a:p>
        </p:txBody>
      </p:sp>
      <p:pic>
        <p:nvPicPr>
          <p:cNvPr id="673" name="Google Shape;673;p32"/>
          <p:cNvPicPr preferRelativeResize="0"/>
          <p:nvPr/>
        </p:nvPicPr>
        <p:blipFill rotWithShape="1">
          <a:blip r:embed="rId4">
            <a:alphaModFix/>
          </a:blip>
          <a:srcRect l="2146" r="3309" b="2037"/>
          <a:stretch/>
        </p:blipFill>
        <p:spPr>
          <a:xfrm>
            <a:off x="6540175" y="273250"/>
            <a:ext cx="2463325" cy="4740174"/>
          </a:xfrm>
          <a:prstGeom prst="rect">
            <a:avLst/>
          </a:prstGeom>
          <a:noFill/>
          <a:ln>
            <a:noFill/>
          </a:ln>
        </p:spPr>
      </p:pic>
      <p:sp>
        <p:nvSpPr>
          <p:cNvPr id="674" name="Google Shape;674;p32"/>
          <p:cNvSpPr txBox="1"/>
          <p:nvPr/>
        </p:nvSpPr>
        <p:spPr>
          <a:xfrm>
            <a:off x="5412550" y="2086675"/>
            <a:ext cx="1041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accent1"/>
                </a:solidFill>
                <a:latin typeface="Dosis"/>
                <a:ea typeface="Dosis"/>
                <a:cs typeface="Dosis"/>
                <a:sym typeface="Dosis"/>
              </a:rPr>
              <a:t>Different types of wetlands</a:t>
            </a:r>
            <a:endParaRPr b="1">
              <a:solidFill>
                <a:schemeClr val="accent1"/>
              </a:solidFill>
              <a:latin typeface="Dosis"/>
              <a:ea typeface="Dosis"/>
              <a:cs typeface="Dosis"/>
              <a:sym typeface="Dosis"/>
            </a:endParaRPr>
          </a:p>
        </p:txBody>
      </p:sp>
      <p:sp>
        <p:nvSpPr>
          <p:cNvPr id="675" name="Google Shape;675;p32"/>
          <p:cNvSpPr txBox="1"/>
          <p:nvPr/>
        </p:nvSpPr>
        <p:spPr>
          <a:xfrm>
            <a:off x="494600" y="234800"/>
            <a:ext cx="5516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a:solidFill>
                  <a:schemeClr val="accent1"/>
                </a:solidFill>
                <a:latin typeface="Sniglet"/>
                <a:ea typeface="Sniglet"/>
                <a:cs typeface="Sniglet"/>
                <a:sym typeface="Sniglet"/>
              </a:rPr>
              <a:t>Characteristics of Wetlands </a:t>
            </a:r>
            <a:endParaRPr sz="3200">
              <a:solidFill>
                <a:schemeClr val="accent1"/>
              </a:solidFill>
              <a:latin typeface="Sniglet"/>
              <a:ea typeface="Sniglet"/>
              <a:cs typeface="Sniglet"/>
              <a:sym typeface="Sniglet"/>
            </a:endParaRPr>
          </a:p>
        </p:txBody>
      </p:sp>
      <p:pic>
        <p:nvPicPr>
          <p:cNvPr id="676" name="Google Shape;676;p32"/>
          <p:cNvPicPr preferRelativeResize="0"/>
          <p:nvPr/>
        </p:nvPicPr>
        <p:blipFill rotWithShape="1">
          <a:blip r:embed="rId5">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71"/>
                                        </p:tgtEl>
                                        <p:attrNameLst>
                                          <p:attrName>style.visibility</p:attrName>
                                        </p:attrNameLst>
                                      </p:cBhvr>
                                      <p:to>
                                        <p:strVal val="visible"/>
                                      </p:to>
                                    </p:set>
                                    <p:anim calcmode="lin" valueType="num">
                                      <p:cBhvr>
                                        <p:cTn id="7" dur="1000" fill="hold"/>
                                        <p:tgtEl>
                                          <p:spTgt spid="671"/>
                                        </p:tgtEl>
                                        <p:attrNameLst>
                                          <p:attrName>ppt_w</p:attrName>
                                        </p:attrNameLst>
                                      </p:cBhvr>
                                      <p:tavLst>
                                        <p:tav tm="0">
                                          <p:val>
                                            <p:fltVal val="0"/>
                                          </p:val>
                                        </p:tav>
                                        <p:tav tm="100000">
                                          <p:val>
                                            <p:strVal val="#ppt_w"/>
                                          </p:val>
                                        </p:tav>
                                      </p:tavLst>
                                    </p:anim>
                                    <p:anim calcmode="lin" valueType="num">
                                      <p:cBhvr>
                                        <p:cTn id="8" dur="1000" fill="hold"/>
                                        <p:tgtEl>
                                          <p:spTgt spid="671"/>
                                        </p:tgtEl>
                                        <p:attrNameLst>
                                          <p:attrName>ppt_h</p:attrName>
                                        </p:attrNameLst>
                                      </p:cBhvr>
                                      <p:tavLst>
                                        <p:tav tm="0">
                                          <p:val>
                                            <p:fltVal val="0"/>
                                          </p:val>
                                        </p:tav>
                                        <p:tav tm="100000">
                                          <p:val>
                                            <p:strVal val="#ppt_h"/>
                                          </p:val>
                                        </p:tav>
                                      </p:tavLst>
                                    </p:anim>
                                    <p:animEffect transition="in" filter="fade">
                                      <p:cBhvr>
                                        <p:cTn id="9" dur="1000"/>
                                        <p:tgtEl>
                                          <p:spTgt spid="671"/>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673"/>
                                        </p:tgtEl>
                                        <p:attrNameLst>
                                          <p:attrName>style.visibility</p:attrName>
                                        </p:attrNameLst>
                                      </p:cBhvr>
                                      <p:to>
                                        <p:strVal val="visible"/>
                                      </p:to>
                                    </p:set>
                                    <p:anim calcmode="lin" valueType="num">
                                      <p:cBhvr>
                                        <p:cTn id="14" dur="1000" fill="hold"/>
                                        <p:tgtEl>
                                          <p:spTgt spid="673"/>
                                        </p:tgtEl>
                                        <p:attrNameLst>
                                          <p:attrName>ppt_w</p:attrName>
                                        </p:attrNameLst>
                                      </p:cBhvr>
                                      <p:tavLst>
                                        <p:tav tm="0">
                                          <p:val>
                                            <p:strVal val="#ppt_w*0.70"/>
                                          </p:val>
                                        </p:tav>
                                        <p:tav tm="100000">
                                          <p:val>
                                            <p:strVal val="#ppt_w"/>
                                          </p:val>
                                        </p:tav>
                                      </p:tavLst>
                                    </p:anim>
                                    <p:anim calcmode="lin" valueType="num">
                                      <p:cBhvr>
                                        <p:cTn id="15" dur="1000" fill="hold"/>
                                        <p:tgtEl>
                                          <p:spTgt spid="673"/>
                                        </p:tgtEl>
                                        <p:attrNameLst>
                                          <p:attrName>ppt_h</p:attrName>
                                        </p:attrNameLst>
                                      </p:cBhvr>
                                      <p:tavLst>
                                        <p:tav tm="0">
                                          <p:val>
                                            <p:strVal val="#ppt_h"/>
                                          </p:val>
                                        </p:tav>
                                        <p:tav tm="100000">
                                          <p:val>
                                            <p:strVal val="#ppt_h"/>
                                          </p:val>
                                        </p:tav>
                                      </p:tavLst>
                                    </p:anim>
                                    <p:animEffect transition="in" filter="fade">
                                      <p:cBhvr>
                                        <p:cTn id="16" dur="1000"/>
                                        <p:tgtEl>
                                          <p:spTgt spid="6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33"/>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t>Wetland Species</a:t>
            </a:r>
            <a:endParaRPr sz="3200" dirty="0"/>
          </a:p>
        </p:txBody>
      </p:sp>
      <p:sp>
        <p:nvSpPr>
          <p:cNvPr id="682" name="Google Shape;682;p33"/>
          <p:cNvSpPr txBox="1">
            <a:spLocks noGrp="1"/>
          </p:cNvSpPr>
          <p:nvPr>
            <p:ph type="body" idx="1"/>
          </p:nvPr>
        </p:nvSpPr>
        <p:spPr>
          <a:xfrm>
            <a:off x="345400" y="3469122"/>
            <a:ext cx="1683300" cy="14046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Year-round Residents </a:t>
            </a:r>
          </a:p>
          <a:p>
            <a:pPr marL="0" lvl="0" indent="0" algn="ctr" rtl="0">
              <a:spcBef>
                <a:spcPts val="600"/>
              </a:spcBef>
              <a:spcAft>
                <a:spcPts val="0"/>
              </a:spcAft>
              <a:buNone/>
            </a:pPr>
            <a:r>
              <a:rPr lang="en" sz="1600" dirty="0"/>
              <a:t>Use the area for fishing and nesting year-round</a:t>
            </a:r>
            <a:endParaRPr sz="1600" dirty="0"/>
          </a:p>
        </p:txBody>
      </p:sp>
      <p:sp>
        <p:nvSpPr>
          <p:cNvPr id="683" name="Google Shape;683;p33"/>
          <p:cNvSpPr txBox="1">
            <a:spLocks noGrp="1"/>
          </p:cNvSpPr>
          <p:nvPr>
            <p:ph type="body" idx="1"/>
          </p:nvPr>
        </p:nvSpPr>
        <p:spPr>
          <a:xfrm>
            <a:off x="2858175" y="3422924"/>
            <a:ext cx="1683300" cy="1631676"/>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Migratory Species</a:t>
            </a:r>
            <a:endParaRPr sz="1900" b="1" dirty="0"/>
          </a:p>
          <a:p>
            <a:pPr marL="0" lvl="0" indent="0" algn="ctr" rtl="0">
              <a:spcBef>
                <a:spcPts val="600"/>
              </a:spcBef>
              <a:spcAft>
                <a:spcPts val="0"/>
              </a:spcAft>
              <a:buNone/>
            </a:pPr>
            <a:r>
              <a:rPr lang="en" sz="1500" dirty="0"/>
              <a:t>Depend on the wetlands for a place to stay</a:t>
            </a:r>
            <a:endParaRPr sz="1500" dirty="0"/>
          </a:p>
        </p:txBody>
      </p:sp>
      <p:sp>
        <p:nvSpPr>
          <p:cNvPr id="684" name="Google Shape;684;p33"/>
          <p:cNvSpPr txBox="1">
            <a:spLocks noGrp="1"/>
          </p:cNvSpPr>
          <p:nvPr>
            <p:ph type="body" idx="1"/>
          </p:nvPr>
        </p:nvSpPr>
        <p:spPr>
          <a:xfrm>
            <a:off x="5275450" y="3469121"/>
            <a:ext cx="2032500" cy="1279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900" b="1" dirty="0"/>
              <a:t>Nursery Grounds</a:t>
            </a:r>
            <a:endParaRPr sz="1900" b="1" dirty="0"/>
          </a:p>
          <a:p>
            <a:pPr marL="0" lvl="0" indent="0" algn="ctr" rtl="0">
              <a:spcBef>
                <a:spcPts val="600"/>
              </a:spcBef>
              <a:spcAft>
                <a:spcPts val="0"/>
              </a:spcAft>
              <a:buNone/>
            </a:pPr>
            <a:r>
              <a:rPr lang="en" sz="1500" dirty="0"/>
              <a:t>Many species rely on the ecosystem for juveniles to hide, to forage, and for shelter </a:t>
            </a:r>
            <a:endParaRPr sz="1500" dirty="0"/>
          </a:p>
        </p:txBody>
      </p:sp>
      <p:pic>
        <p:nvPicPr>
          <p:cNvPr id="685" name="Google Shape;685;p33"/>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86" name="Google Shape;686;p33"/>
          <p:cNvPicPr preferRelativeResize="0"/>
          <p:nvPr/>
        </p:nvPicPr>
        <p:blipFill>
          <a:blip r:embed="rId4">
            <a:alphaModFix/>
          </a:blip>
          <a:stretch>
            <a:fillRect/>
          </a:stretch>
        </p:blipFill>
        <p:spPr>
          <a:xfrm>
            <a:off x="556100" y="1208550"/>
            <a:ext cx="1683301" cy="2038917"/>
          </a:xfrm>
          <a:prstGeom prst="rect">
            <a:avLst/>
          </a:prstGeom>
          <a:noFill/>
          <a:ln>
            <a:noFill/>
          </a:ln>
        </p:spPr>
      </p:pic>
      <p:pic>
        <p:nvPicPr>
          <p:cNvPr id="687" name="Google Shape;687;p33"/>
          <p:cNvPicPr preferRelativeResize="0"/>
          <p:nvPr/>
        </p:nvPicPr>
        <p:blipFill>
          <a:blip r:embed="rId5">
            <a:alphaModFix/>
          </a:blip>
          <a:stretch>
            <a:fillRect/>
          </a:stretch>
        </p:blipFill>
        <p:spPr>
          <a:xfrm>
            <a:off x="5022798" y="1256314"/>
            <a:ext cx="2317813" cy="2038925"/>
          </a:xfrm>
          <a:prstGeom prst="rect">
            <a:avLst/>
          </a:prstGeom>
          <a:noFill/>
          <a:ln>
            <a:noFill/>
          </a:ln>
        </p:spPr>
      </p:pic>
      <p:pic>
        <p:nvPicPr>
          <p:cNvPr id="688" name="Google Shape;688;p33"/>
          <p:cNvPicPr preferRelativeResize="0"/>
          <p:nvPr/>
        </p:nvPicPr>
        <p:blipFill>
          <a:blip r:embed="rId6">
            <a:alphaModFix/>
          </a:blip>
          <a:stretch>
            <a:fillRect/>
          </a:stretch>
        </p:blipFill>
        <p:spPr>
          <a:xfrm>
            <a:off x="2553375" y="1232875"/>
            <a:ext cx="2155446" cy="2074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82">
                                            <p:txEl>
                                              <p:pRg st="0" end="0"/>
                                            </p:txEl>
                                          </p:spTgt>
                                        </p:tgtEl>
                                        <p:attrNameLst>
                                          <p:attrName>style.visibility</p:attrName>
                                        </p:attrNameLst>
                                      </p:cBhvr>
                                      <p:to>
                                        <p:strVal val="visible"/>
                                      </p:to>
                                    </p:set>
                                    <p:anim calcmode="lin" valueType="num">
                                      <p:cBhvr>
                                        <p:cTn id="7" dur="500" fill="hold"/>
                                        <p:tgtEl>
                                          <p:spTgt spid="68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8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682">
                                            <p:txEl>
                                              <p:pRg st="1" end="1"/>
                                            </p:txEl>
                                          </p:spTgt>
                                        </p:tgtEl>
                                        <p:attrNameLst>
                                          <p:attrName>style.visibility</p:attrName>
                                        </p:attrNameLst>
                                      </p:cBhvr>
                                      <p:to>
                                        <p:strVal val="visible"/>
                                      </p:to>
                                    </p:set>
                                    <p:anim calcmode="lin" valueType="num">
                                      <p:cBhvr>
                                        <p:cTn id="13" dur="500" fill="hold"/>
                                        <p:tgtEl>
                                          <p:spTgt spid="682">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8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86"/>
                                        </p:tgtEl>
                                        <p:attrNameLst>
                                          <p:attrName>style.visibility</p:attrName>
                                        </p:attrNameLst>
                                      </p:cBhvr>
                                      <p:to>
                                        <p:strVal val="visible"/>
                                      </p:to>
                                    </p:set>
                                    <p:animEffect transition="in" filter="fade">
                                      <p:cBhvr>
                                        <p:cTn id="19" dur="1000"/>
                                        <p:tgtEl>
                                          <p:spTgt spid="686"/>
                                        </p:tgtEl>
                                      </p:cBhvr>
                                    </p:animEffect>
                                    <p:anim calcmode="lin" valueType="num">
                                      <p:cBhvr>
                                        <p:cTn id="20" dur="1000" fill="hold"/>
                                        <p:tgtEl>
                                          <p:spTgt spid="686"/>
                                        </p:tgtEl>
                                        <p:attrNameLst>
                                          <p:attrName>ppt_x</p:attrName>
                                        </p:attrNameLst>
                                      </p:cBhvr>
                                      <p:tavLst>
                                        <p:tav tm="0">
                                          <p:val>
                                            <p:strVal val="#ppt_x"/>
                                          </p:val>
                                        </p:tav>
                                        <p:tav tm="100000">
                                          <p:val>
                                            <p:strVal val="#ppt_x"/>
                                          </p:val>
                                        </p:tav>
                                      </p:tavLst>
                                    </p:anim>
                                    <p:anim calcmode="lin" valueType="num">
                                      <p:cBhvr>
                                        <p:cTn id="21" dur="1000" fill="hold"/>
                                        <p:tgtEl>
                                          <p:spTgt spid="68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83">
                                            <p:txEl>
                                              <p:pRg st="0" end="0"/>
                                            </p:txEl>
                                          </p:spTgt>
                                        </p:tgtEl>
                                        <p:attrNameLst>
                                          <p:attrName>style.visibility</p:attrName>
                                        </p:attrNameLst>
                                      </p:cBhvr>
                                      <p:to>
                                        <p:strVal val="visible"/>
                                      </p:to>
                                    </p:set>
                                    <p:animEffect transition="in" filter="fade">
                                      <p:cBhvr>
                                        <p:cTn id="26" dur="1000"/>
                                        <p:tgtEl>
                                          <p:spTgt spid="683">
                                            <p:txEl>
                                              <p:pRg st="0" end="0"/>
                                            </p:txEl>
                                          </p:spTgt>
                                        </p:tgtEl>
                                      </p:cBhvr>
                                    </p:animEffect>
                                    <p:anim calcmode="lin" valueType="num">
                                      <p:cBhvr>
                                        <p:cTn id="27" dur="1000" fill="hold"/>
                                        <p:tgtEl>
                                          <p:spTgt spid="68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6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83">
                                            <p:txEl>
                                              <p:pRg st="1" end="1"/>
                                            </p:txEl>
                                          </p:spTgt>
                                        </p:tgtEl>
                                        <p:attrNameLst>
                                          <p:attrName>style.visibility</p:attrName>
                                        </p:attrNameLst>
                                      </p:cBhvr>
                                      <p:to>
                                        <p:strVal val="visible"/>
                                      </p:to>
                                    </p:set>
                                    <p:animEffect transition="in" filter="fade">
                                      <p:cBhvr>
                                        <p:cTn id="33" dur="1000"/>
                                        <p:tgtEl>
                                          <p:spTgt spid="683">
                                            <p:txEl>
                                              <p:pRg st="1" end="1"/>
                                            </p:txEl>
                                          </p:spTgt>
                                        </p:tgtEl>
                                      </p:cBhvr>
                                    </p:animEffect>
                                    <p:anim calcmode="lin" valueType="num">
                                      <p:cBhvr>
                                        <p:cTn id="34" dur="1000" fill="hold"/>
                                        <p:tgtEl>
                                          <p:spTgt spid="68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6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7" presetClass="entr" presetSubtype="10" fill="hold" grpId="0" nodeType="clickEffect">
                                  <p:stCondLst>
                                    <p:cond delay="0"/>
                                  </p:stCondLst>
                                  <p:childTnLst>
                                    <p:set>
                                      <p:cBhvr>
                                        <p:cTn id="39" dur="1" fill="hold">
                                          <p:stCondLst>
                                            <p:cond delay="0"/>
                                          </p:stCondLst>
                                        </p:cTn>
                                        <p:tgtEl>
                                          <p:spTgt spid="684">
                                            <p:txEl>
                                              <p:pRg st="0" end="0"/>
                                            </p:txEl>
                                          </p:spTgt>
                                        </p:tgtEl>
                                        <p:attrNameLst>
                                          <p:attrName>style.visibility</p:attrName>
                                        </p:attrNameLst>
                                      </p:cBhvr>
                                      <p:to>
                                        <p:strVal val="visible"/>
                                      </p:to>
                                    </p:set>
                                    <p:anim calcmode="lin" valueType="num">
                                      <p:cBhvr>
                                        <p:cTn id="40" dur="500" fill="hold"/>
                                        <p:tgtEl>
                                          <p:spTgt spid="684">
                                            <p:txEl>
                                              <p:pRg st="0" end="0"/>
                                            </p:txEl>
                                          </p:spTgt>
                                        </p:tgtEl>
                                        <p:attrNameLst>
                                          <p:attrName>ppt_w</p:attrName>
                                        </p:attrNameLst>
                                      </p:cBhvr>
                                      <p:tavLst>
                                        <p:tav tm="0">
                                          <p:val>
                                            <p:fltVal val="0"/>
                                          </p:val>
                                        </p:tav>
                                        <p:tav tm="100000">
                                          <p:val>
                                            <p:strVal val="#ppt_w"/>
                                          </p:val>
                                        </p:tav>
                                      </p:tavLst>
                                    </p:anim>
                                    <p:anim calcmode="lin" valueType="num">
                                      <p:cBhvr>
                                        <p:cTn id="41" dur="500" fill="hold"/>
                                        <p:tgtEl>
                                          <p:spTgt spid="68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17" presetClass="entr" presetSubtype="10" fill="hold" grpId="0" nodeType="clickEffect">
                                  <p:stCondLst>
                                    <p:cond delay="0"/>
                                  </p:stCondLst>
                                  <p:childTnLst>
                                    <p:set>
                                      <p:cBhvr>
                                        <p:cTn id="45" dur="1" fill="hold">
                                          <p:stCondLst>
                                            <p:cond delay="0"/>
                                          </p:stCondLst>
                                        </p:cTn>
                                        <p:tgtEl>
                                          <p:spTgt spid="684">
                                            <p:txEl>
                                              <p:pRg st="1" end="1"/>
                                            </p:txEl>
                                          </p:spTgt>
                                        </p:tgtEl>
                                        <p:attrNameLst>
                                          <p:attrName>style.visibility</p:attrName>
                                        </p:attrNameLst>
                                      </p:cBhvr>
                                      <p:to>
                                        <p:strVal val="visible"/>
                                      </p:to>
                                    </p:set>
                                    <p:anim calcmode="lin" valueType="num">
                                      <p:cBhvr>
                                        <p:cTn id="46" dur="500" fill="hold"/>
                                        <p:tgtEl>
                                          <p:spTgt spid="684">
                                            <p:txEl>
                                              <p:pRg st="1" end="1"/>
                                            </p:txEl>
                                          </p:spTgt>
                                        </p:tgtEl>
                                        <p:attrNameLst>
                                          <p:attrName>ppt_w</p:attrName>
                                        </p:attrNameLst>
                                      </p:cBhvr>
                                      <p:tavLst>
                                        <p:tav tm="0">
                                          <p:val>
                                            <p:fltVal val="0"/>
                                          </p:val>
                                        </p:tav>
                                        <p:tav tm="100000">
                                          <p:val>
                                            <p:strVal val="#ppt_w"/>
                                          </p:val>
                                        </p:tav>
                                      </p:tavLst>
                                    </p:anim>
                                    <p:anim calcmode="lin" valueType="num">
                                      <p:cBhvr>
                                        <p:cTn id="47" dur="500" fill="hold"/>
                                        <p:tgtEl>
                                          <p:spTgt spid="68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687"/>
                                        </p:tgtEl>
                                        <p:attrNameLst>
                                          <p:attrName>style.visibility</p:attrName>
                                        </p:attrNameLst>
                                      </p:cBhvr>
                                      <p:to>
                                        <p:strVal val="visible"/>
                                      </p:to>
                                    </p:set>
                                    <p:animEffect transition="in" filter="fade">
                                      <p:cBhvr>
                                        <p:cTn id="52" dur="1000"/>
                                        <p:tgtEl>
                                          <p:spTgt spid="687"/>
                                        </p:tgtEl>
                                      </p:cBhvr>
                                    </p:animEffect>
                                    <p:anim calcmode="lin" valueType="num">
                                      <p:cBhvr>
                                        <p:cTn id="53" dur="1000" fill="hold"/>
                                        <p:tgtEl>
                                          <p:spTgt spid="687"/>
                                        </p:tgtEl>
                                        <p:attrNameLst>
                                          <p:attrName>ppt_x</p:attrName>
                                        </p:attrNameLst>
                                      </p:cBhvr>
                                      <p:tavLst>
                                        <p:tav tm="0">
                                          <p:val>
                                            <p:strVal val="#ppt_x"/>
                                          </p:val>
                                        </p:tav>
                                        <p:tav tm="100000">
                                          <p:val>
                                            <p:strVal val="#ppt_x"/>
                                          </p:val>
                                        </p:tav>
                                      </p:tavLst>
                                    </p:anim>
                                    <p:anim calcmode="lin" valueType="num">
                                      <p:cBhvr>
                                        <p:cTn id="54" dur="1000" fill="hold"/>
                                        <p:tgtEl>
                                          <p:spTgt spid="6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2" grpId="0" build="p"/>
      <p:bldP spid="683" grpId="0" build="p"/>
      <p:bldP spid="684" grpId="0" build="p"/>
    </p:bldLst>
  </p:timing>
</p:sld>
</file>

<file path=ppt/theme/theme1.xml><?xml version="1.0" encoding="utf-8"?>
<a:theme xmlns:a="http://schemas.openxmlformats.org/drawingml/2006/main" name="Friar template">
  <a:themeElements>
    <a:clrScheme name="Custom 347">
      <a:dk1>
        <a:srgbClr val="3D4965"/>
      </a:dk1>
      <a:lt1>
        <a:srgbClr val="FFFFFF"/>
      </a:lt1>
      <a:dk2>
        <a:srgbClr val="C7E6FF"/>
      </a:dk2>
      <a:lt2>
        <a:srgbClr val="F3F3F3"/>
      </a:lt2>
      <a:accent1>
        <a:srgbClr val="3C78D8"/>
      </a:accent1>
      <a:accent2>
        <a:srgbClr val="89ABE6"/>
      </a:accent2>
      <a:accent3>
        <a:srgbClr val="8EA3C3"/>
      </a:accent3>
      <a:accent4>
        <a:srgbClr val="EFEFEF"/>
      </a:accent4>
      <a:accent5>
        <a:srgbClr val="D9D9D9"/>
      </a:accent5>
      <a:accent6>
        <a:srgbClr val="C9DAF8"/>
      </a:accent6>
      <a:hlink>
        <a:srgbClr val="3C78D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6C0F51102A2404EA89825F4BD667E2C" ma:contentTypeVersion="16" ma:contentTypeDescription="Create a new document." ma:contentTypeScope="" ma:versionID="171ec73dfead237ff0b9e2020e5bf1a0">
  <xsd:schema xmlns:xsd="http://www.w3.org/2001/XMLSchema" xmlns:xs="http://www.w3.org/2001/XMLSchema" xmlns:p="http://schemas.microsoft.com/office/2006/metadata/properties" xmlns:ns2="a6b8e001-c696-4791-b3eb-897dc1b22138" xmlns:ns3="7ffaef24-4b3d-4a10-9d5a-084a3fd12b91" xmlns:ns4="965ab153-a705-40f0-88c5-05238f194b1d" targetNamespace="http://schemas.microsoft.com/office/2006/metadata/properties" ma:root="true" ma:fieldsID="ecbbb62ca2bfbdc85724b7860be0a584" ns2:_="" ns3:_="" ns4:_="">
    <xsd:import namespace="a6b8e001-c696-4791-b3eb-897dc1b22138"/>
    <xsd:import namespace="7ffaef24-4b3d-4a10-9d5a-084a3fd12b91"/>
    <xsd:import namespace="965ab153-a705-40f0-88c5-05238f194b1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EventHashCode" minOccurs="0"/>
                <xsd:element ref="ns3:MediaServiceGenerationTime" minOccurs="0"/>
                <xsd:element ref="ns3:MediaServiceOCR" minOccurs="0"/>
                <xsd:element ref="ns3:MediaServiceAutoKeyPoints" minOccurs="0"/>
                <xsd:element ref="ns3:MediaServiceKeyPoints" minOccurs="0"/>
                <xsd:element ref="ns3:MediaLengthInSecond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8e001-c696-4791-b3eb-897dc1b221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ffaef24-4b3d-4a10-9d5a-084a3fd12b9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e86045-e7a1-46d9-91f3-f76c729b688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65ab153-a705-40f0-88c5-05238f194b1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5e56921-bee4-4f73-b9c2-2f9d0fda6ecb}" ma:internalName="TaxCatchAll" ma:showField="CatchAllData" ma:web="965ab153-a705-40f0-88c5-05238f194b1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ffaef24-4b3d-4a10-9d5a-084a3fd12b91">
      <Terms xmlns="http://schemas.microsoft.com/office/infopath/2007/PartnerControls"/>
    </lcf76f155ced4ddcb4097134ff3c332f>
    <TaxCatchAll xmlns="965ab153-a705-40f0-88c5-05238f194b1d" xsi:nil="true"/>
  </documentManagement>
</p:properties>
</file>

<file path=customXml/itemProps1.xml><?xml version="1.0" encoding="utf-8"?>
<ds:datastoreItem xmlns:ds="http://schemas.openxmlformats.org/officeDocument/2006/customXml" ds:itemID="{971FD6C3-DAEB-4C67-BF8B-3ACE85C8B135}">
  <ds:schemaRefs>
    <ds:schemaRef ds:uri="http://schemas.microsoft.com/sharepoint/v3/contenttype/forms"/>
  </ds:schemaRefs>
</ds:datastoreItem>
</file>

<file path=customXml/itemProps2.xml><?xml version="1.0" encoding="utf-8"?>
<ds:datastoreItem xmlns:ds="http://schemas.openxmlformats.org/officeDocument/2006/customXml" ds:itemID="{1613B2E6-6A5C-4E97-AB42-C6177B56A6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b8e001-c696-4791-b3eb-897dc1b22138"/>
    <ds:schemaRef ds:uri="7ffaef24-4b3d-4a10-9d5a-084a3fd12b91"/>
    <ds:schemaRef ds:uri="965ab153-a705-40f0-88c5-05238f194b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1CCD8A-F274-4368-A658-2A492F7C75CC}">
  <ds:schemaRefs>
    <ds:schemaRef ds:uri="http://purl.org/dc/elements/1.1/"/>
    <ds:schemaRef ds:uri="http://purl.org/dc/dcmitype/"/>
    <ds:schemaRef ds:uri="http://schemas.openxmlformats.org/package/2006/metadata/core-properties"/>
    <ds:schemaRef ds:uri="http://www.w3.org/XML/1998/namespace"/>
    <ds:schemaRef ds:uri="http://schemas.microsoft.com/office/2006/documentManagement/types"/>
    <ds:schemaRef ds:uri="http://purl.org/dc/terms/"/>
    <ds:schemaRef ds:uri="http://schemas.microsoft.com/office/2006/metadata/properties"/>
    <ds:schemaRef ds:uri="9e6693e1-6f83-4e85-ad9b-715f2fc2dbbe"/>
    <ds:schemaRef ds:uri="http://schemas.microsoft.com/office/infopath/2007/PartnerControls"/>
    <ds:schemaRef ds:uri="7ffaef24-4b3d-4a10-9d5a-084a3fd12b91"/>
    <ds:schemaRef ds:uri="965ab153-a705-40f0-88c5-05238f194b1d"/>
  </ds:schemaRefs>
</ds:datastoreItem>
</file>

<file path=docProps/app.xml><?xml version="1.0" encoding="utf-8"?>
<Properties xmlns="http://schemas.openxmlformats.org/officeDocument/2006/extended-properties" xmlns:vt="http://schemas.openxmlformats.org/officeDocument/2006/docPropsVTypes">
  <TotalTime>4726</TotalTime>
  <Words>4166</Words>
  <Application>Microsoft Office PowerPoint</Application>
  <PresentationFormat>On-screen Show (16:9)</PresentationFormat>
  <Paragraphs>318</Paragraphs>
  <Slides>23</Slides>
  <Notes>23</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Sniglet</vt:lpstr>
      <vt:lpstr>Dosis</vt:lpstr>
      <vt:lpstr>Arial</vt:lpstr>
      <vt:lpstr>Friar template</vt:lpstr>
      <vt:lpstr>Welcome Back! </vt:lpstr>
      <vt:lpstr>Solve It - Riddle Review</vt:lpstr>
      <vt:lpstr>Last Week Recap</vt:lpstr>
      <vt:lpstr>Vocabulary</vt:lpstr>
      <vt:lpstr>Matching: Adaptations! </vt:lpstr>
      <vt:lpstr>Coastal Ecosystems</vt:lpstr>
      <vt:lpstr>Wetlands </vt:lpstr>
      <vt:lpstr>PowerPoint Presentation</vt:lpstr>
      <vt:lpstr>Wetland Species</vt:lpstr>
      <vt:lpstr>Wetland Adaptations</vt:lpstr>
      <vt:lpstr>Wetland Adaptations</vt:lpstr>
      <vt:lpstr>Coral Reefs</vt:lpstr>
      <vt:lpstr>PowerPoint Presentation</vt:lpstr>
      <vt:lpstr>Coral Reef Species</vt:lpstr>
      <vt:lpstr>Coral Reef Adaptations</vt:lpstr>
      <vt:lpstr>Coral Reef Adaptations</vt:lpstr>
      <vt:lpstr>Mangroves</vt:lpstr>
      <vt:lpstr>PowerPoint Presentation</vt:lpstr>
      <vt:lpstr>Mangrove Adaptations</vt:lpstr>
      <vt:lpstr>Mangrove Adaptations</vt:lpstr>
      <vt:lpstr>Mangrove Adaptations</vt:lpstr>
      <vt:lpstr>Matching: Coastal Habitat Adaptations! </vt:lpstr>
      <vt:lpstr>Summary of Lesson 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Back! </dc:title>
  <cp:lastModifiedBy>Molly Dushay</cp:lastModifiedBy>
  <cp:revision>15</cp:revision>
  <dcterms:modified xsi:type="dcterms:W3CDTF">2022-06-23T21:06:17Z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0x01010066A971362A5B134D94DCC91BEDA85A44</vt:lpwstr>
  </property>
</Properties>
</file>