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Lst>
  <p:sldSz cx="18288000" cy="10287000"/>
  <p:notesSz cx="6858000" cy="9144000"/>
  <p:embeddedFontLst>
    <p:embeddedFont>
      <p:font typeface="Bernoru" panose="020B0604020202020204" charset="0"/>
      <p:regular r:id="rId25"/>
    </p:embeddedFont>
    <p:embeddedFont>
      <p:font typeface="Calibri" panose="020F0502020204030204" pitchFamily="34" charset="0"/>
      <p:regular r:id="rId26"/>
      <p:bold r:id="rId27"/>
      <p:italic r:id="rId28"/>
      <p:boldItalic r:id="rId29"/>
    </p:embeddedFont>
    <p:embeddedFont>
      <p:font typeface="HK Grotesk Bold" panose="020B0604020202020204" charset="0"/>
      <p:regular r:id="rId30"/>
    </p:embeddedFont>
    <p:embeddedFont>
      <p:font typeface="HK Grotesk Medium Italics" panose="020B0604020202020204" charset="0"/>
      <p:regular r:id="rId31"/>
    </p:embeddedFont>
    <p:embeddedFont>
      <p:font typeface="Montserrat Classic" panose="020B0604020202020204" charset="0"/>
      <p:regular r:id="rId32"/>
    </p:embeddedFont>
    <p:embeddedFont>
      <p:font typeface="Montserrat Classic Bold" panose="020B0604020202020204" charset="0"/>
      <p:regular r:id="rId33"/>
    </p:embeddedFont>
    <p:embeddedFont>
      <p:font typeface="Noto Serif Bold" panose="020B0604020202020204" charset="0"/>
      <p:regular r:id="rId34"/>
    </p:embeddedFont>
    <p:embeddedFont>
      <p:font typeface="Now" panose="020B0604020202020204" charset="0"/>
      <p:regular r:id="rId35"/>
    </p:embeddedFont>
    <p:embeddedFont>
      <p:font typeface="Now Bold" panose="020B0604020202020204" charset="0"/>
      <p:regular r:id="rId36"/>
    </p:embeddedFont>
    <p:embeddedFont>
      <p:font typeface="Quincy Bold" panose="020B0604020202020204" charset="0"/>
      <p:regular r:id="rId37"/>
    </p:embeddedFont>
    <p:embeddedFont>
      <p:font typeface="Quincy Italics"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8" d="100"/>
          <a:sy n="68" d="100"/>
        </p:scale>
        <p:origin x="89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2.fntdata"/><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7.fntdata"/><Relationship Id="rId44" Type="http://schemas.openxmlformats.org/officeDocument/2006/relationships/customXml" Target="../customXml/item3.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microsoft.com/office/2016/11/relationships/changesInfo" Target="changesInfos/changesInfo1.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lly Dushay" userId="4bad4485-833e-412d-8d48-c4c892101898" providerId="ADAL" clId="{E9A1B5DD-F00B-47E3-B5BA-246F834F767E}"/>
    <pc:docChg chg="undo custSel modSld">
      <pc:chgData name="Molly Dushay" userId="4bad4485-833e-412d-8d48-c4c892101898" providerId="ADAL" clId="{E9A1B5DD-F00B-47E3-B5BA-246F834F767E}" dt="2023-10-06T23:38:18.122" v="1" actId="1076"/>
      <pc:docMkLst>
        <pc:docMk/>
      </pc:docMkLst>
      <pc:sldChg chg="modSp mod">
        <pc:chgData name="Molly Dushay" userId="4bad4485-833e-412d-8d48-c4c892101898" providerId="ADAL" clId="{E9A1B5DD-F00B-47E3-B5BA-246F834F767E}" dt="2023-10-06T23:38:18.122" v="1" actId="1076"/>
        <pc:sldMkLst>
          <pc:docMk/>
          <pc:sldMk cId="0" sldId="257"/>
        </pc:sldMkLst>
        <pc:grpChg chg="mod">
          <ac:chgData name="Molly Dushay" userId="4bad4485-833e-412d-8d48-c4c892101898" providerId="ADAL" clId="{E9A1B5DD-F00B-47E3-B5BA-246F834F767E}" dt="2023-10-06T23:38:18.122" v="1" actId="1076"/>
          <ac:grpSpMkLst>
            <pc:docMk/>
            <pc:sldMk cId="0" sldId="257"/>
            <ac:grpSpMk id="5" creationId="{00000000-0000-0000-0000-000000000000}"/>
          </ac:grpSpMkLst>
        </pc:gr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7.png"/><Relationship Id="rId7"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video" Target="https://www.youtube.com/watch?v=fgOuZHbyQiA" TargetMode="External"/><Relationship Id="rId6" Type="http://schemas.openxmlformats.org/officeDocument/2006/relationships/hyperlink" Target="https://www.riverworksdiscovery.org/careers" TargetMode="External"/><Relationship Id="rId11" Type="http://schemas.openxmlformats.org/officeDocument/2006/relationships/image" Target="../media/image8.sv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8.sv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1.jpeg"/><Relationship Id="rId7" Type="http://schemas.openxmlformats.org/officeDocument/2006/relationships/image" Target="../media/image8.sv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hyperlink" Target="https://www.riverworksdiscovery.org/careers" TargetMode="External"/><Relationship Id="rId5" Type="http://schemas.openxmlformats.org/officeDocument/2006/relationships/image" Target="../media/image33.jpeg"/><Relationship Id="rId10" Type="http://schemas.openxmlformats.org/officeDocument/2006/relationships/image" Target="../media/image2.png"/><Relationship Id="rId4" Type="http://schemas.openxmlformats.org/officeDocument/2006/relationships/image" Target="../media/image32.jpeg"/><Relationship Id="rId9" Type="http://schemas.openxmlformats.org/officeDocument/2006/relationships/image" Target="../media/image18.sv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hyperlink" Target="https://www.tianet.org/course-ctb/" TargetMode="External"/><Relationship Id="rId3" Type="http://schemas.openxmlformats.org/officeDocument/2006/relationships/slideLayout" Target="../slideLayouts/slideLayout7.xml"/><Relationship Id="rId7" Type="http://schemas.openxmlformats.org/officeDocument/2006/relationships/image" Target="../media/image37.jpeg"/><Relationship Id="rId12" Type="http://schemas.openxmlformats.org/officeDocument/2006/relationships/image" Target="../media/image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6.jpeg"/><Relationship Id="rId11" Type="http://schemas.openxmlformats.org/officeDocument/2006/relationships/image" Target="../media/image18.svg"/><Relationship Id="rId5" Type="http://schemas.openxmlformats.org/officeDocument/2006/relationships/image" Target="../media/image35.jpeg"/><Relationship Id="rId10" Type="http://schemas.openxmlformats.org/officeDocument/2006/relationships/image" Target="../media/image17.png"/><Relationship Id="rId4" Type="http://schemas.openxmlformats.org/officeDocument/2006/relationships/image" Target="../media/image34.jpeg"/><Relationship Id="rId9" Type="http://schemas.openxmlformats.org/officeDocument/2006/relationships/image" Target="../media/image8.sv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9.jpeg"/><Relationship Id="rId7" Type="http://schemas.openxmlformats.org/officeDocument/2006/relationships/image" Target="../media/image10.sv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0.sv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2.jpeg"/><Relationship Id="rId7" Type="http://schemas.openxmlformats.org/officeDocument/2006/relationships/image" Target="../media/image8.sv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hyperlink" Target="https://www.fws.gov/careers" TargetMode="External"/><Relationship Id="rId5" Type="http://schemas.openxmlformats.org/officeDocument/2006/relationships/image" Target="../media/image44.jpeg"/><Relationship Id="rId10" Type="http://schemas.openxmlformats.org/officeDocument/2006/relationships/image" Target="../media/image2.png"/><Relationship Id="rId4" Type="http://schemas.openxmlformats.org/officeDocument/2006/relationships/image" Target="../media/image43.jpeg"/><Relationship Id="rId9" Type="http://schemas.openxmlformats.org/officeDocument/2006/relationships/image" Target="../media/image18.sv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6.jpeg"/><Relationship Id="rId7" Type="http://schemas.openxmlformats.org/officeDocument/2006/relationships/image" Target="../media/image8.sv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hyperlink" Target="https://www.fisheries.noaa.gov/insight/looking-career-marine-life-look-noaa#what-can-i-expect-if-i-pursue-a-career-in-science?" TargetMode="External"/><Relationship Id="rId5" Type="http://schemas.openxmlformats.org/officeDocument/2006/relationships/image" Target="../media/image48.jpeg"/><Relationship Id="rId10" Type="http://schemas.openxmlformats.org/officeDocument/2006/relationships/image" Target="../media/image2.png"/><Relationship Id="rId4" Type="http://schemas.openxmlformats.org/officeDocument/2006/relationships/image" Target="../media/image47.jpeg"/><Relationship Id="rId9" Type="http://schemas.openxmlformats.org/officeDocument/2006/relationships/image" Target="../media/image18.svg"/></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1.jpeg"/><Relationship Id="rId7" Type="http://schemas.openxmlformats.org/officeDocument/2006/relationships/image" Target="../media/image8.sv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hyperlink" Target="https://www.namepa.net" TargetMode="External"/><Relationship Id="rId5" Type="http://schemas.openxmlformats.org/officeDocument/2006/relationships/image" Target="../media/image33.jpeg"/><Relationship Id="rId10" Type="http://schemas.openxmlformats.org/officeDocument/2006/relationships/image" Target="../media/image2.png"/><Relationship Id="rId4" Type="http://schemas.openxmlformats.org/officeDocument/2006/relationships/image" Target="../media/image50.png"/><Relationship Id="rId9" Type="http://schemas.openxmlformats.org/officeDocument/2006/relationships/image" Target="../media/image18.sv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2.jpeg"/><Relationship Id="rId7" Type="http://schemas.openxmlformats.org/officeDocument/2006/relationships/image" Target="../media/image10.svg"/><Relationship Id="rId2" Type="http://schemas.openxmlformats.org/officeDocument/2006/relationships/image" Target="../media/image51.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0.sv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jpeg"/><Relationship Id="rId7" Type="http://schemas.openxmlformats.org/officeDocument/2006/relationships/image" Target="../media/image8.sv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hyperlink" Target="https://www.energy.gov/eere/wind/career-map-wind-technician" TargetMode="External"/><Relationship Id="rId5" Type="http://schemas.openxmlformats.org/officeDocument/2006/relationships/image" Target="../media/image16.jpeg"/><Relationship Id="rId10" Type="http://schemas.openxmlformats.org/officeDocument/2006/relationships/image" Target="../media/image2.png"/><Relationship Id="rId4" Type="http://schemas.openxmlformats.org/officeDocument/2006/relationships/image" Target="../media/image15.jpeg"/><Relationship Id="rId9" Type="http://schemas.openxmlformats.org/officeDocument/2006/relationships/image" Target="../media/image18.sv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7.png"/><Relationship Id="rId7"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video" Target="https://vimeo.com/769062714" TargetMode="External"/><Relationship Id="rId6" Type="http://schemas.openxmlformats.org/officeDocument/2006/relationships/image" Target="../media/image19.jpeg"/><Relationship Id="rId11" Type="http://schemas.openxmlformats.org/officeDocument/2006/relationships/hyperlink" Target="https://www.riverworksdiscovery.org/careers" TargetMode="External"/><Relationship Id="rId5" Type="http://schemas.openxmlformats.org/officeDocument/2006/relationships/image" Target="../media/image2.png"/><Relationship Id="rId10" Type="http://schemas.openxmlformats.org/officeDocument/2006/relationships/image" Target="../media/image21.jpeg"/><Relationship Id="rId4" Type="http://schemas.openxmlformats.org/officeDocument/2006/relationships/image" Target="../media/image18.sv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2.jpe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8.sv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hyperlink" Target="https://www.riverworksdiscovery.org/careers" TargetMode="External"/><Relationship Id="rId5" Type="http://schemas.openxmlformats.org/officeDocument/2006/relationships/image" Target="../media/image26.jpeg"/><Relationship Id="rId10" Type="http://schemas.openxmlformats.org/officeDocument/2006/relationships/image" Target="../media/image2.png"/><Relationship Id="rId4" Type="http://schemas.openxmlformats.org/officeDocument/2006/relationships/image" Target="../media/image25.jpeg"/><Relationship Id="rId9"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8762" t="31488" r="2846" b="40585"/>
          <a:stretch>
            <a:fillRect/>
          </a:stretch>
        </p:blipFill>
        <p:spPr>
          <a:xfrm flipH="1" flipV="1">
            <a:off x="0" y="0"/>
            <a:ext cx="18288000" cy="10287000"/>
          </a:xfrm>
          <a:prstGeom prst="rect">
            <a:avLst/>
          </a:prstGeom>
        </p:spPr>
      </p:pic>
      <p:sp>
        <p:nvSpPr>
          <p:cNvPr id="3" name="Freeform 3"/>
          <p:cNvSpPr/>
          <p:nvPr/>
        </p:nvSpPr>
        <p:spPr>
          <a:xfrm>
            <a:off x="236027" y="0"/>
            <a:ext cx="6930862" cy="2044604"/>
          </a:xfrm>
          <a:custGeom>
            <a:avLst/>
            <a:gdLst/>
            <a:ahLst/>
            <a:cxnLst/>
            <a:rect l="l" t="t" r="r" b="b"/>
            <a:pathLst>
              <a:path w="6930862" h="2044604">
                <a:moveTo>
                  <a:pt x="0" y="0"/>
                </a:moveTo>
                <a:lnTo>
                  <a:pt x="6930862" y="0"/>
                </a:lnTo>
                <a:lnTo>
                  <a:pt x="6930862" y="2044604"/>
                </a:lnTo>
                <a:lnTo>
                  <a:pt x="0" y="204460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10903552" y="5357539"/>
            <a:ext cx="6964663" cy="4609910"/>
            <a:chOff x="0" y="0"/>
            <a:chExt cx="1834315" cy="1214133"/>
          </a:xfrm>
        </p:grpSpPr>
        <p:sp>
          <p:nvSpPr>
            <p:cNvPr id="5" name="Freeform 5"/>
            <p:cNvSpPr/>
            <p:nvPr/>
          </p:nvSpPr>
          <p:spPr>
            <a:xfrm>
              <a:off x="0" y="0"/>
              <a:ext cx="1834315" cy="1214133"/>
            </a:xfrm>
            <a:custGeom>
              <a:avLst/>
              <a:gdLst/>
              <a:ahLst/>
              <a:cxnLst/>
              <a:rect l="l" t="t" r="r" b="b"/>
              <a:pathLst>
                <a:path w="1834315" h="1214133">
                  <a:moveTo>
                    <a:pt x="0" y="0"/>
                  </a:moveTo>
                  <a:lnTo>
                    <a:pt x="1834315" y="0"/>
                  </a:lnTo>
                  <a:lnTo>
                    <a:pt x="1834315" y="1214133"/>
                  </a:lnTo>
                  <a:lnTo>
                    <a:pt x="0" y="1214133"/>
                  </a:lnTo>
                  <a:close/>
                </a:path>
              </a:pathLst>
            </a:custGeom>
            <a:gradFill rotWithShape="1">
              <a:gsLst>
                <a:gs pos="0">
                  <a:srgbClr val="053D57">
                    <a:alpha val="100000"/>
                  </a:srgbClr>
                </a:gs>
                <a:gs pos="100000">
                  <a:srgbClr val="053D57">
                    <a:alpha val="55000"/>
                  </a:srgbClr>
                </a:gs>
              </a:gsLst>
              <a:lin ang="0"/>
            </a:gradFill>
          </p:spPr>
          <p:txBody>
            <a:bodyPr/>
            <a:lstStyle/>
            <a:p>
              <a:endParaRPr lang="en-US"/>
            </a:p>
          </p:txBody>
        </p:sp>
        <p:sp>
          <p:nvSpPr>
            <p:cNvPr id="6" name="TextBox 6"/>
            <p:cNvSpPr txBox="1"/>
            <p:nvPr/>
          </p:nvSpPr>
          <p:spPr>
            <a:xfrm>
              <a:off x="0" y="-57150"/>
              <a:ext cx="812800" cy="869950"/>
            </a:xfrm>
            <a:prstGeom prst="rect">
              <a:avLst/>
            </a:prstGeom>
          </p:spPr>
          <p:txBody>
            <a:bodyPr lIns="50800" tIns="50800" rIns="50800" bIns="50800" rtlCol="0" anchor="ctr"/>
            <a:lstStyle/>
            <a:p>
              <a:pPr algn="ctr">
                <a:lnSpc>
                  <a:spcPts val="3531"/>
                </a:lnSpc>
              </a:pPr>
              <a:endParaRPr/>
            </a:p>
          </p:txBody>
        </p:sp>
      </p:grpSp>
      <p:sp>
        <p:nvSpPr>
          <p:cNvPr id="7" name="TextBox 7"/>
          <p:cNvSpPr txBox="1"/>
          <p:nvPr/>
        </p:nvSpPr>
        <p:spPr>
          <a:xfrm>
            <a:off x="199046" y="1912605"/>
            <a:ext cx="3969974" cy="445906"/>
          </a:xfrm>
          <a:prstGeom prst="rect">
            <a:avLst/>
          </a:prstGeom>
        </p:spPr>
        <p:txBody>
          <a:bodyPr lIns="0" tIns="0" rIns="0" bIns="0" rtlCol="0" anchor="t">
            <a:spAutoFit/>
          </a:bodyPr>
          <a:lstStyle/>
          <a:p>
            <a:pPr algn="ctr">
              <a:lnSpc>
                <a:spcPts val="3531"/>
              </a:lnSpc>
            </a:pPr>
            <a:r>
              <a:rPr lang="en-US" sz="2522">
                <a:solidFill>
                  <a:srgbClr val="418DB6"/>
                </a:solidFill>
                <a:latin typeface="Now Bold"/>
              </a:rPr>
              <a:t>Marine Environment</a:t>
            </a:r>
          </a:p>
        </p:txBody>
      </p:sp>
      <p:sp>
        <p:nvSpPr>
          <p:cNvPr id="8" name="TextBox 8"/>
          <p:cNvSpPr txBox="1"/>
          <p:nvPr/>
        </p:nvSpPr>
        <p:spPr>
          <a:xfrm>
            <a:off x="982728" y="2417071"/>
            <a:ext cx="1911960" cy="484720"/>
          </a:xfrm>
          <a:prstGeom prst="rect">
            <a:avLst/>
          </a:prstGeom>
        </p:spPr>
        <p:txBody>
          <a:bodyPr lIns="0" tIns="0" rIns="0" bIns="0" rtlCol="0" anchor="t">
            <a:spAutoFit/>
          </a:bodyPr>
          <a:lstStyle/>
          <a:p>
            <a:pPr algn="ctr">
              <a:lnSpc>
                <a:spcPts val="3939"/>
              </a:lnSpc>
            </a:pPr>
            <a:r>
              <a:rPr lang="en-US" sz="2813">
                <a:solidFill>
                  <a:srgbClr val="F8FBFD"/>
                </a:solidFill>
                <a:latin typeface="Now"/>
              </a:rPr>
              <a:t>Leadership</a:t>
            </a:r>
          </a:p>
        </p:txBody>
      </p:sp>
      <p:sp>
        <p:nvSpPr>
          <p:cNvPr id="9" name="TextBox 9"/>
          <p:cNvSpPr txBox="1"/>
          <p:nvPr/>
        </p:nvSpPr>
        <p:spPr>
          <a:xfrm>
            <a:off x="1146453" y="2997928"/>
            <a:ext cx="2174907" cy="461924"/>
          </a:xfrm>
          <a:prstGeom prst="rect">
            <a:avLst/>
          </a:prstGeom>
        </p:spPr>
        <p:txBody>
          <a:bodyPr lIns="0" tIns="0" rIns="0" bIns="0" rtlCol="0" anchor="t">
            <a:spAutoFit/>
          </a:bodyPr>
          <a:lstStyle/>
          <a:p>
            <a:pPr algn="ctr">
              <a:lnSpc>
                <a:spcPts val="3667"/>
              </a:lnSpc>
            </a:pPr>
            <a:r>
              <a:rPr lang="en-US" sz="2619">
                <a:solidFill>
                  <a:srgbClr val="272361"/>
                </a:solidFill>
                <a:latin typeface="Now Bold"/>
              </a:rPr>
              <a:t>Development</a:t>
            </a:r>
          </a:p>
        </p:txBody>
      </p:sp>
      <p:sp>
        <p:nvSpPr>
          <p:cNvPr id="10" name="TextBox 10"/>
          <p:cNvSpPr txBox="1"/>
          <p:nvPr/>
        </p:nvSpPr>
        <p:spPr>
          <a:xfrm rot="-5400000">
            <a:off x="-985278" y="3072072"/>
            <a:ext cx="2685575" cy="533059"/>
          </a:xfrm>
          <a:prstGeom prst="rect">
            <a:avLst/>
          </a:prstGeom>
        </p:spPr>
        <p:txBody>
          <a:bodyPr lIns="0" tIns="0" rIns="0" bIns="0" rtlCol="0" anchor="t">
            <a:spAutoFit/>
          </a:bodyPr>
          <a:lstStyle/>
          <a:p>
            <a:pPr algn="ctr">
              <a:lnSpc>
                <a:spcPts val="4346"/>
              </a:lnSpc>
            </a:pPr>
            <a:r>
              <a:rPr lang="en-US" sz="3104">
                <a:solidFill>
                  <a:srgbClr val="0D6A75"/>
                </a:solidFill>
                <a:latin typeface="Now Bold"/>
              </a:rPr>
              <a:t>Awareness</a:t>
            </a:r>
          </a:p>
        </p:txBody>
      </p:sp>
      <p:sp>
        <p:nvSpPr>
          <p:cNvPr id="11" name="TextBox 11"/>
          <p:cNvSpPr txBox="1"/>
          <p:nvPr/>
        </p:nvSpPr>
        <p:spPr>
          <a:xfrm rot="-5400000">
            <a:off x="-689068" y="8023389"/>
            <a:ext cx="2163723" cy="622676"/>
          </a:xfrm>
          <a:prstGeom prst="rect">
            <a:avLst/>
          </a:prstGeom>
        </p:spPr>
        <p:txBody>
          <a:bodyPr lIns="0" tIns="0" rIns="0" bIns="0" rtlCol="0" anchor="t">
            <a:spAutoFit/>
          </a:bodyPr>
          <a:lstStyle/>
          <a:p>
            <a:pPr algn="ctr">
              <a:lnSpc>
                <a:spcPts val="5025"/>
              </a:lnSpc>
            </a:pPr>
            <a:r>
              <a:rPr lang="en-US" sz="3589">
                <a:solidFill>
                  <a:srgbClr val="272361"/>
                </a:solidFill>
                <a:latin typeface="Now Bold"/>
              </a:rPr>
              <a:t>Action</a:t>
            </a:r>
          </a:p>
        </p:txBody>
      </p:sp>
      <p:sp>
        <p:nvSpPr>
          <p:cNvPr id="12" name="TextBox 12"/>
          <p:cNvSpPr txBox="1"/>
          <p:nvPr/>
        </p:nvSpPr>
        <p:spPr>
          <a:xfrm>
            <a:off x="79040" y="6149883"/>
            <a:ext cx="4541507" cy="671015"/>
          </a:xfrm>
          <a:prstGeom prst="rect">
            <a:avLst/>
          </a:prstGeom>
        </p:spPr>
        <p:txBody>
          <a:bodyPr lIns="0" tIns="0" rIns="0" bIns="0" rtlCol="0" anchor="t">
            <a:spAutoFit/>
          </a:bodyPr>
          <a:lstStyle/>
          <a:p>
            <a:pPr algn="ctr">
              <a:lnSpc>
                <a:spcPts val="5433"/>
              </a:lnSpc>
            </a:pPr>
            <a:r>
              <a:rPr lang="en-US" sz="3880">
                <a:solidFill>
                  <a:srgbClr val="272361"/>
                </a:solidFill>
                <a:latin typeface="Now Bold"/>
              </a:rPr>
              <a:t>#SAVEOURSEAS</a:t>
            </a:r>
          </a:p>
        </p:txBody>
      </p:sp>
      <p:sp>
        <p:nvSpPr>
          <p:cNvPr id="13" name="TextBox 13"/>
          <p:cNvSpPr txBox="1"/>
          <p:nvPr/>
        </p:nvSpPr>
        <p:spPr>
          <a:xfrm>
            <a:off x="157655" y="7314520"/>
            <a:ext cx="2163723" cy="500738"/>
          </a:xfrm>
          <a:prstGeom prst="rect">
            <a:avLst/>
          </a:prstGeom>
        </p:spPr>
        <p:txBody>
          <a:bodyPr lIns="0" tIns="0" rIns="0" bIns="0" rtlCol="0" anchor="t">
            <a:spAutoFit/>
          </a:bodyPr>
          <a:lstStyle/>
          <a:p>
            <a:pPr algn="ctr">
              <a:lnSpc>
                <a:spcPts val="4074"/>
              </a:lnSpc>
            </a:pPr>
            <a:r>
              <a:rPr lang="en-US" sz="2910">
                <a:solidFill>
                  <a:srgbClr val="F8FBFD"/>
                </a:solidFill>
                <a:latin typeface="Now Bold"/>
              </a:rPr>
              <a:t>Values</a:t>
            </a:r>
          </a:p>
        </p:txBody>
      </p:sp>
      <p:sp>
        <p:nvSpPr>
          <p:cNvPr id="14" name="TextBox 14"/>
          <p:cNvSpPr txBox="1"/>
          <p:nvPr/>
        </p:nvSpPr>
        <p:spPr>
          <a:xfrm>
            <a:off x="0" y="6825647"/>
            <a:ext cx="1463437" cy="445906"/>
          </a:xfrm>
          <a:prstGeom prst="rect">
            <a:avLst/>
          </a:prstGeom>
        </p:spPr>
        <p:txBody>
          <a:bodyPr lIns="0" tIns="0" rIns="0" bIns="0" rtlCol="0" anchor="t">
            <a:spAutoFit/>
          </a:bodyPr>
          <a:lstStyle/>
          <a:p>
            <a:pPr algn="ctr">
              <a:lnSpc>
                <a:spcPts val="3531"/>
              </a:lnSpc>
            </a:pPr>
            <a:r>
              <a:rPr lang="en-US" sz="2522">
                <a:solidFill>
                  <a:srgbClr val="418DB6"/>
                </a:solidFill>
                <a:latin typeface="Now Bold"/>
              </a:rPr>
              <a:t>Support</a:t>
            </a:r>
          </a:p>
        </p:txBody>
      </p:sp>
      <p:sp>
        <p:nvSpPr>
          <p:cNvPr id="15" name="TextBox 15"/>
          <p:cNvSpPr txBox="1"/>
          <p:nvPr/>
        </p:nvSpPr>
        <p:spPr>
          <a:xfrm rot="5400000">
            <a:off x="676126" y="8258125"/>
            <a:ext cx="3006375" cy="481211"/>
          </a:xfrm>
          <a:prstGeom prst="rect">
            <a:avLst/>
          </a:prstGeom>
        </p:spPr>
        <p:txBody>
          <a:bodyPr lIns="0" tIns="0" rIns="0" bIns="0" rtlCol="0" anchor="t">
            <a:spAutoFit/>
          </a:bodyPr>
          <a:lstStyle/>
          <a:p>
            <a:pPr algn="ctr">
              <a:lnSpc>
                <a:spcPts val="3926"/>
              </a:lnSpc>
            </a:pPr>
            <a:r>
              <a:rPr lang="en-US" sz="2804">
                <a:solidFill>
                  <a:srgbClr val="0D6A75"/>
                </a:solidFill>
                <a:latin typeface="Now Bold"/>
              </a:rPr>
              <a:t>Collaboration</a:t>
            </a:r>
          </a:p>
        </p:txBody>
      </p:sp>
      <p:sp>
        <p:nvSpPr>
          <p:cNvPr id="16" name="TextBox 16"/>
          <p:cNvSpPr txBox="1"/>
          <p:nvPr/>
        </p:nvSpPr>
        <p:spPr>
          <a:xfrm>
            <a:off x="-117156" y="9259614"/>
            <a:ext cx="2163723" cy="381621"/>
          </a:xfrm>
          <a:prstGeom prst="rect">
            <a:avLst/>
          </a:prstGeom>
        </p:spPr>
        <p:txBody>
          <a:bodyPr lIns="0" tIns="0" rIns="0" bIns="0" rtlCol="0" anchor="t">
            <a:spAutoFit/>
          </a:bodyPr>
          <a:lstStyle/>
          <a:p>
            <a:pPr algn="ctr">
              <a:lnSpc>
                <a:spcPts val="3115"/>
              </a:lnSpc>
            </a:pPr>
            <a:r>
              <a:rPr lang="en-US" sz="2225">
                <a:solidFill>
                  <a:srgbClr val="F8FBFD"/>
                </a:solidFill>
                <a:latin typeface="Now Bold"/>
              </a:rPr>
              <a:t>Sustainable</a:t>
            </a:r>
          </a:p>
        </p:txBody>
      </p:sp>
      <p:sp>
        <p:nvSpPr>
          <p:cNvPr id="17" name="TextBox 17"/>
          <p:cNvSpPr txBox="1"/>
          <p:nvPr/>
        </p:nvSpPr>
        <p:spPr>
          <a:xfrm>
            <a:off x="246340" y="8232680"/>
            <a:ext cx="2163723" cy="266050"/>
          </a:xfrm>
          <a:prstGeom prst="rect">
            <a:avLst/>
          </a:prstGeom>
        </p:spPr>
        <p:txBody>
          <a:bodyPr lIns="0" tIns="0" rIns="0" bIns="0" rtlCol="0" anchor="t">
            <a:spAutoFit/>
          </a:bodyPr>
          <a:lstStyle/>
          <a:p>
            <a:pPr algn="ctr">
              <a:lnSpc>
                <a:spcPts val="2135"/>
              </a:lnSpc>
            </a:pPr>
            <a:r>
              <a:rPr lang="en-US" sz="1525">
                <a:solidFill>
                  <a:srgbClr val="418DB6"/>
                </a:solidFill>
                <a:latin typeface="Now Bold"/>
              </a:rPr>
              <a:t>Conservation</a:t>
            </a:r>
          </a:p>
        </p:txBody>
      </p:sp>
      <p:sp>
        <p:nvSpPr>
          <p:cNvPr id="18" name="TextBox 18"/>
          <p:cNvSpPr txBox="1"/>
          <p:nvPr/>
        </p:nvSpPr>
        <p:spPr>
          <a:xfrm>
            <a:off x="1812827" y="9839172"/>
            <a:ext cx="2163723" cy="411121"/>
          </a:xfrm>
          <a:prstGeom prst="rect">
            <a:avLst/>
          </a:prstGeom>
        </p:spPr>
        <p:txBody>
          <a:bodyPr lIns="0" tIns="0" rIns="0" bIns="0" rtlCol="0" anchor="t">
            <a:spAutoFit/>
          </a:bodyPr>
          <a:lstStyle/>
          <a:p>
            <a:pPr algn="ctr">
              <a:lnSpc>
                <a:spcPts val="3395"/>
              </a:lnSpc>
            </a:pPr>
            <a:r>
              <a:rPr lang="en-US" sz="2425">
                <a:solidFill>
                  <a:srgbClr val="418DB6"/>
                </a:solidFill>
                <a:latin typeface="Now Bold"/>
              </a:rPr>
              <a:t>Maritime</a:t>
            </a:r>
          </a:p>
        </p:txBody>
      </p:sp>
      <p:sp>
        <p:nvSpPr>
          <p:cNvPr id="19" name="TextBox 19"/>
          <p:cNvSpPr txBox="1"/>
          <p:nvPr/>
        </p:nvSpPr>
        <p:spPr>
          <a:xfrm>
            <a:off x="-307575" y="9667582"/>
            <a:ext cx="2471298" cy="533059"/>
          </a:xfrm>
          <a:prstGeom prst="rect">
            <a:avLst/>
          </a:prstGeom>
        </p:spPr>
        <p:txBody>
          <a:bodyPr lIns="0" tIns="0" rIns="0" bIns="0" rtlCol="0" anchor="t">
            <a:spAutoFit/>
          </a:bodyPr>
          <a:lstStyle/>
          <a:p>
            <a:pPr algn="ctr">
              <a:lnSpc>
                <a:spcPts val="4346"/>
              </a:lnSpc>
            </a:pPr>
            <a:r>
              <a:rPr lang="en-US" sz="3104">
                <a:solidFill>
                  <a:srgbClr val="0D6A75"/>
                </a:solidFill>
                <a:latin typeface="Now Bold"/>
              </a:rPr>
              <a:t>K-12</a:t>
            </a:r>
          </a:p>
        </p:txBody>
      </p:sp>
      <p:sp>
        <p:nvSpPr>
          <p:cNvPr id="20" name="TextBox 20"/>
          <p:cNvSpPr txBox="1"/>
          <p:nvPr/>
        </p:nvSpPr>
        <p:spPr>
          <a:xfrm>
            <a:off x="2903246" y="5643512"/>
            <a:ext cx="2163723" cy="411121"/>
          </a:xfrm>
          <a:prstGeom prst="rect">
            <a:avLst/>
          </a:prstGeom>
        </p:spPr>
        <p:txBody>
          <a:bodyPr lIns="0" tIns="0" rIns="0" bIns="0" rtlCol="0" anchor="t">
            <a:spAutoFit/>
          </a:bodyPr>
          <a:lstStyle/>
          <a:p>
            <a:pPr algn="ctr">
              <a:lnSpc>
                <a:spcPts val="3395"/>
              </a:lnSpc>
            </a:pPr>
            <a:r>
              <a:rPr lang="en-US" sz="2425">
                <a:solidFill>
                  <a:srgbClr val="F8FBFD"/>
                </a:solidFill>
                <a:latin typeface="Now Bold"/>
              </a:rPr>
              <a:t>Marine Debris</a:t>
            </a:r>
          </a:p>
        </p:txBody>
      </p:sp>
      <p:sp>
        <p:nvSpPr>
          <p:cNvPr id="21" name="TextBox 21"/>
          <p:cNvSpPr txBox="1"/>
          <p:nvPr/>
        </p:nvSpPr>
        <p:spPr>
          <a:xfrm>
            <a:off x="1805480" y="5008563"/>
            <a:ext cx="2163723" cy="493961"/>
          </a:xfrm>
          <a:prstGeom prst="rect">
            <a:avLst/>
          </a:prstGeom>
        </p:spPr>
        <p:txBody>
          <a:bodyPr lIns="0" tIns="0" rIns="0" bIns="0" rtlCol="0" anchor="t">
            <a:spAutoFit/>
          </a:bodyPr>
          <a:lstStyle/>
          <a:p>
            <a:pPr algn="ctr">
              <a:lnSpc>
                <a:spcPts val="3939"/>
              </a:lnSpc>
            </a:pPr>
            <a:r>
              <a:rPr lang="en-US" sz="2813">
                <a:solidFill>
                  <a:srgbClr val="0D6A75"/>
                </a:solidFill>
                <a:latin typeface="Now Bold"/>
              </a:rPr>
              <a:t>Advocate</a:t>
            </a:r>
          </a:p>
        </p:txBody>
      </p:sp>
      <p:sp>
        <p:nvSpPr>
          <p:cNvPr id="22" name="TextBox 22"/>
          <p:cNvSpPr txBox="1"/>
          <p:nvPr/>
        </p:nvSpPr>
        <p:spPr>
          <a:xfrm>
            <a:off x="3616184" y="2106982"/>
            <a:ext cx="2861154" cy="461924"/>
          </a:xfrm>
          <a:prstGeom prst="rect">
            <a:avLst/>
          </a:prstGeom>
        </p:spPr>
        <p:txBody>
          <a:bodyPr lIns="0" tIns="0" rIns="0" bIns="0" rtlCol="0" anchor="t">
            <a:spAutoFit/>
          </a:bodyPr>
          <a:lstStyle/>
          <a:p>
            <a:pPr algn="ctr">
              <a:lnSpc>
                <a:spcPts val="3667"/>
              </a:lnSpc>
            </a:pPr>
            <a:r>
              <a:rPr lang="en-US" sz="2619">
                <a:solidFill>
                  <a:srgbClr val="272361"/>
                </a:solidFill>
                <a:latin typeface="Now Bold"/>
              </a:rPr>
              <a:t>Responsibility</a:t>
            </a:r>
          </a:p>
        </p:txBody>
      </p:sp>
      <p:sp>
        <p:nvSpPr>
          <p:cNvPr id="23" name="TextBox 23"/>
          <p:cNvSpPr txBox="1"/>
          <p:nvPr/>
        </p:nvSpPr>
        <p:spPr>
          <a:xfrm>
            <a:off x="3128428" y="2829883"/>
            <a:ext cx="2163723" cy="457262"/>
          </a:xfrm>
          <a:prstGeom prst="rect">
            <a:avLst/>
          </a:prstGeom>
        </p:spPr>
        <p:txBody>
          <a:bodyPr lIns="0" tIns="0" rIns="0" bIns="0" rtlCol="0" anchor="t">
            <a:spAutoFit/>
          </a:bodyPr>
          <a:lstStyle/>
          <a:p>
            <a:pPr algn="ctr">
              <a:lnSpc>
                <a:spcPts val="3671"/>
              </a:lnSpc>
            </a:pPr>
            <a:r>
              <a:rPr lang="en-US" sz="2622">
                <a:solidFill>
                  <a:srgbClr val="F8FBFD"/>
                </a:solidFill>
                <a:latin typeface="Now Bold"/>
              </a:rPr>
              <a:t>Educate</a:t>
            </a:r>
          </a:p>
        </p:txBody>
      </p:sp>
      <p:sp>
        <p:nvSpPr>
          <p:cNvPr id="24" name="TextBox 24"/>
          <p:cNvSpPr txBox="1"/>
          <p:nvPr/>
        </p:nvSpPr>
        <p:spPr>
          <a:xfrm rot="-5400000">
            <a:off x="2135148" y="7854451"/>
            <a:ext cx="2163723" cy="445906"/>
          </a:xfrm>
          <a:prstGeom prst="rect">
            <a:avLst/>
          </a:prstGeom>
        </p:spPr>
        <p:txBody>
          <a:bodyPr lIns="0" tIns="0" rIns="0" bIns="0" rtlCol="0" anchor="t">
            <a:spAutoFit/>
          </a:bodyPr>
          <a:lstStyle/>
          <a:p>
            <a:pPr algn="ctr">
              <a:lnSpc>
                <a:spcPts val="3531"/>
              </a:lnSpc>
            </a:pPr>
            <a:r>
              <a:rPr lang="en-US" sz="2522">
                <a:solidFill>
                  <a:srgbClr val="418DB6"/>
                </a:solidFill>
                <a:latin typeface="Now Bold"/>
              </a:rPr>
              <a:t>Educate</a:t>
            </a:r>
          </a:p>
        </p:txBody>
      </p:sp>
      <p:sp>
        <p:nvSpPr>
          <p:cNvPr id="25" name="TextBox 25"/>
          <p:cNvSpPr txBox="1"/>
          <p:nvPr/>
        </p:nvSpPr>
        <p:spPr>
          <a:xfrm>
            <a:off x="2373890" y="8889255"/>
            <a:ext cx="1354634" cy="282409"/>
          </a:xfrm>
          <a:prstGeom prst="rect">
            <a:avLst/>
          </a:prstGeom>
        </p:spPr>
        <p:txBody>
          <a:bodyPr lIns="0" tIns="0" rIns="0" bIns="0" rtlCol="0" anchor="t">
            <a:spAutoFit/>
          </a:bodyPr>
          <a:lstStyle/>
          <a:p>
            <a:pPr algn="ctr">
              <a:lnSpc>
                <a:spcPts val="2284"/>
              </a:lnSpc>
            </a:pPr>
            <a:r>
              <a:rPr lang="en-US" sz="1631">
                <a:solidFill>
                  <a:srgbClr val="F8FBFD"/>
                </a:solidFill>
                <a:latin typeface="Now Bold"/>
              </a:rPr>
              <a:t>Development</a:t>
            </a:r>
          </a:p>
        </p:txBody>
      </p:sp>
      <p:sp>
        <p:nvSpPr>
          <p:cNvPr id="26" name="TextBox 26"/>
          <p:cNvSpPr txBox="1"/>
          <p:nvPr/>
        </p:nvSpPr>
        <p:spPr>
          <a:xfrm>
            <a:off x="0" y="5588249"/>
            <a:ext cx="2729687" cy="533059"/>
          </a:xfrm>
          <a:prstGeom prst="rect">
            <a:avLst/>
          </a:prstGeom>
        </p:spPr>
        <p:txBody>
          <a:bodyPr lIns="0" tIns="0" rIns="0" bIns="0" rtlCol="0" anchor="t">
            <a:spAutoFit/>
          </a:bodyPr>
          <a:lstStyle/>
          <a:p>
            <a:pPr algn="ctr">
              <a:lnSpc>
                <a:spcPts val="4346"/>
              </a:lnSpc>
            </a:pPr>
            <a:r>
              <a:rPr lang="en-US" sz="3104">
                <a:solidFill>
                  <a:srgbClr val="0D6A75"/>
                </a:solidFill>
                <a:latin typeface="Now Bold"/>
              </a:rPr>
              <a:t>Commitment</a:t>
            </a:r>
          </a:p>
        </p:txBody>
      </p:sp>
      <p:sp>
        <p:nvSpPr>
          <p:cNvPr id="27" name="TextBox 27"/>
          <p:cNvSpPr txBox="1"/>
          <p:nvPr/>
        </p:nvSpPr>
        <p:spPr>
          <a:xfrm rot="5400000">
            <a:off x="1335996" y="4303290"/>
            <a:ext cx="891421" cy="379084"/>
          </a:xfrm>
          <a:prstGeom prst="rect">
            <a:avLst/>
          </a:prstGeom>
        </p:spPr>
        <p:txBody>
          <a:bodyPr lIns="0" tIns="0" rIns="0" bIns="0" rtlCol="0" anchor="t">
            <a:spAutoFit/>
          </a:bodyPr>
          <a:lstStyle/>
          <a:p>
            <a:pPr algn="ctr">
              <a:lnSpc>
                <a:spcPts val="3124"/>
              </a:lnSpc>
            </a:pPr>
            <a:r>
              <a:rPr lang="en-US" sz="2231">
                <a:solidFill>
                  <a:srgbClr val="F8FBFD"/>
                </a:solidFill>
                <a:latin typeface="Now Bold"/>
              </a:rPr>
              <a:t>K-12</a:t>
            </a:r>
          </a:p>
        </p:txBody>
      </p:sp>
      <p:sp>
        <p:nvSpPr>
          <p:cNvPr id="28" name="TextBox 28"/>
          <p:cNvSpPr txBox="1"/>
          <p:nvPr/>
        </p:nvSpPr>
        <p:spPr>
          <a:xfrm rot="5400000">
            <a:off x="-172802" y="4133766"/>
            <a:ext cx="2163723" cy="411121"/>
          </a:xfrm>
          <a:prstGeom prst="rect">
            <a:avLst/>
          </a:prstGeom>
        </p:spPr>
        <p:txBody>
          <a:bodyPr lIns="0" tIns="0" rIns="0" bIns="0" rtlCol="0" anchor="t">
            <a:spAutoFit/>
          </a:bodyPr>
          <a:lstStyle/>
          <a:p>
            <a:pPr algn="ctr">
              <a:lnSpc>
                <a:spcPts val="3395"/>
              </a:lnSpc>
            </a:pPr>
            <a:r>
              <a:rPr lang="en-US" sz="2425">
                <a:solidFill>
                  <a:srgbClr val="418DB6"/>
                </a:solidFill>
                <a:latin typeface="Now Bold"/>
              </a:rPr>
              <a:t>Marine Debris</a:t>
            </a:r>
          </a:p>
        </p:txBody>
      </p:sp>
      <p:sp>
        <p:nvSpPr>
          <p:cNvPr id="29" name="TextBox 29"/>
          <p:cNvSpPr txBox="1"/>
          <p:nvPr/>
        </p:nvSpPr>
        <p:spPr>
          <a:xfrm rot="-5400000">
            <a:off x="4181715" y="4239073"/>
            <a:ext cx="2163723" cy="507515"/>
          </a:xfrm>
          <a:prstGeom prst="rect">
            <a:avLst/>
          </a:prstGeom>
        </p:spPr>
        <p:txBody>
          <a:bodyPr lIns="0" tIns="0" rIns="0" bIns="0" rtlCol="0" anchor="t">
            <a:spAutoFit/>
          </a:bodyPr>
          <a:lstStyle/>
          <a:p>
            <a:pPr algn="ctr">
              <a:lnSpc>
                <a:spcPts val="4210"/>
              </a:lnSpc>
            </a:pPr>
            <a:r>
              <a:rPr lang="en-US" sz="3007">
                <a:solidFill>
                  <a:srgbClr val="418DB6"/>
                </a:solidFill>
                <a:latin typeface="Now Bold"/>
              </a:rPr>
              <a:t>Protection</a:t>
            </a:r>
          </a:p>
        </p:txBody>
      </p:sp>
      <p:sp>
        <p:nvSpPr>
          <p:cNvPr id="30" name="TextBox 30"/>
          <p:cNvSpPr txBox="1"/>
          <p:nvPr/>
        </p:nvSpPr>
        <p:spPr>
          <a:xfrm>
            <a:off x="2117216" y="9383343"/>
            <a:ext cx="2163723" cy="350914"/>
          </a:xfrm>
          <a:prstGeom prst="rect">
            <a:avLst/>
          </a:prstGeom>
        </p:spPr>
        <p:txBody>
          <a:bodyPr lIns="0" tIns="0" rIns="0" bIns="0" rtlCol="0" anchor="t">
            <a:spAutoFit/>
          </a:bodyPr>
          <a:lstStyle/>
          <a:p>
            <a:pPr algn="ctr">
              <a:lnSpc>
                <a:spcPts val="2708"/>
              </a:lnSpc>
            </a:pPr>
            <a:r>
              <a:rPr lang="en-US" sz="1934">
                <a:solidFill>
                  <a:srgbClr val="272361"/>
                </a:solidFill>
                <a:latin typeface="Now Bold"/>
              </a:rPr>
              <a:t>Protection</a:t>
            </a:r>
          </a:p>
        </p:txBody>
      </p:sp>
      <p:sp>
        <p:nvSpPr>
          <p:cNvPr id="31" name="TextBox 31"/>
          <p:cNvSpPr txBox="1"/>
          <p:nvPr/>
        </p:nvSpPr>
        <p:spPr>
          <a:xfrm>
            <a:off x="1671101" y="3657096"/>
            <a:ext cx="2163723" cy="507515"/>
          </a:xfrm>
          <a:prstGeom prst="rect">
            <a:avLst/>
          </a:prstGeom>
        </p:spPr>
        <p:txBody>
          <a:bodyPr lIns="0" tIns="0" rIns="0" bIns="0" rtlCol="0" anchor="t">
            <a:spAutoFit/>
          </a:bodyPr>
          <a:lstStyle/>
          <a:p>
            <a:pPr algn="ctr">
              <a:lnSpc>
                <a:spcPts val="4210"/>
              </a:lnSpc>
            </a:pPr>
            <a:r>
              <a:rPr lang="en-US" sz="3007">
                <a:solidFill>
                  <a:srgbClr val="418DB6"/>
                </a:solidFill>
                <a:latin typeface="Now Bold"/>
              </a:rPr>
              <a:t>Activate</a:t>
            </a:r>
          </a:p>
        </p:txBody>
      </p:sp>
      <p:sp>
        <p:nvSpPr>
          <p:cNvPr id="32" name="TextBox 32"/>
          <p:cNvSpPr txBox="1"/>
          <p:nvPr/>
        </p:nvSpPr>
        <p:spPr>
          <a:xfrm>
            <a:off x="4740553" y="2763504"/>
            <a:ext cx="3311386" cy="493961"/>
          </a:xfrm>
          <a:prstGeom prst="rect">
            <a:avLst/>
          </a:prstGeom>
        </p:spPr>
        <p:txBody>
          <a:bodyPr lIns="0" tIns="0" rIns="0" bIns="0" rtlCol="0" anchor="t">
            <a:spAutoFit/>
          </a:bodyPr>
          <a:lstStyle/>
          <a:p>
            <a:pPr algn="ctr">
              <a:lnSpc>
                <a:spcPts val="3939"/>
              </a:lnSpc>
            </a:pPr>
            <a:r>
              <a:rPr lang="en-US" sz="2813">
                <a:solidFill>
                  <a:srgbClr val="418DB6"/>
                </a:solidFill>
                <a:latin typeface="Now Bold"/>
              </a:rPr>
              <a:t>Collaboration</a:t>
            </a:r>
          </a:p>
        </p:txBody>
      </p:sp>
      <p:sp>
        <p:nvSpPr>
          <p:cNvPr id="33" name="TextBox 33"/>
          <p:cNvSpPr txBox="1"/>
          <p:nvPr/>
        </p:nvSpPr>
        <p:spPr>
          <a:xfrm>
            <a:off x="1923623" y="6947918"/>
            <a:ext cx="2726373" cy="379084"/>
          </a:xfrm>
          <a:prstGeom prst="rect">
            <a:avLst/>
          </a:prstGeom>
        </p:spPr>
        <p:txBody>
          <a:bodyPr lIns="0" tIns="0" rIns="0" bIns="0" rtlCol="0" anchor="t">
            <a:spAutoFit/>
          </a:bodyPr>
          <a:lstStyle/>
          <a:p>
            <a:pPr algn="ctr">
              <a:lnSpc>
                <a:spcPts val="3124"/>
              </a:lnSpc>
            </a:pPr>
            <a:r>
              <a:rPr lang="en-US" sz="2231">
                <a:solidFill>
                  <a:srgbClr val="0D6A75"/>
                </a:solidFill>
                <a:latin typeface="Now Bold"/>
              </a:rPr>
              <a:t>Transparency</a:t>
            </a:r>
          </a:p>
        </p:txBody>
      </p:sp>
      <p:sp>
        <p:nvSpPr>
          <p:cNvPr id="34" name="TextBox 34"/>
          <p:cNvSpPr txBox="1"/>
          <p:nvPr/>
        </p:nvSpPr>
        <p:spPr>
          <a:xfrm>
            <a:off x="2349794" y="4267429"/>
            <a:ext cx="2532780" cy="493961"/>
          </a:xfrm>
          <a:prstGeom prst="rect">
            <a:avLst/>
          </a:prstGeom>
        </p:spPr>
        <p:txBody>
          <a:bodyPr lIns="0" tIns="0" rIns="0" bIns="0" rtlCol="0" anchor="t">
            <a:spAutoFit/>
          </a:bodyPr>
          <a:lstStyle/>
          <a:p>
            <a:pPr algn="ctr">
              <a:lnSpc>
                <a:spcPts val="3939"/>
              </a:lnSpc>
            </a:pPr>
            <a:r>
              <a:rPr lang="en-US" sz="2813">
                <a:solidFill>
                  <a:srgbClr val="272361"/>
                </a:solidFill>
                <a:latin typeface="Now Bold"/>
              </a:rPr>
              <a:t>Transparency</a:t>
            </a:r>
          </a:p>
        </p:txBody>
      </p:sp>
      <p:sp>
        <p:nvSpPr>
          <p:cNvPr id="35" name="AutoShape 35"/>
          <p:cNvSpPr/>
          <p:nvPr/>
        </p:nvSpPr>
        <p:spPr>
          <a:xfrm>
            <a:off x="11757078" y="6675890"/>
            <a:ext cx="5502222" cy="0"/>
          </a:xfrm>
          <a:prstGeom prst="line">
            <a:avLst/>
          </a:prstGeom>
          <a:ln w="85725" cap="flat">
            <a:solidFill>
              <a:srgbClr val="FFFFFF"/>
            </a:solidFill>
            <a:prstDash val="solid"/>
            <a:headEnd type="none" w="sm" len="sm"/>
            <a:tailEnd type="none" w="sm" len="sm"/>
          </a:ln>
        </p:spPr>
        <p:txBody>
          <a:bodyPr/>
          <a:lstStyle/>
          <a:p>
            <a:endParaRPr lang="en-US"/>
          </a:p>
        </p:txBody>
      </p:sp>
      <p:sp>
        <p:nvSpPr>
          <p:cNvPr id="36" name="TextBox 36"/>
          <p:cNvSpPr txBox="1"/>
          <p:nvPr/>
        </p:nvSpPr>
        <p:spPr>
          <a:xfrm>
            <a:off x="11213320" y="5565754"/>
            <a:ext cx="6303871" cy="962499"/>
          </a:xfrm>
          <a:prstGeom prst="rect">
            <a:avLst/>
          </a:prstGeom>
        </p:spPr>
        <p:txBody>
          <a:bodyPr wrap="square" lIns="0" tIns="0" rIns="0" bIns="0" rtlCol="0" anchor="t">
            <a:spAutoFit/>
          </a:bodyPr>
          <a:lstStyle/>
          <a:p>
            <a:pPr marL="0" lvl="0" indent="0" algn="ctr">
              <a:lnSpc>
                <a:spcPts val="7840"/>
              </a:lnSpc>
              <a:spcBef>
                <a:spcPct val="0"/>
              </a:spcBef>
            </a:pPr>
            <a:r>
              <a:rPr lang="en-US" sz="5600" dirty="0">
                <a:solidFill>
                  <a:srgbClr val="FFFFFF"/>
                </a:solidFill>
                <a:latin typeface="Noto Serif Bold"/>
              </a:rPr>
              <a:t>OUR MISSION</a:t>
            </a:r>
          </a:p>
        </p:txBody>
      </p:sp>
      <p:sp>
        <p:nvSpPr>
          <p:cNvPr id="37" name="TextBox 37"/>
          <p:cNvSpPr txBox="1"/>
          <p:nvPr/>
        </p:nvSpPr>
        <p:spPr>
          <a:xfrm>
            <a:off x="11254576" y="7010500"/>
            <a:ext cx="6262615" cy="2270822"/>
          </a:xfrm>
          <a:prstGeom prst="rect">
            <a:avLst/>
          </a:prstGeom>
        </p:spPr>
        <p:txBody>
          <a:bodyPr lIns="0" tIns="0" rIns="0" bIns="0" rtlCol="0" anchor="t">
            <a:spAutoFit/>
          </a:bodyPr>
          <a:lstStyle/>
          <a:p>
            <a:pPr algn="ctr">
              <a:lnSpc>
                <a:spcPts val="4511"/>
              </a:lnSpc>
            </a:pPr>
            <a:r>
              <a:rPr lang="en-US" sz="3222">
                <a:solidFill>
                  <a:srgbClr val="F8FBFD"/>
                </a:solidFill>
                <a:latin typeface="Quincy Italics"/>
              </a:rPr>
              <a:t>Preserving the marine environment by promoting sustainable maritime industry practices and educating the public to Save Our Seas</a:t>
            </a:r>
          </a:p>
        </p:txBody>
      </p:sp>
      <p:grpSp>
        <p:nvGrpSpPr>
          <p:cNvPr id="38" name="Group 38"/>
          <p:cNvGrpSpPr/>
          <p:nvPr/>
        </p:nvGrpSpPr>
        <p:grpSpPr>
          <a:xfrm>
            <a:off x="10903552" y="455802"/>
            <a:ext cx="6964663" cy="3883524"/>
            <a:chOff x="0" y="0"/>
            <a:chExt cx="1834315" cy="1022821"/>
          </a:xfrm>
        </p:grpSpPr>
        <p:sp>
          <p:nvSpPr>
            <p:cNvPr id="39" name="Freeform 39"/>
            <p:cNvSpPr/>
            <p:nvPr/>
          </p:nvSpPr>
          <p:spPr>
            <a:xfrm>
              <a:off x="0" y="0"/>
              <a:ext cx="1834315" cy="1022821"/>
            </a:xfrm>
            <a:custGeom>
              <a:avLst/>
              <a:gdLst/>
              <a:ahLst/>
              <a:cxnLst/>
              <a:rect l="l" t="t" r="r" b="b"/>
              <a:pathLst>
                <a:path w="1834315" h="1022821">
                  <a:moveTo>
                    <a:pt x="0" y="0"/>
                  </a:moveTo>
                  <a:lnTo>
                    <a:pt x="1834315" y="0"/>
                  </a:lnTo>
                  <a:lnTo>
                    <a:pt x="1834315" y="1022821"/>
                  </a:lnTo>
                  <a:lnTo>
                    <a:pt x="0" y="1022821"/>
                  </a:lnTo>
                  <a:close/>
                </a:path>
              </a:pathLst>
            </a:custGeom>
            <a:gradFill rotWithShape="1">
              <a:gsLst>
                <a:gs pos="0">
                  <a:srgbClr val="318385">
                    <a:alpha val="70000"/>
                  </a:srgbClr>
                </a:gs>
                <a:gs pos="100000">
                  <a:srgbClr val="318385">
                    <a:alpha val="68000"/>
                  </a:srgbClr>
                </a:gs>
              </a:gsLst>
              <a:lin ang="5400000"/>
            </a:gradFill>
          </p:spPr>
          <p:txBody>
            <a:bodyPr/>
            <a:lstStyle/>
            <a:p>
              <a:endParaRPr lang="en-US"/>
            </a:p>
          </p:txBody>
        </p:sp>
        <p:sp>
          <p:nvSpPr>
            <p:cNvPr id="40" name="TextBox 40"/>
            <p:cNvSpPr txBox="1"/>
            <p:nvPr/>
          </p:nvSpPr>
          <p:spPr>
            <a:xfrm>
              <a:off x="0" y="-57150"/>
              <a:ext cx="812800" cy="869950"/>
            </a:xfrm>
            <a:prstGeom prst="rect">
              <a:avLst/>
            </a:prstGeom>
          </p:spPr>
          <p:txBody>
            <a:bodyPr lIns="50800" tIns="50800" rIns="50800" bIns="50800" rtlCol="0" anchor="ctr"/>
            <a:lstStyle/>
            <a:p>
              <a:pPr algn="ctr">
                <a:lnSpc>
                  <a:spcPts val="3531"/>
                </a:lnSpc>
              </a:pPr>
              <a:endParaRPr/>
            </a:p>
          </p:txBody>
        </p:sp>
      </p:grpSp>
      <p:sp>
        <p:nvSpPr>
          <p:cNvPr id="41" name="TextBox 41"/>
          <p:cNvSpPr txBox="1"/>
          <p:nvPr/>
        </p:nvSpPr>
        <p:spPr>
          <a:xfrm>
            <a:off x="11067470" y="748298"/>
            <a:ext cx="6800745" cy="3189353"/>
          </a:xfrm>
          <a:prstGeom prst="rect">
            <a:avLst/>
          </a:prstGeom>
        </p:spPr>
        <p:txBody>
          <a:bodyPr lIns="0" tIns="0" rIns="0" bIns="0" rtlCol="0" anchor="t">
            <a:spAutoFit/>
          </a:bodyPr>
          <a:lstStyle/>
          <a:p>
            <a:pPr marL="0" lvl="0" indent="0" algn="ctr">
              <a:lnSpc>
                <a:spcPts val="8352"/>
              </a:lnSpc>
            </a:pPr>
            <a:r>
              <a:rPr lang="en-US" sz="7200">
                <a:solidFill>
                  <a:srgbClr val="FFFFFF"/>
                </a:solidFill>
                <a:latin typeface="Quincy Bold"/>
              </a:rPr>
              <a:t>Maritime Workforce Development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740957" y="9258300"/>
            <a:ext cx="6164234" cy="1028700"/>
            <a:chOff x="0" y="0"/>
            <a:chExt cx="3334660" cy="556495"/>
          </a:xfrm>
        </p:grpSpPr>
        <p:sp>
          <p:nvSpPr>
            <p:cNvPr id="4" name="Freeform 4"/>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8053541" y="9258300"/>
            <a:ext cx="11250265" cy="1028700"/>
            <a:chOff x="0" y="0"/>
            <a:chExt cx="6086046" cy="556495"/>
          </a:xfrm>
        </p:grpSpPr>
        <p:sp>
          <p:nvSpPr>
            <p:cNvPr id="7" name="Freeform 7"/>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162238" y="9258300"/>
            <a:ext cx="801978" cy="1028700"/>
            <a:chOff x="0" y="0"/>
            <a:chExt cx="433845" cy="556495"/>
          </a:xfrm>
        </p:grpSpPr>
        <p:sp>
          <p:nvSpPr>
            <p:cNvPr id="10" name="Freeform 10"/>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7108592" y="9258300"/>
            <a:ext cx="944949" cy="1028700"/>
            <a:chOff x="0" y="0"/>
            <a:chExt cx="511188" cy="556495"/>
          </a:xfrm>
        </p:grpSpPr>
        <p:sp>
          <p:nvSpPr>
            <p:cNvPr id="13" name="Freeform 13"/>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5"/>
            <a:stretch>
              <a:fillRect/>
            </a:stretch>
          </a:blipFill>
        </p:spPr>
        <p:txBody>
          <a:bodyPr/>
          <a:lstStyle/>
          <a:p>
            <a:endParaRPr lang="en-US"/>
          </a:p>
        </p:txBody>
      </p:sp>
      <p:grpSp>
        <p:nvGrpSpPr>
          <p:cNvPr id="16" name="Group 16"/>
          <p:cNvGrpSpPr/>
          <p:nvPr/>
        </p:nvGrpSpPr>
        <p:grpSpPr>
          <a:xfrm>
            <a:off x="5377946" y="9258300"/>
            <a:ext cx="784292" cy="1028700"/>
            <a:chOff x="0" y="0"/>
            <a:chExt cx="424278" cy="556495"/>
          </a:xfrm>
        </p:grpSpPr>
        <p:sp>
          <p:nvSpPr>
            <p:cNvPr id="17" name="Freeform 17"/>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028700" y="817907"/>
            <a:ext cx="7327467" cy="1616559"/>
          </a:xfrm>
          <a:prstGeom prst="rect">
            <a:avLst/>
          </a:prstGeom>
        </p:spPr>
        <p:txBody>
          <a:bodyPr lIns="0" tIns="0" rIns="0" bIns="0" rtlCol="0" anchor="t">
            <a:spAutoFit/>
          </a:bodyPr>
          <a:lstStyle/>
          <a:p>
            <a:pPr>
              <a:lnSpc>
                <a:spcPts val="6275"/>
              </a:lnSpc>
            </a:pPr>
            <a:r>
              <a:rPr lang="en-US" sz="6213">
                <a:solidFill>
                  <a:srgbClr val="244972"/>
                </a:solidFill>
                <a:latin typeface="Montserrat Classic"/>
              </a:rPr>
              <a:t>Inshore: </a:t>
            </a:r>
          </a:p>
          <a:p>
            <a:pPr>
              <a:lnSpc>
                <a:spcPts val="6275"/>
              </a:lnSpc>
            </a:pPr>
            <a:r>
              <a:rPr lang="en-US" sz="6213">
                <a:solidFill>
                  <a:srgbClr val="244972"/>
                </a:solidFill>
                <a:latin typeface="Montserrat Classic"/>
              </a:rPr>
              <a:t>Electrician</a:t>
            </a:r>
          </a:p>
        </p:txBody>
      </p:sp>
      <p:sp>
        <p:nvSpPr>
          <p:cNvPr id="20" name="TextBox 20"/>
          <p:cNvSpPr txBox="1"/>
          <p:nvPr/>
        </p:nvSpPr>
        <p:spPr>
          <a:xfrm>
            <a:off x="1028700" y="2861878"/>
            <a:ext cx="7024841" cy="6321465"/>
          </a:xfrm>
          <a:prstGeom prst="rect">
            <a:avLst/>
          </a:prstGeom>
        </p:spPr>
        <p:txBody>
          <a:bodyPr lIns="0" tIns="0" rIns="0" bIns="0" rtlCol="0" anchor="t">
            <a:spAutoFit/>
          </a:bodyPr>
          <a:lstStyle/>
          <a:p>
            <a:pPr>
              <a:lnSpc>
                <a:spcPts val="3079"/>
              </a:lnSpc>
            </a:pPr>
            <a:r>
              <a:rPr lang="en-US" sz="2199">
                <a:solidFill>
                  <a:srgbClr val="244972"/>
                </a:solidFill>
                <a:latin typeface="Montserrat Classic Bold"/>
              </a:rPr>
              <a:t>Description:</a:t>
            </a:r>
            <a:r>
              <a:rPr lang="en-US" sz="2199">
                <a:solidFill>
                  <a:srgbClr val="244972"/>
                </a:solidFill>
                <a:latin typeface="Montserrat Classic"/>
              </a:rPr>
              <a:t> Installs, services, repairs, replaces and maintains all electric writing and electrical equipment such as cranes, public address systems, and electric motors. They also install lights, power lines, electrical outlets, electrical fixtures and hook up disconnects shore power and compressors, welding banks, etc.  </a:t>
            </a:r>
          </a:p>
          <a:p>
            <a:pPr>
              <a:lnSpc>
                <a:spcPts val="3079"/>
              </a:lnSpc>
            </a:pPr>
            <a:endParaRPr lang="en-US" sz="2199">
              <a:solidFill>
                <a:srgbClr val="244972"/>
              </a:solidFill>
              <a:latin typeface="Montserrat Classic"/>
            </a:endParaRPr>
          </a:p>
          <a:p>
            <a:pPr>
              <a:lnSpc>
                <a:spcPts val="3079"/>
              </a:lnSpc>
            </a:pPr>
            <a:r>
              <a:rPr lang="en-US" sz="2199">
                <a:solidFill>
                  <a:srgbClr val="244972"/>
                </a:solidFill>
                <a:latin typeface="Montserrat Classic Bold"/>
              </a:rPr>
              <a:t>Salary Range: </a:t>
            </a:r>
            <a:r>
              <a:rPr lang="en-US" sz="2199">
                <a:solidFill>
                  <a:srgbClr val="244972"/>
                </a:solidFill>
                <a:latin typeface="Montserrat Classic"/>
              </a:rPr>
              <a:t>$58,000 - $90,000</a:t>
            </a:r>
          </a:p>
          <a:p>
            <a:pPr>
              <a:lnSpc>
                <a:spcPts val="3079"/>
              </a:lnSpc>
            </a:pPr>
            <a:endParaRPr lang="en-US" sz="2199">
              <a:solidFill>
                <a:srgbClr val="244972"/>
              </a:solidFill>
              <a:latin typeface="Montserrat Classic"/>
            </a:endParaRPr>
          </a:p>
          <a:p>
            <a:pPr>
              <a:lnSpc>
                <a:spcPts val="3079"/>
              </a:lnSpc>
            </a:pPr>
            <a:r>
              <a:rPr lang="en-US" sz="2199">
                <a:solidFill>
                  <a:srgbClr val="244972"/>
                </a:solidFill>
                <a:latin typeface="Montserrat Classic Bold"/>
              </a:rPr>
              <a:t>Education &amp; Training Level: </a:t>
            </a:r>
            <a:r>
              <a:rPr lang="en-US" sz="2199">
                <a:solidFill>
                  <a:srgbClr val="244972"/>
                </a:solidFill>
                <a:latin typeface="Montserrat Classic"/>
              </a:rPr>
              <a:t>High School Diploma or equivalent</a:t>
            </a:r>
          </a:p>
          <a:p>
            <a:pPr>
              <a:lnSpc>
                <a:spcPts val="3079"/>
              </a:lnSpc>
            </a:pPr>
            <a:endParaRPr lang="en-US" sz="2199">
              <a:solidFill>
                <a:srgbClr val="244972"/>
              </a:solidFill>
              <a:latin typeface="Montserrat Classic"/>
            </a:endParaRPr>
          </a:p>
          <a:p>
            <a:pPr>
              <a:lnSpc>
                <a:spcPts val="3079"/>
              </a:lnSpc>
            </a:pPr>
            <a:r>
              <a:rPr lang="en-US" sz="2199">
                <a:solidFill>
                  <a:srgbClr val="244972"/>
                </a:solidFill>
                <a:latin typeface="Montserrat Classic Bold"/>
              </a:rPr>
              <a:t>Note: </a:t>
            </a:r>
            <a:r>
              <a:rPr lang="en-US" sz="2199">
                <a:solidFill>
                  <a:srgbClr val="244972"/>
                </a:solidFill>
                <a:latin typeface="Montserrat Classic"/>
              </a:rPr>
              <a:t>Some employers require vocational training. </a:t>
            </a:r>
          </a:p>
          <a:p>
            <a:pPr>
              <a:lnSpc>
                <a:spcPts val="3499"/>
              </a:lnSpc>
            </a:pPr>
            <a:endParaRPr lang="en-US" sz="2199">
              <a:solidFill>
                <a:srgbClr val="244972"/>
              </a:solidFill>
              <a:latin typeface="Montserrat Classic"/>
            </a:endParaRPr>
          </a:p>
          <a:p>
            <a:pPr>
              <a:lnSpc>
                <a:spcPts val="3499"/>
              </a:lnSpc>
            </a:pPr>
            <a:r>
              <a:rPr lang="en-US" sz="2499">
                <a:solidFill>
                  <a:srgbClr val="244972"/>
                </a:solidFill>
                <a:latin typeface="Montserrat Classic"/>
              </a:rPr>
              <a:t> </a:t>
            </a:r>
          </a:p>
        </p:txBody>
      </p:sp>
      <p:sp>
        <p:nvSpPr>
          <p:cNvPr id="21" name="TextBox 21"/>
          <p:cNvSpPr txBox="1"/>
          <p:nvPr/>
        </p:nvSpPr>
        <p:spPr>
          <a:xfrm>
            <a:off x="2513803" y="8666235"/>
            <a:ext cx="3215246"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6" tooltip="https://www.riverworksdiscovery.org/careers"/>
              </a:rPr>
              <a:t>Source: RiverWorks Discovery</a:t>
            </a:r>
          </a:p>
        </p:txBody>
      </p:sp>
      <p:grpSp>
        <p:nvGrpSpPr>
          <p:cNvPr id="22" name="Group 22"/>
          <p:cNvGrpSpPr>
            <a:grpSpLocks noChangeAspect="1"/>
          </p:cNvGrpSpPr>
          <p:nvPr/>
        </p:nvGrpSpPr>
        <p:grpSpPr>
          <a:xfrm>
            <a:off x="9277583" y="1163796"/>
            <a:ext cx="5111877" cy="2875395"/>
            <a:chOff x="0" y="0"/>
            <a:chExt cx="11289030" cy="6350000"/>
          </a:xfrm>
        </p:grpSpPr>
        <p:sp>
          <p:nvSpPr>
            <p:cNvPr id="23" name="Freeform 2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7"/>
              <a:stretch>
                <a:fillRect t="-9339" b="-9339"/>
              </a:stretch>
            </a:blipFill>
          </p:spPr>
          <p:txBody>
            <a:bodyPr/>
            <a:lstStyle/>
            <a:p>
              <a:endParaRPr lang="en-US"/>
            </a:p>
          </p:txBody>
        </p:sp>
      </p:grpSp>
      <p:grpSp>
        <p:nvGrpSpPr>
          <p:cNvPr id="24" name="Group 24"/>
          <p:cNvGrpSpPr>
            <a:grpSpLocks noChangeAspect="1"/>
          </p:cNvGrpSpPr>
          <p:nvPr/>
        </p:nvGrpSpPr>
        <p:grpSpPr>
          <a:xfrm>
            <a:off x="14741885" y="1235374"/>
            <a:ext cx="2737465" cy="2737454"/>
            <a:chOff x="0" y="0"/>
            <a:chExt cx="6350025" cy="6350000"/>
          </a:xfrm>
        </p:grpSpPr>
        <p:sp>
          <p:nvSpPr>
            <p:cNvPr id="25" name="Freeform 25"/>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8"/>
              <a:stretch>
                <a:fillRect l="-24976" r="-24976"/>
              </a:stretch>
            </a:blipFill>
          </p:spPr>
          <p:txBody>
            <a:bodyPr/>
            <a:lstStyle/>
            <a:p>
              <a:endParaRPr lang="en-US"/>
            </a:p>
          </p:txBody>
        </p:sp>
      </p:grpSp>
      <p:pic>
        <p:nvPicPr>
          <p:cNvPr id="26" name="Picture 26"/>
          <p:cNvPicPr>
            <a:picLocks noChangeAspect="1"/>
          </p:cNvPicPr>
          <p:nvPr>
            <a:videoFile r:link="rId1"/>
          </p:nvPr>
        </p:nvPicPr>
        <p:blipFill>
          <a:blip r:embed="rId9"/>
          <a:stretch>
            <a:fillRect/>
          </a:stretch>
        </p:blipFill>
        <p:spPr>
          <a:xfrm>
            <a:off x="9349308" y="4327964"/>
            <a:ext cx="8130042" cy="4573148"/>
          </a:xfrm>
          <a:prstGeom prst="rect">
            <a:avLst/>
          </a:prstGeom>
        </p:spPr>
      </p:pic>
      <p:sp>
        <p:nvSpPr>
          <p:cNvPr id="27" name="Freeform 27"/>
          <p:cNvSpPr/>
          <p:nvPr/>
        </p:nvSpPr>
        <p:spPr>
          <a:xfrm rot="5400000" flipV="1">
            <a:off x="16851821" y="6045920"/>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740957" y="9258300"/>
            <a:ext cx="6164234" cy="1028700"/>
            <a:chOff x="0" y="0"/>
            <a:chExt cx="3334660" cy="556495"/>
          </a:xfrm>
        </p:grpSpPr>
        <p:sp>
          <p:nvSpPr>
            <p:cNvPr id="3" name="Freeform 3"/>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053541" y="9258300"/>
            <a:ext cx="11250265" cy="1028700"/>
            <a:chOff x="0" y="0"/>
            <a:chExt cx="6086046" cy="556495"/>
          </a:xfrm>
        </p:grpSpPr>
        <p:sp>
          <p:nvSpPr>
            <p:cNvPr id="6" name="Freeform 6"/>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6162238" y="9258300"/>
            <a:ext cx="801978" cy="1028700"/>
            <a:chOff x="0" y="0"/>
            <a:chExt cx="433845" cy="556495"/>
          </a:xfrm>
        </p:grpSpPr>
        <p:sp>
          <p:nvSpPr>
            <p:cNvPr id="9" name="Freeform 9"/>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108592" y="9258300"/>
            <a:ext cx="944949" cy="1028700"/>
            <a:chOff x="0" y="0"/>
            <a:chExt cx="511188" cy="556495"/>
          </a:xfrm>
        </p:grpSpPr>
        <p:sp>
          <p:nvSpPr>
            <p:cNvPr id="12" name="Freeform 12"/>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2"/>
            <a:stretch>
              <a:fillRect/>
            </a:stretch>
          </a:blipFill>
        </p:spPr>
        <p:txBody>
          <a:bodyPr/>
          <a:lstStyle/>
          <a:p>
            <a:endParaRPr lang="en-US"/>
          </a:p>
        </p:txBody>
      </p:sp>
      <p:grpSp>
        <p:nvGrpSpPr>
          <p:cNvPr id="15" name="Group 15"/>
          <p:cNvGrpSpPr/>
          <p:nvPr/>
        </p:nvGrpSpPr>
        <p:grpSpPr>
          <a:xfrm>
            <a:off x="5377946" y="9258300"/>
            <a:ext cx="784292" cy="1028700"/>
            <a:chOff x="0" y="0"/>
            <a:chExt cx="424278" cy="556495"/>
          </a:xfrm>
        </p:grpSpPr>
        <p:sp>
          <p:nvSpPr>
            <p:cNvPr id="16" name="Freeform 16"/>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937668" y="2373626"/>
            <a:ext cx="9678234" cy="3908654"/>
          </a:xfrm>
          <a:prstGeom prst="rect">
            <a:avLst/>
          </a:prstGeom>
        </p:spPr>
        <p:txBody>
          <a:bodyPr lIns="0" tIns="0" rIns="0" bIns="0" rtlCol="0" anchor="t">
            <a:spAutoFit/>
          </a:bodyPr>
          <a:lstStyle/>
          <a:p>
            <a:pPr marL="690874" lvl="1" indent="-345437">
              <a:lnSpc>
                <a:spcPts val="4479"/>
              </a:lnSpc>
              <a:buFont typeface="Arial"/>
              <a:buChar char="•"/>
            </a:pPr>
            <a:r>
              <a:rPr lang="en-US" sz="3199">
                <a:solidFill>
                  <a:srgbClr val="318385"/>
                </a:solidFill>
                <a:latin typeface="Montserrat Classic Bold"/>
              </a:rPr>
              <a:t>Land-based</a:t>
            </a:r>
            <a:r>
              <a:rPr lang="en-US" sz="3199">
                <a:solidFill>
                  <a:srgbClr val="244972"/>
                </a:solidFill>
                <a:latin typeface="Montserrat Classic"/>
              </a:rPr>
              <a:t> careers </a:t>
            </a:r>
          </a:p>
          <a:p>
            <a:pPr>
              <a:lnSpc>
                <a:spcPts val="4479"/>
              </a:lnSpc>
            </a:pPr>
            <a:endParaRPr lang="en-US" sz="3199">
              <a:solidFill>
                <a:srgbClr val="244972"/>
              </a:solidFill>
              <a:latin typeface="Montserrat Classic"/>
            </a:endParaRPr>
          </a:p>
          <a:p>
            <a:pPr marL="690874" lvl="1" indent="-345437">
              <a:lnSpc>
                <a:spcPts val="4479"/>
              </a:lnSpc>
              <a:buFont typeface="Arial"/>
              <a:buChar char="•"/>
            </a:pPr>
            <a:r>
              <a:rPr lang="en-US" sz="3199">
                <a:solidFill>
                  <a:srgbClr val="318385"/>
                </a:solidFill>
                <a:latin typeface="Montserrat Classic Bold"/>
              </a:rPr>
              <a:t>Support</a:t>
            </a:r>
            <a:r>
              <a:rPr lang="en-US" sz="3199">
                <a:solidFill>
                  <a:srgbClr val="244972"/>
                </a:solidFill>
                <a:latin typeface="Montserrat Classic"/>
              </a:rPr>
              <a:t> the maritime industry without directly being on vessels or offshore. </a:t>
            </a:r>
          </a:p>
          <a:p>
            <a:pPr>
              <a:lnSpc>
                <a:spcPts val="4479"/>
              </a:lnSpc>
            </a:pPr>
            <a:endParaRPr lang="en-US" sz="3199">
              <a:solidFill>
                <a:srgbClr val="244972"/>
              </a:solidFill>
              <a:latin typeface="Montserrat Classic"/>
            </a:endParaRPr>
          </a:p>
          <a:p>
            <a:pPr marL="690874" lvl="1" indent="-345437">
              <a:lnSpc>
                <a:spcPts val="4479"/>
              </a:lnSpc>
              <a:buFont typeface="Arial"/>
              <a:buChar char="•"/>
            </a:pPr>
            <a:r>
              <a:rPr lang="en-US" sz="3199">
                <a:solidFill>
                  <a:srgbClr val="244972"/>
                </a:solidFill>
                <a:latin typeface="Montserrat Classic"/>
              </a:rPr>
              <a:t>May work in offices, research facilities, education institutions, law firms, and more!</a:t>
            </a:r>
          </a:p>
        </p:txBody>
      </p:sp>
      <p:sp>
        <p:nvSpPr>
          <p:cNvPr id="19" name="Freeform 19"/>
          <p:cNvSpPr/>
          <p:nvPr/>
        </p:nvSpPr>
        <p:spPr>
          <a:xfrm flipV="1">
            <a:off x="13361993" y="850567"/>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Freeform 20"/>
          <p:cNvSpPr/>
          <p:nvPr/>
        </p:nvSpPr>
        <p:spPr>
          <a:xfrm flipH="1" flipV="1">
            <a:off x="3849836" y="856423"/>
            <a:ext cx="1730466" cy="664066"/>
          </a:xfrm>
          <a:custGeom>
            <a:avLst/>
            <a:gdLst/>
            <a:ahLst/>
            <a:cxnLst/>
            <a:rect l="l" t="t" r="r" b="b"/>
            <a:pathLst>
              <a:path w="1730466" h="664066">
                <a:moveTo>
                  <a:pt x="1730467" y="664066"/>
                </a:moveTo>
                <a:lnTo>
                  <a:pt x="0" y="664066"/>
                </a:lnTo>
                <a:lnTo>
                  <a:pt x="0" y="0"/>
                </a:lnTo>
                <a:lnTo>
                  <a:pt x="1730467" y="0"/>
                </a:lnTo>
                <a:lnTo>
                  <a:pt x="1730467" y="664066"/>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TextBox 21"/>
          <p:cNvSpPr txBox="1"/>
          <p:nvPr/>
        </p:nvSpPr>
        <p:spPr>
          <a:xfrm>
            <a:off x="5423276" y="610681"/>
            <a:ext cx="8255397" cy="1336526"/>
          </a:xfrm>
          <a:prstGeom prst="rect">
            <a:avLst/>
          </a:prstGeom>
        </p:spPr>
        <p:txBody>
          <a:bodyPr lIns="0" tIns="0" rIns="0" bIns="0" rtlCol="0" anchor="t">
            <a:spAutoFit/>
          </a:bodyPr>
          <a:lstStyle/>
          <a:p>
            <a:pPr algn="ctr">
              <a:lnSpc>
                <a:spcPts val="10099"/>
              </a:lnSpc>
            </a:pPr>
            <a:r>
              <a:rPr lang="en-US" sz="9999">
                <a:solidFill>
                  <a:srgbClr val="244972"/>
                </a:solidFill>
                <a:latin typeface="HK Grotesk Bold"/>
              </a:rPr>
              <a:t>ONSHORE</a:t>
            </a:r>
          </a:p>
        </p:txBody>
      </p:sp>
      <p:grpSp>
        <p:nvGrpSpPr>
          <p:cNvPr id="22" name="Group 22"/>
          <p:cNvGrpSpPr>
            <a:grpSpLocks noChangeAspect="1"/>
          </p:cNvGrpSpPr>
          <p:nvPr/>
        </p:nvGrpSpPr>
        <p:grpSpPr>
          <a:xfrm>
            <a:off x="10905527" y="2071768"/>
            <a:ext cx="6643399" cy="6861302"/>
            <a:chOff x="0" y="0"/>
            <a:chExt cx="6350000" cy="6558280"/>
          </a:xfrm>
        </p:grpSpPr>
        <p:sp>
          <p:nvSpPr>
            <p:cNvPr id="23" name="Freeform 23"/>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7"/>
              <a:stretch>
                <a:fillRect l="-1354" r="-77338"/>
              </a:stretch>
            </a:blipFill>
          </p:spPr>
          <p:txBody>
            <a:bodyPr/>
            <a:lstStyle/>
            <a:p>
              <a:endParaRPr lang="en-US"/>
            </a:p>
          </p:txBody>
        </p:sp>
        <p:sp>
          <p:nvSpPr>
            <p:cNvPr id="24" name="Freeform 24"/>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318385"/>
            </a:solidFill>
          </p:spPr>
          <p:txBody>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8737180" y="703607"/>
            <a:ext cx="8979874" cy="8000728"/>
            <a:chOff x="0" y="0"/>
            <a:chExt cx="11973166" cy="10667637"/>
          </a:xfrm>
        </p:grpSpPr>
        <p:pic>
          <p:nvPicPr>
            <p:cNvPr id="3" name="Picture 3"/>
            <p:cNvPicPr>
              <a:picLocks noChangeAspect="1"/>
            </p:cNvPicPr>
            <p:nvPr/>
          </p:nvPicPr>
          <p:blipFill>
            <a:blip r:embed="rId2"/>
            <a:srcRect t="20498" b="20498"/>
            <a:stretch>
              <a:fillRect/>
            </a:stretch>
          </p:blipFill>
          <p:spPr>
            <a:xfrm>
              <a:off x="0" y="0"/>
              <a:ext cx="7939777" cy="3513546"/>
            </a:xfrm>
            <a:prstGeom prst="rect">
              <a:avLst/>
            </a:prstGeom>
          </p:spPr>
        </p:pic>
        <p:pic>
          <p:nvPicPr>
            <p:cNvPr id="4" name="Picture 4"/>
            <p:cNvPicPr>
              <a:picLocks noChangeAspect="1"/>
            </p:cNvPicPr>
            <p:nvPr/>
          </p:nvPicPr>
          <p:blipFill>
            <a:blip r:embed="rId3"/>
            <a:srcRect l="16614"/>
            <a:stretch>
              <a:fillRect/>
            </a:stretch>
          </p:blipFill>
          <p:spPr>
            <a:xfrm>
              <a:off x="8066777" y="0"/>
              <a:ext cx="3906389" cy="3513546"/>
            </a:xfrm>
            <a:prstGeom prst="rect">
              <a:avLst/>
            </a:prstGeom>
          </p:spPr>
        </p:pic>
        <p:pic>
          <p:nvPicPr>
            <p:cNvPr id="5" name="Picture 5"/>
            <p:cNvPicPr>
              <a:picLocks noChangeAspect="1"/>
            </p:cNvPicPr>
            <p:nvPr/>
          </p:nvPicPr>
          <p:blipFill>
            <a:blip r:embed="rId4"/>
            <a:srcRect l="11872" r="11872"/>
            <a:stretch>
              <a:fillRect/>
            </a:stretch>
          </p:blipFill>
          <p:spPr>
            <a:xfrm>
              <a:off x="0" y="3640546"/>
              <a:ext cx="3906389" cy="7027091"/>
            </a:xfrm>
            <a:prstGeom prst="rect">
              <a:avLst/>
            </a:prstGeom>
          </p:spPr>
        </p:pic>
        <p:pic>
          <p:nvPicPr>
            <p:cNvPr id="6" name="Picture 6"/>
            <p:cNvPicPr>
              <a:picLocks noChangeAspect="1"/>
            </p:cNvPicPr>
            <p:nvPr/>
          </p:nvPicPr>
          <p:blipFill>
            <a:blip r:embed="rId5"/>
            <a:srcRect l="17244" r="17244"/>
            <a:stretch>
              <a:fillRect/>
            </a:stretch>
          </p:blipFill>
          <p:spPr>
            <a:xfrm>
              <a:off x="4033389" y="3640546"/>
              <a:ext cx="7939777" cy="7027091"/>
            </a:xfrm>
            <a:prstGeom prst="rect">
              <a:avLst/>
            </a:prstGeom>
          </p:spPr>
        </p:pic>
      </p:grpSp>
      <p:sp>
        <p:nvSpPr>
          <p:cNvPr id="7" name="TextBox 7"/>
          <p:cNvSpPr txBox="1"/>
          <p:nvPr/>
        </p:nvSpPr>
        <p:spPr>
          <a:xfrm>
            <a:off x="1028700" y="827432"/>
            <a:ext cx="7327467" cy="1774061"/>
          </a:xfrm>
          <a:prstGeom prst="rect">
            <a:avLst/>
          </a:prstGeom>
        </p:spPr>
        <p:txBody>
          <a:bodyPr lIns="0" tIns="0" rIns="0" bIns="0" rtlCol="0" anchor="t">
            <a:spAutoFit/>
          </a:bodyPr>
          <a:lstStyle/>
          <a:p>
            <a:pPr>
              <a:lnSpc>
                <a:spcPts val="6881"/>
              </a:lnSpc>
            </a:pPr>
            <a:r>
              <a:rPr lang="en-US" sz="6813">
                <a:solidFill>
                  <a:srgbClr val="244972"/>
                </a:solidFill>
                <a:latin typeface="Montserrat Classic"/>
              </a:rPr>
              <a:t>Onshore: </a:t>
            </a:r>
          </a:p>
          <a:p>
            <a:pPr>
              <a:lnSpc>
                <a:spcPts val="6881"/>
              </a:lnSpc>
            </a:pPr>
            <a:r>
              <a:rPr lang="en-US" sz="6813">
                <a:solidFill>
                  <a:srgbClr val="244972"/>
                </a:solidFill>
                <a:latin typeface="Montserrat Classic"/>
              </a:rPr>
              <a:t>Educator</a:t>
            </a:r>
          </a:p>
        </p:txBody>
      </p:sp>
      <p:sp>
        <p:nvSpPr>
          <p:cNvPr id="8" name="TextBox 8"/>
          <p:cNvSpPr txBox="1"/>
          <p:nvPr/>
        </p:nvSpPr>
        <p:spPr>
          <a:xfrm>
            <a:off x="1028700" y="3058966"/>
            <a:ext cx="7024841" cy="5554653"/>
          </a:xfrm>
          <a:prstGeom prst="rect">
            <a:avLst/>
          </a:prstGeom>
        </p:spPr>
        <p:txBody>
          <a:bodyPr lIns="0" tIns="0" rIns="0" bIns="0" rtlCol="0" anchor="t">
            <a:spAutoFit/>
          </a:bodyPr>
          <a:lstStyle/>
          <a:p>
            <a:pPr>
              <a:lnSpc>
                <a:spcPts val="2940"/>
              </a:lnSpc>
            </a:pPr>
            <a:r>
              <a:rPr lang="en-US" sz="2100">
                <a:solidFill>
                  <a:srgbClr val="244972"/>
                </a:solidFill>
                <a:latin typeface="Montserrat Classic Bold"/>
              </a:rPr>
              <a:t>Description: </a:t>
            </a:r>
            <a:r>
              <a:rPr lang="en-US" sz="2100">
                <a:solidFill>
                  <a:srgbClr val="244972"/>
                </a:solidFill>
                <a:latin typeface="Montserrat Classic"/>
              </a:rPr>
              <a:t>Teaches people of all ages about a subject or variety of subjects. Educators often put on programs or share information relative to the message of the organization.  </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Salary Range: </a:t>
            </a:r>
            <a:r>
              <a:rPr lang="en-US" sz="2100">
                <a:solidFill>
                  <a:srgbClr val="244972"/>
                </a:solidFill>
                <a:latin typeface="Montserrat Classic"/>
              </a:rPr>
              <a:t>$40,000 - $60,000</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Education &amp; Training Level: </a:t>
            </a:r>
            <a:r>
              <a:rPr lang="en-US" sz="2100">
                <a:solidFill>
                  <a:srgbClr val="244972"/>
                </a:solidFill>
                <a:latin typeface="Montserrat Classic"/>
              </a:rPr>
              <a:t>High School Diploma or equivalent</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Note: </a:t>
            </a:r>
            <a:r>
              <a:rPr lang="en-US" sz="2100">
                <a:solidFill>
                  <a:srgbClr val="244972"/>
                </a:solidFill>
                <a:latin typeface="Montserrat Classic"/>
              </a:rPr>
              <a:t>Educators can work with museums, zoos, aquariums, nonprofits, conservation, or other organizations. </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a:rPr>
              <a:t> </a:t>
            </a:r>
          </a:p>
        </p:txBody>
      </p:sp>
      <p:sp>
        <p:nvSpPr>
          <p:cNvPr id="9" name="Freeform 9"/>
          <p:cNvSpPr/>
          <p:nvPr/>
        </p:nvSpPr>
        <p:spPr>
          <a:xfrm rot="5400000" flipV="1">
            <a:off x="16851821" y="6045920"/>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1" name="Group 11"/>
          <p:cNvGrpSpPr/>
          <p:nvPr/>
        </p:nvGrpSpPr>
        <p:grpSpPr>
          <a:xfrm>
            <a:off x="-740957" y="9258300"/>
            <a:ext cx="6164234" cy="1028700"/>
            <a:chOff x="0" y="0"/>
            <a:chExt cx="3334660" cy="556495"/>
          </a:xfrm>
        </p:grpSpPr>
        <p:sp>
          <p:nvSpPr>
            <p:cNvPr id="12" name="Freeform 12"/>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053541" y="9258300"/>
            <a:ext cx="11250265" cy="1028700"/>
            <a:chOff x="0" y="0"/>
            <a:chExt cx="6086046" cy="556495"/>
          </a:xfrm>
        </p:grpSpPr>
        <p:sp>
          <p:nvSpPr>
            <p:cNvPr id="15" name="Freeform 15"/>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6162238" y="9258300"/>
            <a:ext cx="801978" cy="1028700"/>
            <a:chOff x="0" y="0"/>
            <a:chExt cx="433845" cy="556495"/>
          </a:xfrm>
        </p:grpSpPr>
        <p:sp>
          <p:nvSpPr>
            <p:cNvPr id="18" name="Freeform 18"/>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7108592" y="9258300"/>
            <a:ext cx="944949" cy="1028700"/>
            <a:chOff x="0" y="0"/>
            <a:chExt cx="511188" cy="556495"/>
          </a:xfrm>
        </p:grpSpPr>
        <p:sp>
          <p:nvSpPr>
            <p:cNvPr id="21" name="Freeform 21"/>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10"/>
            <a:stretch>
              <a:fillRect/>
            </a:stretch>
          </a:blipFill>
        </p:spPr>
        <p:txBody>
          <a:bodyPr/>
          <a:lstStyle/>
          <a:p>
            <a:endParaRPr lang="en-US"/>
          </a:p>
        </p:txBody>
      </p:sp>
      <p:grpSp>
        <p:nvGrpSpPr>
          <p:cNvPr id="24" name="Group 24"/>
          <p:cNvGrpSpPr/>
          <p:nvPr/>
        </p:nvGrpSpPr>
        <p:grpSpPr>
          <a:xfrm>
            <a:off x="5377946" y="9258300"/>
            <a:ext cx="784292" cy="1028700"/>
            <a:chOff x="0" y="0"/>
            <a:chExt cx="424278" cy="556495"/>
          </a:xfrm>
        </p:grpSpPr>
        <p:sp>
          <p:nvSpPr>
            <p:cNvPr id="25" name="Freeform 25"/>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2513803" y="8666235"/>
            <a:ext cx="3215246"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11" tooltip="https://www.riverworksdiscovery.org/careers"/>
              </a:rPr>
              <a:t>Source: RiverWorks Discovery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8737180" y="703607"/>
            <a:ext cx="8979874" cy="8000728"/>
            <a:chOff x="0" y="0"/>
            <a:chExt cx="11973166" cy="10667637"/>
          </a:xfrm>
        </p:grpSpPr>
        <p:pic>
          <p:nvPicPr>
            <p:cNvPr id="3" name="Picture 3"/>
            <p:cNvPicPr>
              <a:picLocks noChangeAspect="1"/>
            </p:cNvPicPr>
            <p:nvPr/>
          </p:nvPicPr>
          <p:blipFill>
            <a:blip r:embed="rId4"/>
            <a:srcRect l="850" r="850"/>
            <a:stretch>
              <a:fillRect/>
            </a:stretch>
          </p:blipFill>
          <p:spPr>
            <a:xfrm>
              <a:off x="0" y="0"/>
              <a:ext cx="7939777" cy="3513546"/>
            </a:xfrm>
            <a:prstGeom prst="rect">
              <a:avLst/>
            </a:prstGeom>
          </p:spPr>
        </p:pic>
        <p:pic>
          <p:nvPicPr>
            <p:cNvPr id="4" name="Picture 4"/>
            <p:cNvPicPr>
              <a:picLocks noChangeAspect="1"/>
            </p:cNvPicPr>
            <p:nvPr/>
          </p:nvPicPr>
          <p:blipFill>
            <a:blip r:embed="rId5"/>
            <a:srcRect l="49551"/>
            <a:stretch>
              <a:fillRect/>
            </a:stretch>
          </p:blipFill>
          <p:spPr>
            <a:xfrm>
              <a:off x="8066777" y="0"/>
              <a:ext cx="3906389" cy="3513546"/>
            </a:xfrm>
            <a:prstGeom prst="rect">
              <a:avLst/>
            </a:prstGeom>
          </p:spPr>
        </p:pic>
        <p:pic>
          <p:nvPicPr>
            <p:cNvPr id="5" name="Picture 5"/>
            <p:cNvPicPr>
              <a:picLocks noChangeAspect="1"/>
            </p:cNvPicPr>
            <p:nvPr/>
          </p:nvPicPr>
          <p:blipFill>
            <a:blip r:embed="rId6"/>
            <a:srcRect l="31481" r="31481"/>
            <a:stretch>
              <a:fillRect/>
            </a:stretch>
          </p:blipFill>
          <p:spPr>
            <a:xfrm>
              <a:off x="0" y="3640546"/>
              <a:ext cx="3906389" cy="7027091"/>
            </a:xfrm>
            <a:prstGeom prst="rect">
              <a:avLst/>
            </a:prstGeom>
          </p:spPr>
        </p:pic>
        <p:pic>
          <p:nvPicPr>
            <p:cNvPr id="6" name="Picture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rcRect l="17798" r="17798"/>
            <a:stretch>
              <a:fillRect/>
            </a:stretch>
          </p:blipFill>
          <p:spPr>
            <a:xfrm>
              <a:off x="4033389" y="3640546"/>
              <a:ext cx="7939777" cy="7027091"/>
            </a:xfrm>
            <a:prstGeom prst="rect">
              <a:avLst/>
            </a:prstGeom>
          </p:spPr>
        </p:pic>
      </p:grpSp>
      <p:sp>
        <p:nvSpPr>
          <p:cNvPr id="7" name="Freeform 7"/>
          <p:cNvSpPr/>
          <p:nvPr/>
        </p:nvSpPr>
        <p:spPr>
          <a:xfrm rot="5400000" flipV="1">
            <a:off x="16851821" y="4674309"/>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9" name="Group 9"/>
          <p:cNvGrpSpPr/>
          <p:nvPr/>
        </p:nvGrpSpPr>
        <p:grpSpPr>
          <a:xfrm>
            <a:off x="-740957" y="9258300"/>
            <a:ext cx="6164234" cy="1028700"/>
            <a:chOff x="0" y="0"/>
            <a:chExt cx="3334660" cy="556495"/>
          </a:xfrm>
        </p:grpSpPr>
        <p:sp>
          <p:nvSpPr>
            <p:cNvPr id="10" name="Freeform 10"/>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053541" y="9258300"/>
            <a:ext cx="11250265" cy="1028700"/>
            <a:chOff x="0" y="0"/>
            <a:chExt cx="6086046" cy="556495"/>
          </a:xfrm>
        </p:grpSpPr>
        <p:sp>
          <p:nvSpPr>
            <p:cNvPr id="13" name="Freeform 13"/>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6162238" y="9258300"/>
            <a:ext cx="801978" cy="1028700"/>
            <a:chOff x="0" y="0"/>
            <a:chExt cx="433845" cy="556495"/>
          </a:xfrm>
        </p:grpSpPr>
        <p:sp>
          <p:nvSpPr>
            <p:cNvPr id="16" name="Freeform 16"/>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7108592" y="9258300"/>
            <a:ext cx="944949" cy="1028700"/>
            <a:chOff x="0" y="0"/>
            <a:chExt cx="511188" cy="556495"/>
          </a:xfrm>
        </p:grpSpPr>
        <p:sp>
          <p:nvSpPr>
            <p:cNvPr id="19" name="Freeform 19"/>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12"/>
            <a:stretch>
              <a:fillRect/>
            </a:stretch>
          </a:blipFill>
        </p:spPr>
        <p:txBody>
          <a:bodyPr/>
          <a:lstStyle/>
          <a:p>
            <a:endParaRPr lang="en-US"/>
          </a:p>
        </p:txBody>
      </p:sp>
      <p:grpSp>
        <p:nvGrpSpPr>
          <p:cNvPr id="22" name="Group 22"/>
          <p:cNvGrpSpPr/>
          <p:nvPr/>
        </p:nvGrpSpPr>
        <p:grpSpPr>
          <a:xfrm>
            <a:off x="5377946" y="9258300"/>
            <a:ext cx="784292" cy="1028700"/>
            <a:chOff x="0" y="0"/>
            <a:chExt cx="424278" cy="556495"/>
          </a:xfrm>
        </p:grpSpPr>
        <p:sp>
          <p:nvSpPr>
            <p:cNvPr id="23" name="Freeform 23"/>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4" name="TextBox 2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5" name="TextBox 25"/>
          <p:cNvSpPr txBox="1"/>
          <p:nvPr/>
        </p:nvSpPr>
        <p:spPr>
          <a:xfrm>
            <a:off x="1028700" y="827432"/>
            <a:ext cx="7327467" cy="1774061"/>
          </a:xfrm>
          <a:prstGeom prst="rect">
            <a:avLst/>
          </a:prstGeom>
        </p:spPr>
        <p:txBody>
          <a:bodyPr lIns="0" tIns="0" rIns="0" bIns="0" rtlCol="0" anchor="t">
            <a:spAutoFit/>
          </a:bodyPr>
          <a:lstStyle/>
          <a:p>
            <a:pPr>
              <a:lnSpc>
                <a:spcPts val="6881"/>
              </a:lnSpc>
            </a:pPr>
            <a:r>
              <a:rPr lang="en-US" sz="6813">
                <a:solidFill>
                  <a:srgbClr val="244972"/>
                </a:solidFill>
                <a:latin typeface="Montserrat Classic"/>
              </a:rPr>
              <a:t>Onshore: </a:t>
            </a:r>
          </a:p>
          <a:p>
            <a:pPr>
              <a:lnSpc>
                <a:spcPts val="6881"/>
              </a:lnSpc>
            </a:pPr>
            <a:r>
              <a:rPr lang="en-US" sz="6813">
                <a:solidFill>
                  <a:srgbClr val="244972"/>
                </a:solidFill>
                <a:latin typeface="Montserrat Classic"/>
              </a:rPr>
              <a:t>Freight Broker</a:t>
            </a:r>
          </a:p>
        </p:txBody>
      </p:sp>
      <p:sp>
        <p:nvSpPr>
          <p:cNvPr id="26" name="TextBox 26"/>
          <p:cNvSpPr txBox="1"/>
          <p:nvPr/>
        </p:nvSpPr>
        <p:spPr>
          <a:xfrm>
            <a:off x="1028700" y="3058966"/>
            <a:ext cx="7024841" cy="5183326"/>
          </a:xfrm>
          <a:prstGeom prst="rect">
            <a:avLst/>
          </a:prstGeom>
        </p:spPr>
        <p:txBody>
          <a:bodyPr lIns="0" tIns="0" rIns="0" bIns="0" rtlCol="0" anchor="t">
            <a:spAutoFit/>
          </a:bodyPr>
          <a:lstStyle/>
          <a:p>
            <a:pPr>
              <a:lnSpc>
                <a:spcPts val="2940"/>
              </a:lnSpc>
            </a:pPr>
            <a:r>
              <a:rPr lang="en-US" sz="2100">
                <a:solidFill>
                  <a:srgbClr val="244972"/>
                </a:solidFill>
                <a:latin typeface="Montserrat Classic Bold"/>
              </a:rPr>
              <a:t>Description: </a:t>
            </a:r>
            <a:r>
              <a:rPr lang="en-US" sz="2100">
                <a:solidFill>
                  <a:srgbClr val="244972"/>
                </a:solidFill>
                <a:latin typeface="Montserrat Classic"/>
              </a:rPr>
              <a:t>Facilitates the transportation of goods between shippers and carriers (truck drivers and transportation companies).</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Salary Range: </a:t>
            </a:r>
            <a:r>
              <a:rPr lang="en-US" sz="2100">
                <a:solidFill>
                  <a:srgbClr val="244972"/>
                </a:solidFill>
                <a:latin typeface="Montserrat Classic"/>
              </a:rPr>
              <a:t>$40,000 - $100,000</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Education &amp; Training Level: </a:t>
            </a:r>
            <a:r>
              <a:rPr lang="en-US" sz="2100">
                <a:solidFill>
                  <a:srgbClr val="244972"/>
                </a:solidFill>
                <a:latin typeface="Montserrat Classic"/>
              </a:rPr>
              <a:t>High School Diploma or equivalent, Transportation Broker Certification </a:t>
            </a:r>
          </a:p>
          <a:p>
            <a:pPr>
              <a:lnSpc>
                <a:spcPts val="2940"/>
              </a:lnSpc>
            </a:pPr>
            <a:r>
              <a:rPr lang="en-US" sz="2100">
                <a:solidFill>
                  <a:srgbClr val="244972"/>
                </a:solidFill>
                <a:latin typeface="Montserrat Classic"/>
              </a:rPr>
              <a:t>(pass exam)</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Note: </a:t>
            </a:r>
            <a:r>
              <a:rPr lang="en-US" sz="2100">
                <a:solidFill>
                  <a:srgbClr val="244972"/>
                </a:solidFill>
                <a:latin typeface="Montserrat Classic"/>
              </a:rPr>
              <a:t>Relies heavily on practical skills, industry knowledge, and building of contacts. </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a:rPr>
              <a:t> </a:t>
            </a:r>
          </a:p>
        </p:txBody>
      </p:sp>
      <p:sp>
        <p:nvSpPr>
          <p:cNvPr id="27" name="TextBox 27"/>
          <p:cNvSpPr txBox="1"/>
          <p:nvPr/>
        </p:nvSpPr>
        <p:spPr>
          <a:xfrm>
            <a:off x="1466704" y="8666235"/>
            <a:ext cx="5309443"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13" tooltip="https://www.tianet.org/course-ctb/"/>
              </a:rPr>
              <a:t>Source: Transporation Intermediaries Association</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TextBox 2"/>
          <p:cNvSpPr txBox="1"/>
          <p:nvPr/>
        </p:nvSpPr>
        <p:spPr>
          <a:xfrm>
            <a:off x="539050" y="993540"/>
            <a:ext cx="8891224" cy="1033016"/>
          </a:xfrm>
          <a:prstGeom prst="rect">
            <a:avLst/>
          </a:prstGeom>
        </p:spPr>
        <p:txBody>
          <a:bodyPr lIns="0" tIns="0" rIns="0" bIns="0" rtlCol="0" anchor="t">
            <a:spAutoFit/>
          </a:bodyPr>
          <a:lstStyle/>
          <a:p>
            <a:pPr>
              <a:lnSpc>
                <a:spcPts val="7755"/>
              </a:lnSpc>
            </a:pPr>
            <a:r>
              <a:rPr lang="en-US" sz="7678">
                <a:solidFill>
                  <a:srgbClr val="244972"/>
                </a:solidFill>
                <a:latin typeface="Montserrat Classic Bold"/>
              </a:rPr>
              <a:t>HOW DO I BEGIN?</a:t>
            </a:r>
          </a:p>
        </p:txBody>
      </p:sp>
      <p:sp>
        <p:nvSpPr>
          <p:cNvPr id="3" name="TextBox 3"/>
          <p:cNvSpPr txBox="1"/>
          <p:nvPr/>
        </p:nvSpPr>
        <p:spPr>
          <a:xfrm>
            <a:off x="539050" y="2200042"/>
            <a:ext cx="8604950" cy="3589655"/>
          </a:xfrm>
          <a:prstGeom prst="rect">
            <a:avLst/>
          </a:prstGeom>
        </p:spPr>
        <p:txBody>
          <a:bodyPr lIns="0" tIns="0" rIns="0" bIns="0" rtlCol="0" anchor="t">
            <a:spAutoFit/>
          </a:bodyPr>
          <a:lstStyle/>
          <a:p>
            <a:pPr marL="496569" lvl="1" indent="-248284" algn="just">
              <a:lnSpc>
                <a:spcPts val="3219"/>
              </a:lnSpc>
              <a:buFont typeface="Arial"/>
              <a:buChar char="•"/>
            </a:pPr>
            <a:r>
              <a:rPr lang="en-US" sz="2299">
                <a:solidFill>
                  <a:srgbClr val="244972"/>
                </a:solidFill>
                <a:latin typeface="Montserrat Classic Bold"/>
              </a:rPr>
              <a:t>Certifications: </a:t>
            </a:r>
          </a:p>
          <a:p>
            <a:pPr marL="993138" lvl="2" indent="-331046" algn="just">
              <a:lnSpc>
                <a:spcPts val="3219"/>
              </a:lnSpc>
              <a:buFont typeface="Arial"/>
              <a:buChar char="⚬"/>
            </a:pPr>
            <a:r>
              <a:rPr lang="en-US" sz="2299">
                <a:solidFill>
                  <a:srgbClr val="244972"/>
                </a:solidFill>
                <a:latin typeface="Montserrat Classic"/>
              </a:rPr>
              <a:t>Take licensing courses at seamanship institutions </a:t>
            </a:r>
          </a:p>
          <a:p>
            <a:pPr algn="just">
              <a:lnSpc>
                <a:spcPts val="3219"/>
              </a:lnSpc>
            </a:pPr>
            <a:endParaRPr lang="en-US" sz="2299">
              <a:solidFill>
                <a:srgbClr val="244972"/>
              </a:solidFill>
              <a:latin typeface="Montserrat Classic"/>
            </a:endParaRPr>
          </a:p>
          <a:p>
            <a:pPr marL="496569" lvl="1" indent="-248284" algn="just">
              <a:lnSpc>
                <a:spcPts val="3219"/>
              </a:lnSpc>
              <a:buFont typeface="Arial"/>
              <a:buChar char="•"/>
            </a:pPr>
            <a:r>
              <a:rPr lang="en-US" sz="2299">
                <a:solidFill>
                  <a:srgbClr val="244972"/>
                </a:solidFill>
                <a:latin typeface="Montserrat Classic Bold"/>
              </a:rPr>
              <a:t>Education:</a:t>
            </a:r>
          </a:p>
          <a:p>
            <a:pPr marL="993138" lvl="2" indent="-331046" algn="just">
              <a:lnSpc>
                <a:spcPts val="3219"/>
              </a:lnSpc>
              <a:buFont typeface="Arial"/>
              <a:buChar char="⚬"/>
            </a:pPr>
            <a:r>
              <a:rPr lang="en-US" sz="2299">
                <a:solidFill>
                  <a:srgbClr val="244972"/>
                </a:solidFill>
                <a:latin typeface="Montserrat Classic"/>
              </a:rPr>
              <a:t>Maritime Academies: Massachusettes, Maine, New York, Texas, California, Great Lakes, USMMA </a:t>
            </a:r>
          </a:p>
          <a:p>
            <a:pPr algn="just">
              <a:lnSpc>
                <a:spcPts val="3219"/>
              </a:lnSpc>
            </a:pPr>
            <a:endParaRPr lang="en-US" sz="2299">
              <a:solidFill>
                <a:srgbClr val="244972"/>
              </a:solidFill>
              <a:latin typeface="Montserrat Classic"/>
            </a:endParaRPr>
          </a:p>
          <a:p>
            <a:pPr marL="496569" lvl="1" indent="-248284" algn="just">
              <a:lnSpc>
                <a:spcPts val="3219"/>
              </a:lnSpc>
              <a:buFont typeface="Arial"/>
              <a:buChar char="•"/>
            </a:pPr>
            <a:r>
              <a:rPr lang="en-US" sz="2299">
                <a:solidFill>
                  <a:srgbClr val="244972"/>
                </a:solidFill>
                <a:latin typeface="Montserrat Classic Bold"/>
              </a:rPr>
              <a:t>Service: </a:t>
            </a:r>
          </a:p>
          <a:p>
            <a:pPr marL="993138" lvl="2" indent="-331046" algn="just">
              <a:lnSpc>
                <a:spcPts val="3219"/>
              </a:lnSpc>
              <a:buFont typeface="Arial"/>
              <a:buChar char="⚬"/>
            </a:pPr>
            <a:r>
              <a:rPr lang="en-US" sz="2299">
                <a:solidFill>
                  <a:srgbClr val="244972"/>
                </a:solidFill>
                <a:latin typeface="Montserrat Classic"/>
              </a:rPr>
              <a:t>Enlist in the United States Coast Guard or Navy </a:t>
            </a:r>
          </a:p>
        </p:txBody>
      </p:sp>
      <p:grpSp>
        <p:nvGrpSpPr>
          <p:cNvPr id="4" name="Group 4"/>
          <p:cNvGrpSpPr/>
          <p:nvPr/>
        </p:nvGrpSpPr>
        <p:grpSpPr>
          <a:xfrm>
            <a:off x="9484348" y="1285379"/>
            <a:ext cx="8857727" cy="3800596"/>
            <a:chOff x="0" y="0"/>
            <a:chExt cx="11810303" cy="5067462"/>
          </a:xfrm>
        </p:grpSpPr>
        <p:pic>
          <p:nvPicPr>
            <p:cNvPr id="5" name="Picture 5"/>
            <p:cNvPicPr>
              <a:picLocks noChangeAspect="1"/>
            </p:cNvPicPr>
            <p:nvPr/>
          </p:nvPicPr>
          <p:blipFill>
            <a:blip r:embed="rId2"/>
            <a:srcRect t="17799" b="17799"/>
            <a:stretch>
              <a:fillRect/>
            </a:stretch>
          </p:blipFill>
          <p:spPr>
            <a:xfrm>
              <a:off x="0" y="0"/>
              <a:ext cx="11810303" cy="5067462"/>
            </a:xfrm>
            <a:prstGeom prst="rect">
              <a:avLst/>
            </a:prstGeom>
          </p:spPr>
        </p:pic>
      </p:grpSp>
      <p:grpSp>
        <p:nvGrpSpPr>
          <p:cNvPr id="6" name="Group 6"/>
          <p:cNvGrpSpPr/>
          <p:nvPr/>
        </p:nvGrpSpPr>
        <p:grpSpPr>
          <a:xfrm>
            <a:off x="0" y="6342841"/>
            <a:ext cx="8737180" cy="2416175"/>
            <a:chOff x="0" y="0"/>
            <a:chExt cx="11649573" cy="3221567"/>
          </a:xfrm>
        </p:grpSpPr>
        <p:pic>
          <p:nvPicPr>
            <p:cNvPr id="7" name="Picture 7"/>
            <p:cNvPicPr>
              <a:picLocks noChangeAspect="1"/>
            </p:cNvPicPr>
            <p:nvPr/>
          </p:nvPicPr>
          <p:blipFill>
            <a:blip r:embed="rId3"/>
            <a:srcRect t="32504" b="25910"/>
            <a:stretch>
              <a:fillRect/>
            </a:stretch>
          </p:blipFill>
          <p:spPr>
            <a:xfrm>
              <a:off x="0" y="0"/>
              <a:ext cx="11649573" cy="3221567"/>
            </a:xfrm>
            <a:prstGeom prst="rect">
              <a:avLst/>
            </a:prstGeom>
          </p:spPr>
        </p:pic>
      </p:grpSp>
      <p:sp>
        <p:nvSpPr>
          <p:cNvPr id="8" name="Freeform 8"/>
          <p:cNvSpPr/>
          <p:nvPr/>
        </p:nvSpPr>
        <p:spPr>
          <a:xfrm flipV="1">
            <a:off x="16394067" y="152798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flipH="1" flipV="1">
            <a:off x="163467" y="6010808"/>
            <a:ext cx="1730466" cy="664066"/>
          </a:xfrm>
          <a:custGeom>
            <a:avLst/>
            <a:gdLst/>
            <a:ahLst/>
            <a:cxnLst/>
            <a:rect l="l" t="t" r="r" b="b"/>
            <a:pathLst>
              <a:path w="1730466" h="664066">
                <a:moveTo>
                  <a:pt x="1730466" y="664067"/>
                </a:moveTo>
                <a:lnTo>
                  <a:pt x="0" y="664067"/>
                </a:lnTo>
                <a:lnTo>
                  <a:pt x="0" y="0"/>
                </a:lnTo>
                <a:lnTo>
                  <a:pt x="1730466" y="0"/>
                </a:lnTo>
                <a:lnTo>
                  <a:pt x="1730466" y="664067"/>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 name="Group 10"/>
          <p:cNvGrpSpPr/>
          <p:nvPr/>
        </p:nvGrpSpPr>
        <p:grpSpPr>
          <a:xfrm>
            <a:off x="-740957" y="9258300"/>
            <a:ext cx="6164234" cy="1028700"/>
            <a:chOff x="0" y="0"/>
            <a:chExt cx="3334660" cy="556495"/>
          </a:xfrm>
        </p:grpSpPr>
        <p:sp>
          <p:nvSpPr>
            <p:cNvPr id="11" name="Freeform 11"/>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2" name="TextBox 1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8053541" y="9258300"/>
            <a:ext cx="11250265" cy="1028700"/>
            <a:chOff x="0" y="0"/>
            <a:chExt cx="6086046" cy="556495"/>
          </a:xfrm>
        </p:grpSpPr>
        <p:sp>
          <p:nvSpPr>
            <p:cNvPr id="14" name="Freeform 14"/>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5" name="TextBox 1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6162238" y="9258300"/>
            <a:ext cx="801978" cy="1028700"/>
            <a:chOff x="0" y="0"/>
            <a:chExt cx="433845" cy="556495"/>
          </a:xfrm>
        </p:grpSpPr>
        <p:sp>
          <p:nvSpPr>
            <p:cNvPr id="17" name="Freeform 17"/>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7108592" y="9258300"/>
            <a:ext cx="944949" cy="1028700"/>
            <a:chOff x="0" y="0"/>
            <a:chExt cx="511188" cy="556495"/>
          </a:xfrm>
        </p:grpSpPr>
        <p:sp>
          <p:nvSpPr>
            <p:cNvPr id="20" name="Freeform 20"/>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1" name="TextBox 2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8"/>
            <a:stretch>
              <a:fillRect/>
            </a:stretch>
          </a:blipFill>
        </p:spPr>
        <p:txBody>
          <a:bodyPr/>
          <a:lstStyle/>
          <a:p>
            <a:endParaRPr lang="en-US"/>
          </a:p>
        </p:txBody>
      </p:sp>
      <p:grpSp>
        <p:nvGrpSpPr>
          <p:cNvPr id="23" name="Group 23"/>
          <p:cNvGrpSpPr/>
          <p:nvPr/>
        </p:nvGrpSpPr>
        <p:grpSpPr>
          <a:xfrm>
            <a:off x="5377946" y="9258300"/>
            <a:ext cx="784292" cy="1028700"/>
            <a:chOff x="0" y="0"/>
            <a:chExt cx="424278" cy="556495"/>
          </a:xfrm>
        </p:grpSpPr>
        <p:sp>
          <p:nvSpPr>
            <p:cNvPr id="24" name="Freeform 24"/>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5" name="TextBox 2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9222773" y="6532389"/>
            <a:ext cx="4617315" cy="1989455"/>
          </a:xfrm>
          <a:prstGeom prst="rect">
            <a:avLst/>
          </a:prstGeom>
        </p:spPr>
        <p:txBody>
          <a:bodyPr lIns="0" tIns="0" rIns="0" bIns="0" rtlCol="0" anchor="t">
            <a:spAutoFit/>
          </a:bodyPr>
          <a:lstStyle/>
          <a:p>
            <a:pPr marL="993138" lvl="2" indent="-331046" algn="just">
              <a:lnSpc>
                <a:spcPts val="3219"/>
              </a:lnSpc>
              <a:buFont typeface="Arial"/>
              <a:buChar char="⚬"/>
            </a:pPr>
            <a:r>
              <a:rPr lang="en-US" sz="2299">
                <a:solidFill>
                  <a:srgbClr val="244972"/>
                </a:solidFill>
                <a:latin typeface="Montserrat Classic"/>
              </a:rPr>
              <a:t>Maritime Business</a:t>
            </a:r>
          </a:p>
          <a:p>
            <a:pPr marL="993138" lvl="2" indent="-331046" algn="just">
              <a:lnSpc>
                <a:spcPts val="3219"/>
              </a:lnSpc>
              <a:buFont typeface="Arial"/>
              <a:buChar char="⚬"/>
            </a:pPr>
            <a:r>
              <a:rPr lang="en-US" sz="2299">
                <a:solidFill>
                  <a:srgbClr val="244972"/>
                </a:solidFill>
                <a:latin typeface="Montserrat Classic"/>
              </a:rPr>
              <a:t>Marine Engineering</a:t>
            </a:r>
          </a:p>
          <a:p>
            <a:pPr marL="993138" lvl="2" indent="-331046" algn="just">
              <a:lnSpc>
                <a:spcPts val="3219"/>
              </a:lnSpc>
              <a:buFont typeface="Arial"/>
              <a:buChar char="⚬"/>
            </a:pPr>
            <a:r>
              <a:rPr lang="en-US" sz="2299">
                <a:solidFill>
                  <a:srgbClr val="244972"/>
                </a:solidFill>
                <a:latin typeface="Montserrat Classic"/>
              </a:rPr>
              <a:t>Maritime Law</a:t>
            </a:r>
          </a:p>
          <a:p>
            <a:pPr marL="993138" lvl="2" indent="-331046" algn="just">
              <a:lnSpc>
                <a:spcPts val="3219"/>
              </a:lnSpc>
              <a:buFont typeface="Arial"/>
              <a:buChar char="⚬"/>
            </a:pPr>
            <a:r>
              <a:rPr lang="en-US" sz="2299">
                <a:solidFill>
                  <a:srgbClr val="244972"/>
                </a:solidFill>
                <a:latin typeface="Montserrat Classic"/>
              </a:rPr>
              <a:t>Naval Architecture </a:t>
            </a:r>
          </a:p>
          <a:p>
            <a:pPr marL="993138" lvl="2" indent="-331046" algn="just">
              <a:lnSpc>
                <a:spcPts val="3219"/>
              </a:lnSpc>
              <a:buFont typeface="Arial"/>
              <a:buChar char="⚬"/>
            </a:pPr>
            <a:r>
              <a:rPr lang="en-US" sz="2299">
                <a:solidFill>
                  <a:srgbClr val="244972"/>
                </a:solidFill>
                <a:latin typeface="Montserrat Classic"/>
              </a:rPr>
              <a:t>USCG License Training </a:t>
            </a:r>
          </a:p>
        </p:txBody>
      </p:sp>
      <p:sp>
        <p:nvSpPr>
          <p:cNvPr id="27" name="TextBox 27"/>
          <p:cNvSpPr txBox="1"/>
          <p:nvPr/>
        </p:nvSpPr>
        <p:spPr>
          <a:xfrm>
            <a:off x="13517260" y="6532389"/>
            <a:ext cx="4607273" cy="1989455"/>
          </a:xfrm>
          <a:prstGeom prst="rect">
            <a:avLst/>
          </a:prstGeom>
        </p:spPr>
        <p:txBody>
          <a:bodyPr lIns="0" tIns="0" rIns="0" bIns="0" rtlCol="0" anchor="t">
            <a:spAutoFit/>
          </a:bodyPr>
          <a:lstStyle/>
          <a:p>
            <a:pPr marL="993138" lvl="2" indent="-331046" algn="just">
              <a:lnSpc>
                <a:spcPts val="3219"/>
              </a:lnSpc>
              <a:buFont typeface="Arial"/>
              <a:buChar char="⚬"/>
            </a:pPr>
            <a:r>
              <a:rPr lang="en-US" sz="2299">
                <a:solidFill>
                  <a:srgbClr val="244972"/>
                </a:solidFill>
                <a:latin typeface="Montserrat Classic"/>
              </a:rPr>
              <a:t>Maritime Safety </a:t>
            </a:r>
          </a:p>
          <a:p>
            <a:pPr marL="993138" lvl="2" indent="-331046" algn="just">
              <a:lnSpc>
                <a:spcPts val="3219"/>
              </a:lnSpc>
              <a:buFont typeface="Arial"/>
              <a:buChar char="⚬"/>
            </a:pPr>
            <a:r>
              <a:rPr lang="en-US" sz="2299">
                <a:solidFill>
                  <a:srgbClr val="244972"/>
                </a:solidFill>
                <a:latin typeface="Montserrat Classic"/>
              </a:rPr>
              <a:t>Environmental Compliance</a:t>
            </a:r>
          </a:p>
          <a:p>
            <a:pPr marL="993138" lvl="2" indent="-331046" algn="just">
              <a:lnSpc>
                <a:spcPts val="3219"/>
              </a:lnSpc>
              <a:buFont typeface="Arial"/>
              <a:buChar char="⚬"/>
            </a:pPr>
            <a:r>
              <a:rPr lang="en-US" sz="2299">
                <a:solidFill>
                  <a:srgbClr val="244972"/>
                </a:solidFill>
                <a:latin typeface="Montserrat Classic"/>
              </a:rPr>
              <a:t>Maritime Transportation &amp; Logistics </a:t>
            </a:r>
          </a:p>
        </p:txBody>
      </p:sp>
      <p:sp>
        <p:nvSpPr>
          <p:cNvPr id="28" name="TextBox 28"/>
          <p:cNvSpPr txBox="1"/>
          <p:nvPr/>
        </p:nvSpPr>
        <p:spPr>
          <a:xfrm>
            <a:off x="12208177" y="5811101"/>
            <a:ext cx="2940993" cy="481331"/>
          </a:xfrm>
          <a:prstGeom prst="rect">
            <a:avLst/>
          </a:prstGeom>
        </p:spPr>
        <p:txBody>
          <a:bodyPr lIns="0" tIns="0" rIns="0" bIns="0" rtlCol="0" anchor="t">
            <a:spAutoFit/>
          </a:bodyPr>
          <a:lstStyle/>
          <a:p>
            <a:pPr algn="ctr">
              <a:lnSpc>
                <a:spcPts val="3919"/>
              </a:lnSpc>
              <a:spcBef>
                <a:spcPct val="0"/>
              </a:spcBef>
            </a:pPr>
            <a:r>
              <a:rPr lang="en-US" sz="2799">
                <a:solidFill>
                  <a:srgbClr val="244972"/>
                </a:solidFill>
                <a:latin typeface="Montserrat Classic Bold"/>
              </a:rPr>
              <a:t>Maritime Majors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740957" y="9258300"/>
            <a:ext cx="6164234" cy="1028700"/>
            <a:chOff x="0" y="0"/>
            <a:chExt cx="3334660" cy="556495"/>
          </a:xfrm>
        </p:grpSpPr>
        <p:sp>
          <p:nvSpPr>
            <p:cNvPr id="3" name="Freeform 3"/>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053541" y="9258300"/>
            <a:ext cx="11250265" cy="1028700"/>
            <a:chOff x="0" y="0"/>
            <a:chExt cx="6086046" cy="556495"/>
          </a:xfrm>
        </p:grpSpPr>
        <p:sp>
          <p:nvSpPr>
            <p:cNvPr id="6" name="Freeform 6"/>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5377946" y="9258300"/>
            <a:ext cx="784292" cy="1028700"/>
            <a:chOff x="0" y="0"/>
            <a:chExt cx="424278" cy="556495"/>
          </a:xfrm>
        </p:grpSpPr>
        <p:sp>
          <p:nvSpPr>
            <p:cNvPr id="9" name="Freeform 9"/>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162238" y="9258300"/>
            <a:ext cx="801978" cy="1028700"/>
            <a:chOff x="0" y="0"/>
            <a:chExt cx="433845" cy="556495"/>
          </a:xfrm>
        </p:grpSpPr>
        <p:sp>
          <p:nvSpPr>
            <p:cNvPr id="12" name="Freeform 12"/>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7108592" y="9258300"/>
            <a:ext cx="944949" cy="1028700"/>
            <a:chOff x="0" y="0"/>
            <a:chExt cx="511188" cy="556495"/>
          </a:xfrm>
        </p:grpSpPr>
        <p:sp>
          <p:nvSpPr>
            <p:cNvPr id="15" name="Freeform 15"/>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a:grpSpLocks noChangeAspect="1"/>
          </p:cNvGrpSpPr>
          <p:nvPr/>
        </p:nvGrpSpPr>
        <p:grpSpPr>
          <a:xfrm>
            <a:off x="9487141" y="-110213"/>
            <a:ext cx="8800859" cy="8800859"/>
            <a:chOff x="0" y="0"/>
            <a:chExt cx="6350000" cy="6350000"/>
          </a:xfrm>
        </p:grpSpPr>
        <p:sp>
          <p:nvSpPr>
            <p:cNvPr id="18" name="Freeform 18"/>
            <p:cNvSpPr/>
            <p:nvPr/>
          </p:nvSpPr>
          <p:spPr>
            <a:xfrm>
              <a:off x="0" y="0"/>
              <a:ext cx="6350000" cy="6350000"/>
            </a:xfrm>
            <a:custGeom>
              <a:avLst/>
              <a:gdLst/>
              <a:ahLst/>
              <a:cxnLst/>
              <a:rect l="l" t="t" r="r" b="b"/>
              <a:pathLst>
                <a:path w="6350000" h="6350000">
                  <a:moveTo>
                    <a:pt x="0" y="0"/>
                  </a:moveTo>
                  <a:cubicBezTo>
                    <a:pt x="0" y="3506470"/>
                    <a:pt x="2843530" y="6350000"/>
                    <a:pt x="6350000" y="6350000"/>
                  </a:cubicBezTo>
                  <a:lnTo>
                    <a:pt x="6350000" y="0"/>
                  </a:lnTo>
                  <a:lnTo>
                    <a:pt x="0" y="0"/>
                  </a:lnTo>
                  <a:close/>
                </a:path>
              </a:pathLst>
            </a:custGeom>
            <a:solidFill>
              <a:srgbClr val="7BC0B8"/>
            </a:solidFill>
            <a:ln w="12700">
              <a:solidFill>
                <a:srgbClr val="000000"/>
              </a:solidFill>
            </a:ln>
          </p:spPr>
          <p:txBody>
            <a:bodyPr/>
            <a:lstStyle/>
            <a:p>
              <a:endParaRPr lang="en-US"/>
            </a:p>
          </p:txBody>
        </p:sp>
      </p:grpSp>
      <p:grpSp>
        <p:nvGrpSpPr>
          <p:cNvPr id="19" name="Group 19"/>
          <p:cNvGrpSpPr>
            <a:grpSpLocks noChangeAspect="1"/>
          </p:cNvGrpSpPr>
          <p:nvPr/>
        </p:nvGrpSpPr>
        <p:grpSpPr>
          <a:xfrm>
            <a:off x="9233458" y="-2069041"/>
            <a:ext cx="10598412" cy="10598412"/>
            <a:chOff x="0" y="0"/>
            <a:chExt cx="6350000" cy="6350000"/>
          </a:xfrm>
        </p:grpSpPr>
        <p:sp>
          <p:nvSpPr>
            <p:cNvPr id="20" name="Freeform 20"/>
            <p:cNvSpPr/>
            <p:nvPr/>
          </p:nvSpPr>
          <p:spPr>
            <a:xfrm>
              <a:off x="0" y="0"/>
              <a:ext cx="6350000" cy="6350000"/>
            </a:xfrm>
            <a:custGeom>
              <a:avLst/>
              <a:gdLst/>
              <a:ahLst/>
              <a:cxnLst/>
              <a:rect l="l" t="t" r="r" b="b"/>
              <a:pathLst>
                <a:path w="6350000" h="6350000">
                  <a:moveTo>
                    <a:pt x="0" y="0"/>
                  </a:moveTo>
                  <a:cubicBezTo>
                    <a:pt x="0" y="3506470"/>
                    <a:pt x="2843530" y="6350000"/>
                    <a:pt x="6350000" y="6350000"/>
                  </a:cubicBezTo>
                  <a:lnTo>
                    <a:pt x="6350000" y="0"/>
                  </a:lnTo>
                  <a:lnTo>
                    <a:pt x="0" y="0"/>
                  </a:lnTo>
                  <a:close/>
                </a:path>
              </a:pathLst>
            </a:custGeom>
            <a:blipFill>
              <a:blip r:embed="rId2"/>
              <a:stretch>
                <a:fillRect l="-26186" t="-109" r="-37020" b="-9238"/>
              </a:stretch>
            </a:blipFill>
          </p:spPr>
          <p:txBody>
            <a:bodyPr/>
            <a:lstStyle/>
            <a:p>
              <a:endParaRPr lang="en-US"/>
            </a:p>
          </p:txBody>
        </p:sp>
      </p:grpSp>
      <p:sp>
        <p:nvSpPr>
          <p:cNvPr id="21" name="TextBox 21"/>
          <p:cNvSpPr txBox="1"/>
          <p:nvPr/>
        </p:nvSpPr>
        <p:spPr>
          <a:xfrm>
            <a:off x="896087" y="895627"/>
            <a:ext cx="8040605" cy="1699864"/>
          </a:xfrm>
          <a:prstGeom prst="rect">
            <a:avLst/>
          </a:prstGeom>
        </p:spPr>
        <p:txBody>
          <a:bodyPr lIns="0" tIns="0" rIns="0" bIns="0" rtlCol="0" anchor="t">
            <a:spAutoFit/>
          </a:bodyPr>
          <a:lstStyle/>
          <a:p>
            <a:pPr>
              <a:lnSpc>
                <a:spcPts val="6569"/>
              </a:lnSpc>
            </a:pPr>
            <a:r>
              <a:rPr lang="en-US" sz="6504">
                <a:solidFill>
                  <a:srgbClr val="272361"/>
                </a:solidFill>
                <a:latin typeface="HK Grotesk Bold"/>
              </a:rPr>
              <a:t>WHY MARINE SCIENCE</a:t>
            </a:r>
          </a:p>
        </p:txBody>
      </p:sp>
      <p:sp>
        <p:nvSpPr>
          <p:cNvPr id="22" name="TextBox 22"/>
          <p:cNvSpPr txBox="1"/>
          <p:nvPr/>
        </p:nvSpPr>
        <p:spPr>
          <a:xfrm>
            <a:off x="896087" y="2676799"/>
            <a:ext cx="8247913" cy="2919323"/>
          </a:xfrm>
          <a:prstGeom prst="rect">
            <a:avLst/>
          </a:prstGeom>
        </p:spPr>
        <p:txBody>
          <a:bodyPr lIns="0" tIns="0" rIns="0" bIns="0" rtlCol="0" anchor="t">
            <a:spAutoFit/>
          </a:bodyPr>
          <a:lstStyle/>
          <a:p>
            <a:pPr algn="just">
              <a:lnSpc>
                <a:spcPts val="3359"/>
              </a:lnSpc>
            </a:pPr>
            <a:r>
              <a:rPr lang="en-US" sz="2399">
                <a:solidFill>
                  <a:srgbClr val="272361"/>
                </a:solidFill>
                <a:latin typeface="Montserrat Classic"/>
              </a:rPr>
              <a:t>A career in marine science offers </a:t>
            </a:r>
            <a:r>
              <a:rPr lang="en-US" sz="2399">
                <a:solidFill>
                  <a:srgbClr val="318385"/>
                </a:solidFill>
                <a:latin typeface="Montserrat Classic Bold"/>
              </a:rPr>
              <a:t>global exploration</a:t>
            </a:r>
            <a:r>
              <a:rPr lang="en-US" sz="2399">
                <a:solidFill>
                  <a:srgbClr val="272361"/>
                </a:solidFill>
                <a:latin typeface="Montserrat Classic"/>
              </a:rPr>
              <a:t>, with opportunities to study diverse marine ecosystems and make exciting discoveries. It offers unique chances to </a:t>
            </a:r>
            <a:r>
              <a:rPr lang="en-US" sz="2399">
                <a:solidFill>
                  <a:srgbClr val="318385"/>
                </a:solidFill>
                <a:latin typeface="Montserrat Classic Bold"/>
              </a:rPr>
              <a:t>experience</a:t>
            </a:r>
            <a:r>
              <a:rPr lang="en-US" sz="2399">
                <a:solidFill>
                  <a:srgbClr val="272361"/>
                </a:solidFill>
                <a:latin typeface="Montserrat Classic"/>
              </a:rPr>
              <a:t> different cultures, </a:t>
            </a:r>
            <a:r>
              <a:rPr lang="en-US" sz="2399">
                <a:solidFill>
                  <a:srgbClr val="318385"/>
                </a:solidFill>
                <a:latin typeface="Montserrat Classic Bold"/>
              </a:rPr>
              <a:t>contributes</a:t>
            </a:r>
            <a:r>
              <a:rPr lang="en-US" sz="2399">
                <a:solidFill>
                  <a:srgbClr val="272361"/>
                </a:solidFill>
                <a:latin typeface="Montserrat Classic"/>
              </a:rPr>
              <a:t> to global scientific efforts, and broadens your horizon, all while contributing to </a:t>
            </a:r>
            <a:r>
              <a:rPr lang="en-US" sz="2399">
                <a:solidFill>
                  <a:srgbClr val="318385"/>
                </a:solidFill>
                <a:latin typeface="Montserrat Classic Bold"/>
              </a:rPr>
              <a:t>environmental stewardship</a:t>
            </a:r>
            <a:r>
              <a:rPr lang="en-US" sz="2399">
                <a:solidFill>
                  <a:srgbClr val="272361"/>
                </a:solidFill>
                <a:latin typeface="Montserrat Classic"/>
              </a:rPr>
              <a:t>. </a:t>
            </a:r>
          </a:p>
        </p:txBody>
      </p:sp>
      <p:sp>
        <p:nvSpPr>
          <p:cNvPr id="23" name="Freeform 23"/>
          <p:cNvSpPr/>
          <p:nvPr/>
        </p:nvSpPr>
        <p:spPr>
          <a:xfrm>
            <a:off x="9487141" y="1688409"/>
            <a:ext cx="1730466" cy="664066"/>
          </a:xfrm>
          <a:custGeom>
            <a:avLst/>
            <a:gdLst/>
            <a:ahLst/>
            <a:cxnLst/>
            <a:rect l="l" t="t" r="r" b="b"/>
            <a:pathLst>
              <a:path w="1730466" h="664066">
                <a:moveTo>
                  <a:pt x="0" y="0"/>
                </a:moveTo>
                <a:lnTo>
                  <a:pt x="1730466" y="0"/>
                </a:lnTo>
                <a:lnTo>
                  <a:pt x="1730466" y="664067"/>
                </a:lnTo>
                <a:lnTo>
                  <a:pt x="0" y="6640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4" name="Freeform 24"/>
          <p:cNvSpPr/>
          <p:nvPr/>
        </p:nvSpPr>
        <p:spPr>
          <a:xfrm>
            <a:off x="17259300" y="7310816"/>
            <a:ext cx="1730466" cy="664066"/>
          </a:xfrm>
          <a:custGeom>
            <a:avLst/>
            <a:gdLst/>
            <a:ahLst/>
            <a:cxnLst/>
            <a:rect l="l" t="t" r="r" b="b"/>
            <a:pathLst>
              <a:path w="1730466" h="664066">
                <a:moveTo>
                  <a:pt x="0" y="0"/>
                </a:moveTo>
                <a:lnTo>
                  <a:pt x="1730466" y="0"/>
                </a:lnTo>
                <a:lnTo>
                  <a:pt x="1730466" y="664066"/>
                </a:lnTo>
                <a:lnTo>
                  <a:pt x="0" y="66406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5" name="Freeform 25"/>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7"/>
            <a:stretch>
              <a:fillRect/>
            </a:stretch>
          </a:blipFill>
        </p:spPr>
        <p:txBody>
          <a:bodyPr/>
          <a:lstStyle/>
          <a:p>
            <a:endParaRPr lang="en-US"/>
          </a:p>
        </p:txBody>
      </p:sp>
      <p:sp>
        <p:nvSpPr>
          <p:cNvPr id="26" name="TextBox 26"/>
          <p:cNvSpPr txBox="1"/>
          <p:nvPr/>
        </p:nvSpPr>
        <p:spPr>
          <a:xfrm>
            <a:off x="256073" y="6257298"/>
            <a:ext cx="2654722" cy="481256"/>
          </a:xfrm>
          <a:prstGeom prst="rect">
            <a:avLst/>
          </a:prstGeom>
        </p:spPr>
        <p:txBody>
          <a:bodyPr lIns="0" tIns="0" rIns="0" bIns="0" rtlCol="0" anchor="t">
            <a:spAutoFit/>
          </a:bodyPr>
          <a:lstStyle/>
          <a:p>
            <a:pPr algn="ctr">
              <a:lnSpc>
                <a:spcPts val="3919"/>
              </a:lnSpc>
              <a:spcBef>
                <a:spcPct val="0"/>
              </a:spcBef>
            </a:pPr>
            <a:r>
              <a:rPr lang="en-US" sz="2799">
                <a:solidFill>
                  <a:srgbClr val="5CB6F9"/>
                </a:solidFill>
                <a:latin typeface="Montserrat Classic Bold"/>
              </a:rPr>
              <a:t>EXPLORATION</a:t>
            </a:r>
          </a:p>
        </p:txBody>
      </p:sp>
      <p:sp>
        <p:nvSpPr>
          <p:cNvPr id="27" name="TextBox 27"/>
          <p:cNvSpPr txBox="1"/>
          <p:nvPr/>
        </p:nvSpPr>
        <p:spPr>
          <a:xfrm>
            <a:off x="484258" y="6975800"/>
            <a:ext cx="2144985" cy="481256"/>
          </a:xfrm>
          <a:prstGeom prst="rect">
            <a:avLst/>
          </a:prstGeom>
        </p:spPr>
        <p:txBody>
          <a:bodyPr lIns="0" tIns="0" rIns="0" bIns="0" rtlCol="0" anchor="t">
            <a:spAutoFit/>
          </a:bodyPr>
          <a:lstStyle/>
          <a:p>
            <a:pPr algn="ctr">
              <a:lnSpc>
                <a:spcPts val="3919"/>
              </a:lnSpc>
              <a:spcBef>
                <a:spcPct val="0"/>
              </a:spcBef>
            </a:pPr>
            <a:r>
              <a:rPr lang="en-US" sz="2799">
                <a:solidFill>
                  <a:srgbClr val="244972"/>
                </a:solidFill>
                <a:latin typeface="Montserrat Classic Bold"/>
              </a:rPr>
              <a:t>DISCOVERY</a:t>
            </a:r>
          </a:p>
        </p:txBody>
      </p:sp>
      <p:sp>
        <p:nvSpPr>
          <p:cNvPr id="28" name="TextBox 28"/>
          <p:cNvSpPr txBox="1"/>
          <p:nvPr/>
        </p:nvSpPr>
        <p:spPr>
          <a:xfrm>
            <a:off x="389925" y="7694303"/>
            <a:ext cx="2387017" cy="481256"/>
          </a:xfrm>
          <a:prstGeom prst="rect">
            <a:avLst/>
          </a:prstGeom>
        </p:spPr>
        <p:txBody>
          <a:bodyPr lIns="0" tIns="0" rIns="0" bIns="0" rtlCol="0" anchor="t">
            <a:spAutoFit/>
          </a:bodyPr>
          <a:lstStyle/>
          <a:p>
            <a:pPr algn="ctr">
              <a:lnSpc>
                <a:spcPts val="3919"/>
              </a:lnSpc>
              <a:spcBef>
                <a:spcPct val="0"/>
              </a:spcBef>
            </a:pPr>
            <a:r>
              <a:rPr lang="en-US" sz="2799">
                <a:solidFill>
                  <a:srgbClr val="318385"/>
                </a:solidFill>
                <a:latin typeface="Montserrat Classic Bold"/>
              </a:rPr>
              <a:t>INNOVATION</a:t>
            </a:r>
          </a:p>
        </p:txBody>
      </p:sp>
      <p:sp>
        <p:nvSpPr>
          <p:cNvPr id="29" name="TextBox 29"/>
          <p:cNvSpPr txBox="1"/>
          <p:nvPr/>
        </p:nvSpPr>
        <p:spPr>
          <a:xfrm>
            <a:off x="3971257" y="6257298"/>
            <a:ext cx="2022202" cy="481256"/>
          </a:xfrm>
          <a:prstGeom prst="rect">
            <a:avLst/>
          </a:prstGeom>
        </p:spPr>
        <p:txBody>
          <a:bodyPr lIns="0" tIns="0" rIns="0" bIns="0" rtlCol="0" anchor="t">
            <a:spAutoFit/>
          </a:bodyPr>
          <a:lstStyle/>
          <a:p>
            <a:pPr algn="ctr">
              <a:lnSpc>
                <a:spcPts val="3919"/>
              </a:lnSpc>
              <a:spcBef>
                <a:spcPct val="0"/>
              </a:spcBef>
            </a:pPr>
            <a:r>
              <a:rPr lang="en-US" sz="2799">
                <a:solidFill>
                  <a:srgbClr val="318385"/>
                </a:solidFill>
                <a:latin typeface="Montserrat Classic Bold"/>
              </a:rPr>
              <a:t>RESEARCH</a:t>
            </a:r>
          </a:p>
        </p:txBody>
      </p:sp>
      <p:sp>
        <p:nvSpPr>
          <p:cNvPr id="30" name="TextBox 30"/>
          <p:cNvSpPr txBox="1"/>
          <p:nvPr/>
        </p:nvSpPr>
        <p:spPr>
          <a:xfrm>
            <a:off x="3839278" y="6975800"/>
            <a:ext cx="2232794" cy="481256"/>
          </a:xfrm>
          <a:prstGeom prst="rect">
            <a:avLst/>
          </a:prstGeom>
        </p:spPr>
        <p:txBody>
          <a:bodyPr lIns="0" tIns="0" rIns="0" bIns="0" rtlCol="0" anchor="t">
            <a:spAutoFit/>
          </a:bodyPr>
          <a:lstStyle/>
          <a:p>
            <a:pPr algn="ctr">
              <a:lnSpc>
                <a:spcPts val="3919"/>
              </a:lnSpc>
              <a:spcBef>
                <a:spcPct val="0"/>
              </a:spcBef>
            </a:pPr>
            <a:r>
              <a:rPr lang="en-US" sz="2799">
                <a:solidFill>
                  <a:srgbClr val="5CB6F9"/>
                </a:solidFill>
                <a:latin typeface="Montserrat Classic Bold"/>
              </a:rPr>
              <a:t>FIELDWORK</a:t>
            </a:r>
          </a:p>
        </p:txBody>
      </p:sp>
      <p:sp>
        <p:nvSpPr>
          <p:cNvPr id="31" name="TextBox 31"/>
          <p:cNvSpPr txBox="1"/>
          <p:nvPr/>
        </p:nvSpPr>
        <p:spPr>
          <a:xfrm>
            <a:off x="3712761" y="7694303"/>
            <a:ext cx="2539194" cy="481256"/>
          </a:xfrm>
          <a:prstGeom prst="rect">
            <a:avLst/>
          </a:prstGeom>
        </p:spPr>
        <p:txBody>
          <a:bodyPr lIns="0" tIns="0" rIns="0" bIns="0" rtlCol="0" anchor="t">
            <a:spAutoFit/>
          </a:bodyPr>
          <a:lstStyle/>
          <a:p>
            <a:pPr algn="ctr">
              <a:lnSpc>
                <a:spcPts val="3919"/>
              </a:lnSpc>
              <a:spcBef>
                <a:spcPct val="0"/>
              </a:spcBef>
            </a:pPr>
            <a:r>
              <a:rPr lang="en-US" sz="2799">
                <a:solidFill>
                  <a:srgbClr val="244972"/>
                </a:solidFill>
                <a:latin typeface="Montserrat Classic Bold"/>
              </a:rPr>
              <a:t>TECHNOLOGY</a:t>
            </a:r>
          </a:p>
        </p:txBody>
      </p:sp>
      <p:sp>
        <p:nvSpPr>
          <p:cNvPr id="32" name="TextBox 32"/>
          <p:cNvSpPr txBox="1"/>
          <p:nvPr/>
        </p:nvSpPr>
        <p:spPr>
          <a:xfrm>
            <a:off x="7806828" y="7658743"/>
            <a:ext cx="1942951" cy="481256"/>
          </a:xfrm>
          <a:prstGeom prst="rect">
            <a:avLst/>
          </a:prstGeom>
        </p:spPr>
        <p:txBody>
          <a:bodyPr lIns="0" tIns="0" rIns="0" bIns="0" rtlCol="0" anchor="t">
            <a:spAutoFit/>
          </a:bodyPr>
          <a:lstStyle/>
          <a:p>
            <a:pPr algn="ctr">
              <a:lnSpc>
                <a:spcPts val="3919"/>
              </a:lnSpc>
              <a:spcBef>
                <a:spcPct val="0"/>
              </a:spcBef>
            </a:pPr>
            <a:r>
              <a:rPr lang="en-US" sz="2799">
                <a:solidFill>
                  <a:srgbClr val="5CB6F9"/>
                </a:solidFill>
                <a:latin typeface="Montserrat Classic Bold"/>
              </a:rPr>
              <a:t>DIVERSITY</a:t>
            </a:r>
          </a:p>
        </p:txBody>
      </p:sp>
      <p:sp>
        <p:nvSpPr>
          <p:cNvPr id="33" name="TextBox 33"/>
          <p:cNvSpPr txBox="1"/>
          <p:nvPr/>
        </p:nvSpPr>
        <p:spPr>
          <a:xfrm>
            <a:off x="7187774" y="6946420"/>
            <a:ext cx="3023071" cy="481256"/>
          </a:xfrm>
          <a:prstGeom prst="rect">
            <a:avLst/>
          </a:prstGeom>
        </p:spPr>
        <p:txBody>
          <a:bodyPr lIns="0" tIns="0" rIns="0" bIns="0" rtlCol="0" anchor="t">
            <a:spAutoFit/>
          </a:bodyPr>
          <a:lstStyle/>
          <a:p>
            <a:pPr algn="ctr">
              <a:lnSpc>
                <a:spcPts val="3919"/>
              </a:lnSpc>
              <a:spcBef>
                <a:spcPct val="0"/>
              </a:spcBef>
            </a:pPr>
            <a:r>
              <a:rPr lang="en-US" sz="2799">
                <a:solidFill>
                  <a:srgbClr val="318385"/>
                </a:solidFill>
                <a:latin typeface="Montserrat Classic Bold"/>
              </a:rPr>
              <a:t>SUSTAINABILITY</a:t>
            </a:r>
          </a:p>
        </p:txBody>
      </p:sp>
      <p:sp>
        <p:nvSpPr>
          <p:cNvPr id="34" name="TextBox 34"/>
          <p:cNvSpPr txBox="1"/>
          <p:nvPr/>
        </p:nvSpPr>
        <p:spPr>
          <a:xfrm>
            <a:off x="7341085" y="6257298"/>
            <a:ext cx="2737321" cy="481256"/>
          </a:xfrm>
          <a:prstGeom prst="rect">
            <a:avLst/>
          </a:prstGeom>
        </p:spPr>
        <p:txBody>
          <a:bodyPr lIns="0" tIns="0" rIns="0" bIns="0" rtlCol="0" anchor="t">
            <a:spAutoFit/>
          </a:bodyPr>
          <a:lstStyle/>
          <a:p>
            <a:pPr algn="ctr">
              <a:lnSpc>
                <a:spcPts val="3919"/>
              </a:lnSpc>
              <a:spcBef>
                <a:spcPct val="0"/>
              </a:spcBef>
            </a:pPr>
            <a:r>
              <a:rPr lang="en-US" sz="2799">
                <a:solidFill>
                  <a:srgbClr val="244972"/>
                </a:solidFill>
                <a:latin typeface="Montserrat Classic Bold"/>
              </a:rPr>
              <a:t>STEWARDSHIP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rot="-5400000" flipH="1">
            <a:off x="16792857" y="4811467"/>
            <a:ext cx="1730466" cy="664066"/>
          </a:xfrm>
          <a:custGeom>
            <a:avLst/>
            <a:gdLst/>
            <a:ahLst/>
            <a:cxnLst/>
            <a:rect l="l" t="t" r="r" b="b"/>
            <a:pathLst>
              <a:path w="1730466" h="664066">
                <a:moveTo>
                  <a:pt x="1730466" y="0"/>
                </a:moveTo>
                <a:lnTo>
                  <a:pt x="0" y="0"/>
                </a:lnTo>
                <a:lnTo>
                  <a:pt x="0" y="664066"/>
                </a:lnTo>
                <a:lnTo>
                  <a:pt x="1730466" y="664066"/>
                </a:lnTo>
                <a:lnTo>
                  <a:pt x="173046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5400000" flipV="1">
            <a:off x="-533200" y="4811467"/>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p:cNvGrpSpPr/>
          <p:nvPr/>
        </p:nvGrpSpPr>
        <p:grpSpPr>
          <a:xfrm>
            <a:off x="901035" y="2522013"/>
            <a:ext cx="4948278" cy="1128575"/>
            <a:chOff x="0" y="0"/>
            <a:chExt cx="1481661" cy="337929"/>
          </a:xfrm>
        </p:grpSpPr>
        <p:sp>
          <p:nvSpPr>
            <p:cNvPr id="5" name="Freeform 5"/>
            <p:cNvSpPr/>
            <p:nvPr/>
          </p:nvSpPr>
          <p:spPr>
            <a:xfrm>
              <a:off x="0" y="0"/>
              <a:ext cx="1481661" cy="337929"/>
            </a:xfrm>
            <a:custGeom>
              <a:avLst/>
              <a:gdLst/>
              <a:ahLst/>
              <a:cxnLst/>
              <a:rect l="l" t="t" r="r" b="b"/>
              <a:pathLst>
                <a:path w="1481661" h="337929">
                  <a:moveTo>
                    <a:pt x="31291" y="0"/>
                  </a:moveTo>
                  <a:lnTo>
                    <a:pt x="1450370" y="0"/>
                  </a:lnTo>
                  <a:cubicBezTo>
                    <a:pt x="1458669" y="0"/>
                    <a:pt x="1466628" y="3297"/>
                    <a:pt x="1472496" y="9165"/>
                  </a:cubicBezTo>
                  <a:cubicBezTo>
                    <a:pt x="1478364" y="15033"/>
                    <a:pt x="1481661" y="22992"/>
                    <a:pt x="1481661" y="31291"/>
                  </a:cubicBezTo>
                  <a:lnTo>
                    <a:pt x="1481661" y="306638"/>
                  </a:lnTo>
                  <a:cubicBezTo>
                    <a:pt x="1481661" y="323919"/>
                    <a:pt x="1467652" y="337929"/>
                    <a:pt x="1450370" y="337929"/>
                  </a:cubicBezTo>
                  <a:lnTo>
                    <a:pt x="31291" y="337929"/>
                  </a:lnTo>
                  <a:cubicBezTo>
                    <a:pt x="22992" y="337929"/>
                    <a:pt x="15033" y="334632"/>
                    <a:pt x="9165" y="328764"/>
                  </a:cubicBezTo>
                  <a:cubicBezTo>
                    <a:pt x="3297" y="322896"/>
                    <a:pt x="0" y="314937"/>
                    <a:pt x="0" y="306638"/>
                  </a:cubicBezTo>
                  <a:lnTo>
                    <a:pt x="0" y="31291"/>
                  </a:lnTo>
                  <a:cubicBezTo>
                    <a:pt x="0" y="22992"/>
                    <a:pt x="3297" y="15033"/>
                    <a:pt x="9165" y="9165"/>
                  </a:cubicBezTo>
                  <a:cubicBezTo>
                    <a:pt x="15033" y="3297"/>
                    <a:pt x="22992" y="0"/>
                    <a:pt x="31291" y="0"/>
                  </a:cubicBezTo>
                  <a:close/>
                </a:path>
              </a:pathLst>
            </a:custGeom>
            <a:solidFill>
              <a:srgbClr val="B2D7EB"/>
            </a:solidFill>
          </p:spPr>
          <p:txBody>
            <a:bodyPr/>
            <a:lstStyle/>
            <a:p>
              <a:endParaRPr lang="en-US"/>
            </a:p>
          </p:txBody>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6470959" y="2517841"/>
            <a:ext cx="4948278" cy="1128575"/>
            <a:chOff x="0" y="0"/>
            <a:chExt cx="1481661" cy="337929"/>
          </a:xfrm>
        </p:grpSpPr>
        <p:sp>
          <p:nvSpPr>
            <p:cNvPr id="8" name="Freeform 8"/>
            <p:cNvSpPr/>
            <p:nvPr/>
          </p:nvSpPr>
          <p:spPr>
            <a:xfrm>
              <a:off x="0" y="0"/>
              <a:ext cx="1481661" cy="337929"/>
            </a:xfrm>
            <a:custGeom>
              <a:avLst/>
              <a:gdLst/>
              <a:ahLst/>
              <a:cxnLst/>
              <a:rect l="l" t="t" r="r" b="b"/>
              <a:pathLst>
                <a:path w="1481661" h="337929">
                  <a:moveTo>
                    <a:pt x="31291" y="0"/>
                  </a:moveTo>
                  <a:lnTo>
                    <a:pt x="1450370" y="0"/>
                  </a:lnTo>
                  <a:cubicBezTo>
                    <a:pt x="1458669" y="0"/>
                    <a:pt x="1466628" y="3297"/>
                    <a:pt x="1472496" y="9165"/>
                  </a:cubicBezTo>
                  <a:cubicBezTo>
                    <a:pt x="1478364" y="15033"/>
                    <a:pt x="1481661" y="22992"/>
                    <a:pt x="1481661" y="31291"/>
                  </a:cubicBezTo>
                  <a:lnTo>
                    <a:pt x="1481661" y="306638"/>
                  </a:lnTo>
                  <a:cubicBezTo>
                    <a:pt x="1481661" y="323919"/>
                    <a:pt x="1467652" y="337929"/>
                    <a:pt x="1450370" y="337929"/>
                  </a:cubicBezTo>
                  <a:lnTo>
                    <a:pt x="31291" y="337929"/>
                  </a:lnTo>
                  <a:cubicBezTo>
                    <a:pt x="22992" y="337929"/>
                    <a:pt x="15033" y="334632"/>
                    <a:pt x="9165" y="328764"/>
                  </a:cubicBezTo>
                  <a:cubicBezTo>
                    <a:pt x="3297" y="322896"/>
                    <a:pt x="0" y="314937"/>
                    <a:pt x="0" y="306638"/>
                  </a:cubicBezTo>
                  <a:lnTo>
                    <a:pt x="0" y="31291"/>
                  </a:lnTo>
                  <a:cubicBezTo>
                    <a:pt x="0" y="22992"/>
                    <a:pt x="3297" y="15033"/>
                    <a:pt x="9165" y="9165"/>
                  </a:cubicBezTo>
                  <a:cubicBezTo>
                    <a:pt x="15033" y="3297"/>
                    <a:pt x="22992" y="0"/>
                    <a:pt x="31291" y="0"/>
                  </a:cubicBezTo>
                  <a:close/>
                </a:path>
              </a:pathLst>
            </a:custGeom>
            <a:solidFill>
              <a:srgbClr val="244972"/>
            </a:solidFill>
          </p:spPr>
          <p:txBody>
            <a:bodyPr/>
            <a:lstStyle/>
            <a:p>
              <a:endParaRPr lang="en-US"/>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140810" y="2513623"/>
            <a:ext cx="4948278" cy="1128575"/>
            <a:chOff x="0" y="0"/>
            <a:chExt cx="1481661" cy="337929"/>
          </a:xfrm>
        </p:grpSpPr>
        <p:sp>
          <p:nvSpPr>
            <p:cNvPr id="11" name="Freeform 11"/>
            <p:cNvSpPr/>
            <p:nvPr/>
          </p:nvSpPr>
          <p:spPr>
            <a:xfrm>
              <a:off x="0" y="0"/>
              <a:ext cx="1481661" cy="337929"/>
            </a:xfrm>
            <a:custGeom>
              <a:avLst/>
              <a:gdLst/>
              <a:ahLst/>
              <a:cxnLst/>
              <a:rect l="l" t="t" r="r" b="b"/>
              <a:pathLst>
                <a:path w="1481661" h="337929">
                  <a:moveTo>
                    <a:pt x="31291" y="0"/>
                  </a:moveTo>
                  <a:lnTo>
                    <a:pt x="1450370" y="0"/>
                  </a:lnTo>
                  <a:cubicBezTo>
                    <a:pt x="1458669" y="0"/>
                    <a:pt x="1466628" y="3297"/>
                    <a:pt x="1472496" y="9165"/>
                  </a:cubicBezTo>
                  <a:cubicBezTo>
                    <a:pt x="1478364" y="15033"/>
                    <a:pt x="1481661" y="22992"/>
                    <a:pt x="1481661" y="31291"/>
                  </a:cubicBezTo>
                  <a:lnTo>
                    <a:pt x="1481661" y="306638"/>
                  </a:lnTo>
                  <a:cubicBezTo>
                    <a:pt x="1481661" y="323919"/>
                    <a:pt x="1467652" y="337929"/>
                    <a:pt x="1450370" y="337929"/>
                  </a:cubicBezTo>
                  <a:lnTo>
                    <a:pt x="31291" y="337929"/>
                  </a:lnTo>
                  <a:cubicBezTo>
                    <a:pt x="22992" y="337929"/>
                    <a:pt x="15033" y="334632"/>
                    <a:pt x="9165" y="328764"/>
                  </a:cubicBezTo>
                  <a:cubicBezTo>
                    <a:pt x="3297" y="322896"/>
                    <a:pt x="0" y="314937"/>
                    <a:pt x="0" y="306638"/>
                  </a:cubicBezTo>
                  <a:lnTo>
                    <a:pt x="0" y="31291"/>
                  </a:lnTo>
                  <a:cubicBezTo>
                    <a:pt x="0" y="22992"/>
                    <a:pt x="3297" y="15033"/>
                    <a:pt x="9165" y="9165"/>
                  </a:cubicBezTo>
                  <a:cubicBezTo>
                    <a:pt x="15033" y="3297"/>
                    <a:pt x="22992" y="0"/>
                    <a:pt x="31291" y="0"/>
                  </a:cubicBezTo>
                  <a:close/>
                </a:path>
              </a:pathLst>
            </a:custGeom>
            <a:solidFill>
              <a:srgbClr val="318385"/>
            </a:solidFill>
          </p:spPr>
          <p:txBody>
            <a:bodyPr/>
            <a:lstStyle/>
            <a:p>
              <a:endParaRPr lang="en-US"/>
            </a:p>
          </p:txBody>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740957" y="9258300"/>
            <a:ext cx="6164234" cy="1028700"/>
            <a:chOff x="0" y="0"/>
            <a:chExt cx="3334660" cy="556495"/>
          </a:xfrm>
        </p:grpSpPr>
        <p:sp>
          <p:nvSpPr>
            <p:cNvPr id="14" name="Freeform 14"/>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5" name="TextBox 1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8053541" y="9258300"/>
            <a:ext cx="11250265" cy="1028700"/>
            <a:chOff x="0" y="0"/>
            <a:chExt cx="6086046" cy="556495"/>
          </a:xfrm>
        </p:grpSpPr>
        <p:sp>
          <p:nvSpPr>
            <p:cNvPr id="17" name="Freeform 17"/>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6162238" y="9258300"/>
            <a:ext cx="801978" cy="1028700"/>
            <a:chOff x="0" y="0"/>
            <a:chExt cx="433845" cy="556495"/>
          </a:xfrm>
        </p:grpSpPr>
        <p:sp>
          <p:nvSpPr>
            <p:cNvPr id="20" name="Freeform 20"/>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21" name="TextBox 2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7108592" y="9258300"/>
            <a:ext cx="944949" cy="1028700"/>
            <a:chOff x="0" y="0"/>
            <a:chExt cx="511188" cy="556495"/>
          </a:xfrm>
        </p:grpSpPr>
        <p:sp>
          <p:nvSpPr>
            <p:cNvPr id="23" name="Freeform 23"/>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4" name="TextBox 2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5" name="Freeform 25"/>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6"/>
            <a:stretch>
              <a:fillRect/>
            </a:stretch>
          </a:blipFill>
        </p:spPr>
        <p:txBody>
          <a:bodyPr/>
          <a:lstStyle/>
          <a:p>
            <a:endParaRPr lang="en-US"/>
          </a:p>
        </p:txBody>
      </p:sp>
      <p:grpSp>
        <p:nvGrpSpPr>
          <p:cNvPr id="26" name="Group 26"/>
          <p:cNvGrpSpPr/>
          <p:nvPr/>
        </p:nvGrpSpPr>
        <p:grpSpPr>
          <a:xfrm>
            <a:off x="5377946" y="9258300"/>
            <a:ext cx="784292" cy="1028700"/>
            <a:chOff x="0" y="0"/>
            <a:chExt cx="424278" cy="556495"/>
          </a:xfrm>
        </p:grpSpPr>
        <p:sp>
          <p:nvSpPr>
            <p:cNvPr id="27" name="Freeform 27"/>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8" name="TextBox 2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1284680" y="2751795"/>
            <a:ext cx="4180988" cy="584469"/>
          </a:xfrm>
          <a:prstGeom prst="rect">
            <a:avLst/>
          </a:prstGeom>
        </p:spPr>
        <p:txBody>
          <a:bodyPr lIns="0" tIns="0" rIns="0" bIns="0" rtlCol="0" anchor="t">
            <a:spAutoFit/>
          </a:bodyPr>
          <a:lstStyle/>
          <a:p>
            <a:pPr algn="ctr">
              <a:lnSpc>
                <a:spcPts val="4714"/>
              </a:lnSpc>
            </a:pPr>
            <a:r>
              <a:rPr lang="en-US" sz="3367" spc="269">
                <a:solidFill>
                  <a:srgbClr val="272361"/>
                </a:solidFill>
                <a:latin typeface="Bernoru"/>
              </a:rPr>
              <a:t>RESEARCH</a:t>
            </a:r>
          </a:p>
        </p:txBody>
      </p:sp>
      <p:sp>
        <p:nvSpPr>
          <p:cNvPr id="30" name="TextBox 30"/>
          <p:cNvSpPr txBox="1"/>
          <p:nvPr/>
        </p:nvSpPr>
        <p:spPr>
          <a:xfrm>
            <a:off x="12424527" y="2743405"/>
            <a:ext cx="4180988" cy="584376"/>
          </a:xfrm>
          <a:prstGeom prst="rect">
            <a:avLst/>
          </a:prstGeom>
        </p:spPr>
        <p:txBody>
          <a:bodyPr lIns="0" tIns="0" rIns="0" bIns="0" rtlCol="0" anchor="t">
            <a:spAutoFit/>
          </a:bodyPr>
          <a:lstStyle/>
          <a:p>
            <a:pPr algn="ctr">
              <a:lnSpc>
                <a:spcPts val="4719"/>
              </a:lnSpc>
            </a:pPr>
            <a:r>
              <a:rPr lang="en-US" sz="3371" spc="269">
                <a:solidFill>
                  <a:srgbClr val="F4F6FC"/>
                </a:solidFill>
                <a:latin typeface="Bernoru"/>
              </a:rPr>
              <a:t>EDUCATION</a:t>
            </a:r>
          </a:p>
        </p:txBody>
      </p:sp>
      <p:sp>
        <p:nvSpPr>
          <p:cNvPr id="31" name="TextBox 31"/>
          <p:cNvSpPr txBox="1"/>
          <p:nvPr/>
        </p:nvSpPr>
        <p:spPr>
          <a:xfrm>
            <a:off x="6854604" y="2747623"/>
            <a:ext cx="4180988" cy="584376"/>
          </a:xfrm>
          <a:prstGeom prst="rect">
            <a:avLst/>
          </a:prstGeom>
        </p:spPr>
        <p:txBody>
          <a:bodyPr lIns="0" tIns="0" rIns="0" bIns="0" rtlCol="0" anchor="t">
            <a:spAutoFit/>
          </a:bodyPr>
          <a:lstStyle/>
          <a:p>
            <a:pPr algn="ctr">
              <a:lnSpc>
                <a:spcPts val="4719"/>
              </a:lnSpc>
            </a:pPr>
            <a:r>
              <a:rPr lang="en-US" sz="3371" spc="269">
                <a:solidFill>
                  <a:srgbClr val="F4F6FC"/>
                </a:solidFill>
                <a:latin typeface="Bernoru"/>
              </a:rPr>
              <a:t>ACADEMIA</a:t>
            </a:r>
          </a:p>
        </p:txBody>
      </p:sp>
      <p:sp>
        <p:nvSpPr>
          <p:cNvPr id="32" name="TextBox 32"/>
          <p:cNvSpPr txBox="1"/>
          <p:nvPr/>
        </p:nvSpPr>
        <p:spPr>
          <a:xfrm>
            <a:off x="4953643" y="837392"/>
            <a:ext cx="8380714" cy="848739"/>
          </a:xfrm>
          <a:prstGeom prst="rect">
            <a:avLst/>
          </a:prstGeom>
        </p:spPr>
        <p:txBody>
          <a:bodyPr lIns="0" tIns="0" rIns="0" bIns="0" rtlCol="0" anchor="t">
            <a:spAutoFit/>
          </a:bodyPr>
          <a:lstStyle/>
          <a:p>
            <a:pPr algn="ctr">
              <a:lnSpc>
                <a:spcPts val="6421"/>
              </a:lnSpc>
            </a:pPr>
            <a:r>
              <a:rPr lang="en-US" sz="6357">
                <a:solidFill>
                  <a:srgbClr val="244972"/>
                </a:solidFill>
                <a:latin typeface="HK Grotesk Bold"/>
              </a:rPr>
              <a:t>TYPES OF CAREERS</a:t>
            </a:r>
          </a:p>
        </p:txBody>
      </p:sp>
      <p:sp>
        <p:nvSpPr>
          <p:cNvPr id="33" name="TextBox 33"/>
          <p:cNvSpPr txBox="1"/>
          <p:nvPr/>
        </p:nvSpPr>
        <p:spPr>
          <a:xfrm>
            <a:off x="994816" y="3854343"/>
            <a:ext cx="4821316" cy="3447171"/>
          </a:xfrm>
          <a:prstGeom prst="rect">
            <a:avLst/>
          </a:prstGeom>
        </p:spPr>
        <p:txBody>
          <a:bodyPr lIns="0" tIns="0" rIns="0" bIns="0" rtlCol="0" anchor="t">
            <a:spAutoFit/>
          </a:bodyPr>
          <a:lstStyle/>
          <a:p>
            <a:pPr marL="533808" lvl="1" indent="-266904">
              <a:lnSpc>
                <a:spcPts val="3461"/>
              </a:lnSpc>
              <a:buFont typeface="Arial"/>
              <a:buChar char="•"/>
            </a:pPr>
            <a:r>
              <a:rPr lang="en-US" sz="2472">
                <a:solidFill>
                  <a:srgbClr val="244972"/>
                </a:solidFill>
                <a:latin typeface="Montserrat Classic"/>
              </a:rPr>
              <a:t>Conduct investigations, collect &amp; analyze data, and study aspects of the marine environment to understand marine ecosystems, biodiversity&amp; the impacts of human activities.</a:t>
            </a:r>
          </a:p>
        </p:txBody>
      </p:sp>
      <p:sp>
        <p:nvSpPr>
          <p:cNvPr id="34" name="TextBox 34"/>
          <p:cNvSpPr txBox="1"/>
          <p:nvPr/>
        </p:nvSpPr>
        <p:spPr>
          <a:xfrm>
            <a:off x="6392501" y="3854343"/>
            <a:ext cx="4821316" cy="3015569"/>
          </a:xfrm>
          <a:prstGeom prst="rect">
            <a:avLst/>
          </a:prstGeom>
        </p:spPr>
        <p:txBody>
          <a:bodyPr lIns="0" tIns="0" rIns="0" bIns="0" rtlCol="0" anchor="t">
            <a:spAutoFit/>
          </a:bodyPr>
          <a:lstStyle/>
          <a:p>
            <a:pPr marL="533808" lvl="1" indent="-266904">
              <a:lnSpc>
                <a:spcPts val="3461"/>
              </a:lnSpc>
              <a:buFont typeface="Arial"/>
              <a:buChar char="•"/>
            </a:pPr>
            <a:r>
              <a:rPr lang="en-US" sz="2472">
                <a:solidFill>
                  <a:srgbClr val="244972"/>
                </a:solidFill>
                <a:latin typeface="Montserrat Classic"/>
              </a:rPr>
              <a:t>Teach, conduct research, publish journals and papers, communicate research, and mentor students to advance knowledge of the marine environment.   </a:t>
            </a:r>
          </a:p>
        </p:txBody>
      </p:sp>
      <p:sp>
        <p:nvSpPr>
          <p:cNvPr id="35" name="TextBox 35"/>
          <p:cNvSpPr txBox="1"/>
          <p:nvPr/>
        </p:nvSpPr>
        <p:spPr>
          <a:xfrm>
            <a:off x="12140810" y="3759873"/>
            <a:ext cx="4821316" cy="3447171"/>
          </a:xfrm>
          <a:prstGeom prst="rect">
            <a:avLst/>
          </a:prstGeom>
        </p:spPr>
        <p:txBody>
          <a:bodyPr lIns="0" tIns="0" rIns="0" bIns="0" rtlCol="0" anchor="t">
            <a:spAutoFit/>
          </a:bodyPr>
          <a:lstStyle/>
          <a:p>
            <a:pPr marL="533808" lvl="1" indent="-266904">
              <a:lnSpc>
                <a:spcPts val="3461"/>
              </a:lnSpc>
              <a:buFont typeface="Arial"/>
              <a:buChar char="•"/>
            </a:pPr>
            <a:r>
              <a:rPr lang="en-US" sz="2472">
                <a:solidFill>
                  <a:srgbClr val="244972"/>
                </a:solidFill>
                <a:latin typeface="Montserrat Classic"/>
              </a:rPr>
              <a:t>Educate students of all ages about marine ecosystems, conservation, and sustainability through classroom instruction, field trips, workshops, outreach programs, &amp; engaging resources.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8737180" y="703607"/>
            <a:ext cx="8979874" cy="8000728"/>
            <a:chOff x="0" y="0"/>
            <a:chExt cx="11973166" cy="10667637"/>
          </a:xfrm>
        </p:grpSpPr>
        <p:pic>
          <p:nvPicPr>
            <p:cNvPr id="3" name="Picture 3"/>
            <p:cNvPicPr>
              <a:picLocks noChangeAspect="1"/>
            </p:cNvPicPr>
            <p:nvPr/>
          </p:nvPicPr>
          <p:blipFill>
            <a:blip r:embed="rId2"/>
            <a:srcRect b="34803"/>
            <a:stretch>
              <a:fillRect/>
            </a:stretch>
          </p:blipFill>
          <p:spPr>
            <a:xfrm>
              <a:off x="0" y="0"/>
              <a:ext cx="7939777" cy="3513546"/>
            </a:xfrm>
            <a:prstGeom prst="rect">
              <a:avLst/>
            </a:prstGeom>
          </p:spPr>
        </p:pic>
        <p:pic>
          <p:nvPicPr>
            <p:cNvPr id="4" name="Picture 4"/>
            <p:cNvPicPr>
              <a:picLocks noChangeAspect="1"/>
            </p:cNvPicPr>
            <p:nvPr/>
          </p:nvPicPr>
          <p:blipFill>
            <a:blip r:embed="rId3"/>
            <a:srcRect l="12962" r="12962"/>
            <a:stretch>
              <a:fillRect/>
            </a:stretch>
          </p:blipFill>
          <p:spPr>
            <a:xfrm>
              <a:off x="8066777" y="0"/>
              <a:ext cx="3906389" cy="3513546"/>
            </a:xfrm>
            <a:prstGeom prst="rect">
              <a:avLst/>
            </a:prstGeom>
          </p:spPr>
        </p:pic>
        <p:pic>
          <p:nvPicPr>
            <p:cNvPr id="5" name="Picture 5"/>
            <p:cNvPicPr>
              <a:picLocks noChangeAspect="1"/>
            </p:cNvPicPr>
            <p:nvPr/>
          </p:nvPicPr>
          <p:blipFill>
            <a:blip r:embed="rId4"/>
            <a:srcRect l="39563" r="23399"/>
            <a:stretch>
              <a:fillRect/>
            </a:stretch>
          </p:blipFill>
          <p:spPr>
            <a:xfrm>
              <a:off x="0" y="3640546"/>
              <a:ext cx="3906389" cy="7027091"/>
            </a:xfrm>
            <a:prstGeom prst="rect">
              <a:avLst/>
            </a:prstGeom>
          </p:spPr>
        </p:pic>
        <p:pic>
          <p:nvPicPr>
            <p:cNvPr id="6" name="Picture 6"/>
            <p:cNvPicPr>
              <a:picLocks noChangeAspect="1"/>
            </p:cNvPicPr>
            <p:nvPr/>
          </p:nvPicPr>
          <p:blipFill>
            <a:blip r:embed="rId5"/>
            <a:srcRect l="12290" r="12290"/>
            <a:stretch>
              <a:fillRect/>
            </a:stretch>
          </p:blipFill>
          <p:spPr>
            <a:xfrm>
              <a:off x="4033389" y="3640546"/>
              <a:ext cx="7939777" cy="7027091"/>
            </a:xfrm>
            <a:prstGeom prst="rect">
              <a:avLst/>
            </a:prstGeom>
          </p:spPr>
        </p:pic>
      </p:grpSp>
      <p:sp>
        <p:nvSpPr>
          <p:cNvPr id="7" name="TextBox 7"/>
          <p:cNvSpPr txBox="1"/>
          <p:nvPr/>
        </p:nvSpPr>
        <p:spPr>
          <a:xfrm>
            <a:off x="1028700" y="798857"/>
            <a:ext cx="7327467" cy="1468955"/>
          </a:xfrm>
          <a:prstGeom prst="rect">
            <a:avLst/>
          </a:prstGeom>
        </p:spPr>
        <p:txBody>
          <a:bodyPr lIns="0" tIns="0" rIns="0" bIns="0" rtlCol="0" anchor="t">
            <a:spAutoFit/>
          </a:bodyPr>
          <a:lstStyle/>
          <a:p>
            <a:pPr>
              <a:lnSpc>
                <a:spcPts val="5669"/>
              </a:lnSpc>
            </a:pPr>
            <a:r>
              <a:rPr lang="en-US" sz="5613">
                <a:solidFill>
                  <a:srgbClr val="244972"/>
                </a:solidFill>
                <a:latin typeface="Montserrat Classic"/>
              </a:rPr>
              <a:t>Research: Fisheries / Wildlife Scientist</a:t>
            </a:r>
          </a:p>
        </p:txBody>
      </p:sp>
      <p:sp>
        <p:nvSpPr>
          <p:cNvPr id="8" name="TextBox 8"/>
          <p:cNvSpPr txBox="1"/>
          <p:nvPr/>
        </p:nvSpPr>
        <p:spPr>
          <a:xfrm>
            <a:off x="1090448" y="2716344"/>
            <a:ext cx="7024841" cy="5554653"/>
          </a:xfrm>
          <a:prstGeom prst="rect">
            <a:avLst/>
          </a:prstGeom>
        </p:spPr>
        <p:txBody>
          <a:bodyPr lIns="0" tIns="0" rIns="0" bIns="0" rtlCol="0" anchor="t">
            <a:spAutoFit/>
          </a:bodyPr>
          <a:lstStyle/>
          <a:p>
            <a:pPr>
              <a:lnSpc>
                <a:spcPts val="2940"/>
              </a:lnSpc>
            </a:pPr>
            <a:r>
              <a:rPr lang="en-US" sz="2100">
                <a:solidFill>
                  <a:srgbClr val="244972"/>
                </a:solidFill>
                <a:latin typeface="Montserrat Classic Bold"/>
              </a:rPr>
              <a:t>Description:</a:t>
            </a:r>
            <a:r>
              <a:rPr lang="en-US" sz="2100">
                <a:solidFill>
                  <a:srgbClr val="244972"/>
                </a:solidFill>
                <a:latin typeface="Montserrat Classic"/>
              </a:rPr>
              <a:t> Study &amp; manage fishery resources to ensure sustainability and productivity. This can include research on fish populations, habitats, ecosystems, and developing strategies for effective management. </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Salary Range: </a:t>
            </a:r>
            <a:r>
              <a:rPr lang="en-US" sz="2100">
                <a:solidFill>
                  <a:srgbClr val="244972"/>
                </a:solidFill>
                <a:latin typeface="Montserrat Classic"/>
              </a:rPr>
              <a:t>$50,000 - $90,000</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Education &amp; Training Level: </a:t>
            </a:r>
            <a:r>
              <a:rPr lang="en-US" sz="2100">
                <a:solidFill>
                  <a:srgbClr val="244972"/>
                </a:solidFill>
                <a:latin typeface="Montserrat Classic"/>
              </a:rPr>
              <a:t>Minimum of Bachelor's Degree often required</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Note</a:t>
            </a:r>
            <a:r>
              <a:rPr lang="en-US" sz="2100">
                <a:solidFill>
                  <a:srgbClr val="244972"/>
                </a:solidFill>
                <a:latin typeface="Montserrat Classic"/>
              </a:rPr>
              <a:t>: Coursework includes zoology, comparative anatomy &amp; physiology, ecology, oceanography and others. </a:t>
            </a:r>
          </a:p>
          <a:p>
            <a:pPr>
              <a:lnSpc>
                <a:spcPts val="2940"/>
              </a:lnSpc>
            </a:pPr>
            <a:r>
              <a:rPr lang="en-US" sz="2100">
                <a:solidFill>
                  <a:srgbClr val="244972"/>
                </a:solidFill>
                <a:latin typeface="Montserrat Classic"/>
              </a:rPr>
              <a:t> </a:t>
            </a:r>
          </a:p>
        </p:txBody>
      </p:sp>
      <p:sp>
        <p:nvSpPr>
          <p:cNvPr id="9" name="Freeform 9"/>
          <p:cNvSpPr/>
          <p:nvPr/>
        </p:nvSpPr>
        <p:spPr>
          <a:xfrm rot="5400000" flipV="1">
            <a:off x="16851821" y="6045920"/>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1" name="Group 11"/>
          <p:cNvGrpSpPr/>
          <p:nvPr/>
        </p:nvGrpSpPr>
        <p:grpSpPr>
          <a:xfrm>
            <a:off x="-740957" y="9258300"/>
            <a:ext cx="6164234" cy="1028700"/>
            <a:chOff x="0" y="0"/>
            <a:chExt cx="3334660" cy="556495"/>
          </a:xfrm>
        </p:grpSpPr>
        <p:sp>
          <p:nvSpPr>
            <p:cNvPr id="12" name="Freeform 12"/>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053541" y="9258300"/>
            <a:ext cx="11250265" cy="1028700"/>
            <a:chOff x="0" y="0"/>
            <a:chExt cx="6086046" cy="556495"/>
          </a:xfrm>
        </p:grpSpPr>
        <p:sp>
          <p:nvSpPr>
            <p:cNvPr id="15" name="Freeform 15"/>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6162238" y="9258300"/>
            <a:ext cx="801978" cy="1028700"/>
            <a:chOff x="0" y="0"/>
            <a:chExt cx="433845" cy="556495"/>
          </a:xfrm>
        </p:grpSpPr>
        <p:sp>
          <p:nvSpPr>
            <p:cNvPr id="18" name="Freeform 18"/>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7108592" y="9258300"/>
            <a:ext cx="944949" cy="1028700"/>
            <a:chOff x="0" y="0"/>
            <a:chExt cx="511188" cy="556495"/>
          </a:xfrm>
        </p:grpSpPr>
        <p:sp>
          <p:nvSpPr>
            <p:cNvPr id="21" name="Freeform 21"/>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10"/>
            <a:stretch>
              <a:fillRect/>
            </a:stretch>
          </a:blipFill>
        </p:spPr>
        <p:txBody>
          <a:bodyPr/>
          <a:lstStyle/>
          <a:p>
            <a:endParaRPr lang="en-US"/>
          </a:p>
        </p:txBody>
      </p:sp>
      <p:grpSp>
        <p:nvGrpSpPr>
          <p:cNvPr id="24" name="Group 24"/>
          <p:cNvGrpSpPr/>
          <p:nvPr/>
        </p:nvGrpSpPr>
        <p:grpSpPr>
          <a:xfrm>
            <a:off x="5377946" y="9258300"/>
            <a:ext cx="784292" cy="1028700"/>
            <a:chOff x="0" y="0"/>
            <a:chExt cx="424278" cy="556495"/>
          </a:xfrm>
        </p:grpSpPr>
        <p:sp>
          <p:nvSpPr>
            <p:cNvPr id="25" name="Freeform 25"/>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2195496" y="8666235"/>
            <a:ext cx="3851858"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11" tooltip="https://www.fws.gov/careers"/>
              </a:rPr>
              <a:t>Source: U.S. Fish &amp; Wildlife Service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8737180" y="703607"/>
            <a:ext cx="8979874" cy="8000728"/>
            <a:chOff x="0" y="0"/>
            <a:chExt cx="11973166" cy="10667637"/>
          </a:xfrm>
        </p:grpSpPr>
        <p:pic>
          <p:nvPicPr>
            <p:cNvPr id="3" name="Picture 3"/>
            <p:cNvPicPr>
              <a:picLocks noChangeAspect="1"/>
            </p:cNvPicPr>
            <p:nvPr/>
          </p:nvPicPr>
          <p:blipFill>
            <a:blip r:embed="rId2"/>
            <a:srcRect t="16789" b="16789"/>
            <a:stretch>
              <a:fillRect/>
            </a:stretch>
          </p:blipFill>
          <p:spPr>
            <a:xfrm>
              <a:off x="0" y="0"/>
              <a:ext cx="7939777" cy="3513546"/>
            </a:xfrm>
            <a:prstGeom prst="rect">
              <a:avLst/>
            </a:prstGeom>
          </p:spPr>
        </p:pic>
        <p:pic>
          <p:nvPicPr>
            <p:cNvPr id="4" name="Picture 4"/>
            <p:cNvPicPr>
              <a:picLocks noChangeAspect="1"/>
            </p:cNvPicPr>
            <p:nvPr/>
          </p:nvPicPr>
          <p:blipFill>
            <a:blip r:embed="rId3"/>
            <a:srcRect l="12893" r="12893"/>
            <a:stretch>
              <a:fillRect/>
            </a:stretch>
          </p:blipFill>
          <p:spPr>
            <a:xfrm>
              <a:off x="8066777" y="0"/>
              <a:ext cx="3906389" cy="3513546"/>
            </a:xfrm>
            <a:prstGeom prst="rect">
              <a:avLst/>
            </a:prstGeom>
          </p:spPr>
        </p:pic>
        <p:pic>
          <p:nvPicPr>
            <p:cNvPr id="5" name="Picture 5"/>
            <p:cNvPicPr>
              <a:picLocks noChangeAspect="1"/>
            </p:cNvPicPr>
            <p:nvPr/>
          </p:nvPicPr>
          <p:blipFill>
            <a:blip r:embed="rId4"/>
            <a:srcRect l="31481" r="31481"/>
            <a:stretch>
              <a:fillRect/>
            </a:stretch>
          </p:blipFill>
          <p:spPr>
            <a:xfrm>
              <a:off x="0" y="3640546"/>
              <a:ext cx="3906389" cy="7027091"/>
            </a:xfrm>
            <a:prstGeom prst="rect">
              <a:avLst/>
            </a:prstGeom>
          </p:spPr>
        </p:pic>
        <p:pic>
          <p:nvPicPr>
            <p:cNvPr id="6" name="Picture 6"/>
            <p:cNvPicPr>
              <a:picLocks noChangeAspect="1"/>
            </p:cNvPicPr>
            <p:nvPr/>
          </p:nvPicPr>
          <p:blipFill>
            <a:blip r:embed="rId5"/>
            <a:srcRect l="12360" r="12360"/>
            <a:stretch>
              <a:fillRect/>
            </a:stretch>
          </p:blipFill>
          <p:spPr>
            <a:xfrm>
              <a:off x="4033389" y="3640546"/>
              <a:ext cx="7939777" cy="7027091"/>
            </a:xfrm>
            <a:prstGeom prst="rect">
              <a:avLst/>
            </a:prstGeom>
          </p:spPr>
        </p:pic>
      </p:grpSp>
      <p:sp>
        <p:nvSpPr>
          <p:cNvPr id="7" name="TextBox 7"/>
          <p:cNvSpPr txBox="1"/>
          <p:nvPr/>
        </p:nvSpPr>
        <p:spPr>
          <a:xfrm>
            <a:off x="1028700" y="798857"/>
            <a:ext cx="7327467" cy="1468955"/>
          </a:xfrm>
          <a:prstGeom prst="rect">
            <a:avLst/>
          </a:prstGeom>
        </p:spPr>
        <p:txBody>
          <a:bodyPr lIns="0" tIns="0" rIns="0" bIns="0" rtlCol="0" anchor="t">
            <a:spAutoFit/>
          </a:bodyPr>
          <a:lstStyle/>
          <a:p>
            <a:pPr>
              <a:lnSpc>
                <a:spcPts val="5669"/>
              </a:lnSpc>
            </a:pPr>
            <a:r>
              <a:rPr lang="en-US" sz="5613">
                <a:solidFill>
                  <a:srgbClr val="244972"/>
                </a:solidFill>
                <a:latin typeface="Montserrat Classic"/>
              </a:rPr>
              <a:t>Academia: Research Scientist / Professor</a:t>
            </a:r>
          </a:p>
        </p:txBody>
      </p:sp>
      <p:sp>
        <p:nvSpPr>
          <p:cNvPr id="8" name="TextBox 8"/>
          <p:cNvSpPr txBox="1"/>
          <p:nvPr/>
        </p:nvSpPr>
        <p:spPr>
          <a:xfrm>
            <a:off x="1028700" y="2667308"/>
            <a:ext cx="7024841" cy="5589905"/>
          </a:xfrm>
          <a:prstGeom prst="rect">
            <a:avLst/>
          </a:prstGeom>
        </p:spPr>
        <p:txBody>
          <a:bodyPr lIns="0" tIns="0" rIns="0" bIns="0" rtlCol="0" anchor="t">
            <a:spAutoFit/>
          </a:bodyPr>
          <a:lstStyle/>
          <a:p>
            <a:pPr>
              <a:lnSpc>
                <a:spcPts val="3219"/>
              </a:lnSpc>
            </a:pPr>
            <a:r>
              <a:rPr lang="en-US" sz="2299">
                <a:solidFill>
                  <a:srgbClr val="244972"/>
                </a:solidFill>
                <a:latin typeface="Montserrat Classic Bold"/>
              </a:rPr>
              <a:t>Description:</a:t>
            </a:r>
            <a:r>
              <a:rPr lang="en-US" sz="2299">
                <a:solidFill>
                  <a:srgbClr val="244972"/>
                </a:solidFill>
                <a:latin typeface="Montserrat Classic"/>
              </a:rPr>
              <a:t> Conduct scientific research in areas such as marine ecology, marine biology, oceanography, or marine geology. Design and carry out experiments, collect &amp; analyze data. publish findings and seek funding for projects while also delivering lectures and mentoring students. </a:t>
            </a:r>
          </a:p>
          <a:p>
            <a:pPr>
              <a:lnSpc>
                <a:spcPts val="3219"/>
              </a:lnSpc>
            </a:pPr>
            <a:endParaRPr lang="en-US" sz="2299">
              <a:solidFill>
                <a:srgbClr val="244972"/>
              </a:solidFill>
              <a:latin typeface="Montserrat Classic"/>
            </a:endParaRPr>
          </a:p>
          <a:p>
            <a:pPr>
              <a:lnSpc>
                <a:spcPts val="3219"/>
              </a:lnSpc>
            </a:pPr>
            <a:r>
              <a:rPr lang="en-US" sz="2299">
                <a:solidFill>
                  <a:srgbClr val="244972"/>
                </a:solidFill>
                <a:latin typeface="Montserrat Classic Bold"/>
              </a:rPr>
              <a:t>Salary Range: </a:t>
            </a:r>
            <a:r>
              <a:rPr lang="en-US" sz="2299">
                <a:solidFill>
                  <a:srgbClr val="244972"/>
                </a:solidFill>
                <a:latin typeface="Montserrat Classic"/>
              </a:rPr>
              <a:t>$50,000 - $120,000</a:t>
            </a:r>
          </a:p>
          <a:p>
            <a:pPr>
              <a:lnSpc>
                <a:spcPts val="3219"/>
              </a:lnSpc>
            </a:pPr>
            <a:endParaRPr lang="en-US" sz="2299">
              <a:solidFill>
                <a:srgbClr val="244972"/>
              </a:solidFill>
              <a:latin typeface="Montserrat Classic"/>
            </a:endParaRPr>
          </a:p>
          <a:p>
            <a:pPr>
              <a:lnSpc>
                <a:spcPts val="3219"/>
              </a:lnSpc>
            </a:pPr>
            <a:r>
              <a:rPr lang="en-US" sz="2299">
                <a:solidFill>
                  <a:srgbClr val="244972"/>
                </a:solidFill>
                <a:latin typeface="Montserrat Classic Bold"/>
              </a:rPr>
              <a:t>Education &amp; Training Level: </a:t>
            </a:r>
            <a:r>
              <a:rPr lang="en-US" sz="2299">
                <a:solidFill>
                  <a:srgbClr val="244972"/>
                </a:solidFill>
                <a:latin typeface="Montserrat Classic"/>
              </a:rPr>
              <a:t>Minimum of a Master's Degree, likely a Ph.D. is required. </a:t>
            </a:r>
          </a:p>
          <a:p>
            <a:pPr>
              <a:lnSpc>
                <a:spcPts val="3219"/>
              </a:lnSpc>
            </a:pPr>
            <a:endParaRPr lang="en-US" sz="2299">
              <a:solidFill>
                <a:srgbClr val="244972"/>
              </a:solidFill>
              <a:latin typeface="Montserrat Classic"/>
            </a:endParaRPr>
          </a:p>
          <a:p>
            <a:pPr>
              <a:lnSpc>
                <a:spcPts val="3219"/>
              </a:lnSpc>
            </a:pPr>
            <a:r>
              <a:rPr lang="en-US" sz="2299">
                <a:solidFill>
                  <a:srgbClr val="244972"/>
                </a:solidFill>
                <a:latin typeface="Montserrat Classic"/>
              </a:rPr>
              <a:t> </a:t>
            </a:r>
          </a:p>
        </p:txBody>
      </p:sp>
      <p:sp>
        <p:nvSpPr>
          <p:cNvPr id="9" name="Freeform 9"/>
          <p:cNvSpPr/>
          <p:nvPr/>
        </p:nvSpPr>
        <p:spPr>
          <a:xfrm rot="5400000" flipV="1">
            <a:off x="16851821" y="6045920"/>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1" name="Group 11"/>
          <p:cNvGrpSpPr/>
          <p:nvPr/>
        </p:nvGrpSpPr>
        <p:grpSpPr>
          <a:xfrm>
            <a:off x="-740957" y="9258300"/>
            <a:ext cx="6164234" cy="1028700"/>
            <a:chOff x="0" y="0"/>
            <a:chExt cx="3334660" cy="556495"/>
          </a:xfrm>
        </p:grpSpPr>
        <p:sp>
          <p:nvSpPr>
            <p:cNvPr id="12" name="Freeform 12"/>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053541" y="9258300"/>
            <a:ext cx="11250265" cy="1028700"/>
            <a:chOff x="0" y="0"/>
            <a:chExt cx="6086046" cy="556495"/>
          </a:xfrm>
        </p:grpSpPr>
        <p:sp>
          <p:nvSpPr>
            <p:cNvPr id="15" name="Freeform 15"/>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6162238" y="9258300"/>
            <a:ext cx="801978" cy="1028700"/>
            <a:chOff x="0" y="0"/>
            <a:chExt cx="433845" cy="556495"/>
          </a:xfrm>
        </p:grpSpPr>
        <p:sp>
          <p:nvSpPr>
            <p:cNvPr id="18" name="Freeform 18"/>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7108592" y="9258300"/>
            <a:ext cx="944949" cy="1028700"/>
            <a:chOff x="0" y="0"/>
            <a:chExt cx="511188" cy="556495"/>
          </a:xfrm>
        </p:grpSpPr>
        <p:sp>
          <p:nvSpPr>
            <p:cNvPr id="21" name="Freeform 21"/>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10"/>
            <a:stretch>
              <a:fillRect/>
            </a:stretch>
          </a:blipFill>
        </p:spPr>
        <p:txBody>
          <a:bodyPr/>
          <a:lstStyle/>
          <a:p>
            <a:endParaRPr lang="en-US"/>
          </a:p>
        </p:txBody>
      </p:sp>
      <p:grpSp>
        <p:nvGrpSpPr>
          <p:cNvPr id="24" name="Group 24"/>
          <p:cNvGrpSpPr/>
          <p:nvPr/>
        </p:nvGrpSpPr>
        <p:grpSpPr>
          <a:xfrm>
            <a:off x="5377946" y="9258300"/>
            <a:ext cx="784292" cy="1028700"/>
            <a:chOff x="0" y="0"/>
            <a:chExt cx="424278" cy="556495"/>
          </a:xfrm>
        </p:grpSpPr>
        <p:sp>
          <p:nvSpPr>
            <p:cNvPr id="25" name="Freeform 25"/>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1113162" y="8666235"/>
            <a:ext cx="6016526"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11" tooltip="https://www.fisheries.noaa.gov/insight/looking-career-marine-life-look-noaa#what-can-i-expect-if-i-pursue-a-career-in-science?"/>
              </a:rPr>
              <a:t>Source: National Oceanic &amp; Atmospheric Administration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8737180" y="703607"/>
            <a:ext cx="8979874" cy="8000728"/>
            <a:chOff x="0" y="0"/>
            <a:chExt cx="11973166" cy="10667637"/>
          </a:xfrm>
        </p:grpSpPr>
        <p:pic>
          <p:nvPicPr>
            <p:cNvPr id="3" name="Picture 3"/>
            <p:cNvPicPr>
              <a:picLocks noChangeAspect="1"/>
            </p:cNvPicPr>
            <p:nvPr/>
          </p:nvPicPr>
          <p:blipFill>
            <a:blip r:embed="rId2"/>
            <a:srcRect b="21328"/>
            <a:stretch>
              <a:fillRect/>
            </a:stretch>
          </p:blipFill>
          <p:spPr>
            <a:xfrm>
              <a:off x="0" y="0"/>
              <a:ext cx="7939777" cy="3513546"/>
            </a:xfrm>
            <a:prstGeom prst="rect">
              <a:avLst/>
            </a:prstGeom>
          </p:spPr>
        </p:pic>
        <p:pic>
          <p:nvPicPr>
            <p:cNvPr id="4" name="Picture 4"/>
            <p:cNvPicPr>
              <a:picLocks noChangeAspect="1"/>
            </p:cNvPicPr>
            <p:nvPr/>
          </p:nvPicPr>
          <p:blipFill>
            <a:blip r:embed="rId3"/>
            <a:srcRect l="8307" r="8307"/>
            <a:stretch>
              <a:fillRect/>
            </a:stretch>
          </p:blipFill>
          <p:spPr>
            <a:xfrm>
              <a:off x="8066777" y="0"/>
              <a:ext cx="3906389" cy="3513546"/>
            </a:xfrm>
            <a:prstGeom prst="rect">
              <a:avLst/>
            </a:prstGeom>
          </p:spPr>
        </p:pic>
        <p:pic>
          <p:nvPicPr>
            <p:cNvPr id="5" name="Picture 5"/>
            <p:cNvPicPr>
              <a:picLocks noChangeAspect="1"/>
            </p:cNvPicPr>
            <p:nvPr/>
          </p:nvPicPr>
          <p:blipFill>
            <a:blip r:embed="rId4"/>
            <a:srcRect l="8039" r="8039"/>
            <a:stretch>
              <a:fillRect/>
            </a:stretch>
          </p:blipFill>
          <p:spPr>
            <a:xfrm>
              <a:off x="0" y="3640546"/>
              <a:ext cx="3906389" cy="7027091"/>
            </a:xfrm>
            <a:prstGeom prst="rect">
              <a:avLst/>
            </a:prstGeom>
          </p:spPr>
        </p:pic>
        <p:pic>
          <p:nvPicPr>
            <p:cNvPr id="6" name="Picture 6"/>
            <p:cNvPicPr>
              <a:picLocks noChangeAspect="1"/>
            </p:cNvPicPr>
            <p:nvPr/>
          </p:nvPicPr>
          <p:blipFill>
            <a:blip r:embed="rId5"/>
            <a:srcRect l="17244" r="17244"/>
            <a:stretch>
              <a:fillRect/>
            </a:stretch>
          </p:blipFill>
          <p:spPr>
            <a:xfrm>
              <a:off x="4033389" y="3640546"/>
              <a:ext cx="7939777" cy="7027091"/>
            </a:xfrm>
            <a:prstGeom prst="rect">
              <a:avLst/>
            </a:prstGeom>
          </p:spPr>
        </p:pic>
      </p:grpSp>
      <p:sp>
        <p:nvSpPr>
          <p:cNvPr id="7" name="TextBox 7"/>
          <p:cNvSpPr txBox="1"/>
          <p:nvPr/>
        </p:nvSpPr>
        <p:spPr>
          <a:xfrm>
            <a:off x="1028700" y="798857"/>
            <a:ext cx="7327467" cy="1468955"/>
          </a:xfrm>
          <a:prstGeom prst="rect">
            <a:avLst/>
          </a:prstGeom>
        </p:spPr>
        <p:txBody>
          <a:bodyPr lIns="0" tIns="0" rIns="0" bIns="0" rtlCol="0" anchor="t">
            <a:spAutoFit/>
          </a:bodyPr>
          <a:lstStyle/>
          <a:p>
            <a:pPr>
              <a:lnSpc>
                <a:spcPts val="5669"/>
              </a:lnSpc>
            </a:pPr>
            <a:r>
              <a:rPr lang="en-US" sz="5613">
                <a:solidFill>
                  <a:srgbClr val="244972"/>
                </a:solidFill>
                <a:latin typeface="Montserrat Classic"/>
              </a:rPr>
              <a:t>Education:</a:t>
            </a:r>
          </a:p>
          <a:p>
            <a:pPr>
              <a:lnSpc>
                <a:spcPts val="5669"/>
              </a:lnSpc>
            </a:pPr>
            <a:r>
              <a:rPr lang="en-US" sz="5613">
                <a:solidFill>
                  <a:srgbClr val="244972"/>
                </a:solidFill>
                <a:latin typeface="Montserrat Classic"/>
              </a:rPr>
              <a:t>Outreach</a:t>
            </a:r>
          </a:p>
        </p:txBody>
      </p:sp>
      <p:sp>
        <p:nvSpPr>
          <p:cNvPr id="8" name="TextBox 8"/>
          <p:cNvSpPr txBox="1"/>
          <p:nvPr/>
        </p:nvSpPr>
        <p:spPr>
          <a:xfrm>
            <a:off x="1028700" y="2667308"/>
            <a:ext cx="7024841" cy="5989955"/>
          </a:xfrm>
          <a:prstGeom prst="rect">
            <a:avLst/>
          </a:prstGeom>
        </p:spPr>
        <p:txBody>
          <a:bodyPr lIns="0" tIns="0" rIns="0" bIns="0" rtlCol="0" anchor="t">
            <a:spAutoFit/>
          </a:bodyPr>
          <a:lstStyle/>
          <a:p>
            <a:pPr>
              <a:lnSpc>
                <a:spcPts val="3219"/>
              </a:lnSpc>
            </a:pPr>
            <a:r>
              <a:rPr lang="en-US" sz="2299">
                <a:solidFill>
                  <a:srgbClr val="244972"/>
                </a:solidFill>
                <a:latin typeface="Montserrat Classic Bold"/>
              </a:rPr>
              <a:t>Description:</a:t>
            </a:r>
            <a:r>
              <a:rPr lang="en-US" sz="2299">
                <a:solidFill>
                  <a:srgbClr val="244972"/>
                </a:solidFill>
                <a:latin typeface="Montserrat Classic"/>
              </a:rPr>
              <a:t> Raise awareness about marine conservation through education and inspire the public about marine ecosystems through educational programs and activities. </a:t>
            </a:r>
          </a:p>
          <a:p>
            <a:pPr>
              <a:lnSpc>
                <a:spcPts val="3219"/>
              </a:lnSpc>
            </a:pPr>
            <a:endParaRPr lang="en-US" sz="2299">
              <a:solidFill>
                <a:srgbClr val="244972"/>
              </a:solidFill>
              <a:latin typeface="Montserrat Classic"/>
            </a:endParaRPr>
          </a:p>
          <a:p>
            <a:pPr>
              <a:lnSpc>
                <a:spcPts val="3219"/>
              </a:lnSpc>
            </a:pPr>
            <a:r>
              <a:rPr lang="en-US" sz="2299">
                <a:solidFill>
                  <a:srgbClr val="244972"/>
                </a:solidFill>
                <a:latin typeface="Montserrat Classic Bold"/>
              </a:rPr>
              <a:t>Salary Range: </a:t>
            </a:r>
            <a:r>
              <a:rPr lang="en-US" sz="2299">
                <a:solidFill>
                  <a:srgbClr val="244972"/>
                </a:solidFill>
                <a:latin typeface="Montserrat Classic"/>
              </a:rPr>
              <a:t>$30,000 - $70,000</a:t>
            </a:r>
          </a:p>
          <a:p>
            <a:pPr>
              <a:lnSpc>
                <a:spcPts val="3219"/>
              </a:lnSpc>
            </a:pPr>
            <a:endParaRPr lang="en-US" sz="2299">
              <a:solidFill>
                <a:srgbClr val="244972"/>
              </a:solidFill>
              <a:latin typeface="Montserrat Classic"/>
            </a:endParaRPr>
          </a:p>
          <a:p>
            <a:pPr>
              <a:lnSpc>
                <a:spcPts val="3219"/>
              </a:lnSpc>
            </a:pPr>
            <a:r>
              <a:rPr lang="en-US" sz="2299">
                <a:solidFill>
                  <a:srgbClr val="244972"/>
                </a:solidFill>
                <a:latin typeface="Montserrat Classic Bold"/>
              </a:rPr>
              <a:t>Education &amp; Training Level: </a:t>
            </a:r>
            <a:r>
              <a:rPr lang="en-US" sz="2299">
                <a:solidFill>
                  <a:srgbClr val="244972"/>
                </a:solidFill>
                <a:latin typeface="Montserrat Classic"/>
              </a:rPr>
              <a:t>High School Diploma with practical experience gained in internships, volunteer work, or fieldwork.  </a:t>
            </a:r>
          </a:p>
          <a:p>
            <a:pPr>
              <a:lnSpc>
                <a:spcPts val="3219"/>
              </a:lnSpc>
            </a:pPr>
            <a:endParaRPr lang="en-US" sz="2299">
              <a:solidFill>
                <a:srgbClr val="244972"/>
              </a:solidFill>
              <a:latin typeface="Montserrat Classic"/>
            </a:endParaRPr>
          </a:p>
          <a:p>
            <a:pPr>
              <a:lnSpc>
                <a:spcPts val="3219"/>
              </a:lnSpc>
            </a:pPr>
            <a:r>
              <a:rPr lang="en-US" sz="2299">
                <a:solidFill>
                  <a:srgbClr val="244972"/>
                </a:solidFill>
                <a:latin typeface="Montserrat Classic Bold"/>
              </a:rPr>
              <a:t>Note</a:t>
            </a:r>
            <a:r>
              <a:rPr lang="en-US" sz="2299">
                <a:solidFill>
                  <a:srgbClr val="244972"/>
                </a:solidFill>
                <a:latin typeface="Montserrat Classic"/>
              </a:rPr>
              <a:t>: Salary ranges often vary depending on funding availability</a:t>
            </a:r>
          </a:p>
          <a:p>
            <a:pPr>
              <a:lnSpc>
                <a:spcPts val="3219"/>
              </a:lnSpc>
            </a:pPr>
            <a:endParaRPr lang="en-US" sz="2299">
              <a:solidFill>
                <a:srgbClr val="244972"/>
              </a:solidFill>
              <a:latin typeface="Montserrat Classic"/>
            </a:endParaRPr>
          </a:p>
          <a:p>
            <a:pPr>
              <a:lnSpc>
                <a:spcPts val="3219"/>
              </a:lnSpc>
            </a:pPr>
            <a:r>
              <a:rPr lang="en-US" sz="2299">
                <a:solidFill>
                  <a:srgbClr val="244972"/>
                </a:solidFill>
                <a:latin typeface="Montserrat Classic"/>
              </a:rPr>
              <a:t> </a:t>
            </a:r>
          </a:p>
        </p:txBody>
      </p:sp>
      <p:sp>
        <p:nvSpPr>
          <p:cNvPr id="9" name="Freeform 9"/>
          <p:cNvSpPr/>
          <p:nvPr/>
        </p:nvSpPr>
        <p:spPr>
          <a:xfrm rot="5400000" flipV="1">
            <a:off x="16851821" y="6045920"/>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1" name="Group 11"/>
          <p:cNvGrpSpPr/>
          <p:nvPr/>
        </p:nvGrpSpPr>
        <p:grpSpPr>
          <a:xfrm>
            <a:off x="-740957" y="9258300"/>
            <a:ext cx="6164234" cy="1028700"/>
            <a:chOff x="0" y="0"/>
            <a:chExt cx="3334660" cy="556495"/>
          </a:xfrm>
        </p:grpSpPr>
        <p:sp>
          <p:nvSpPr>
            <p:cNvPr id="12" name="Freeform 12"/>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053541" y="9258300"/>
            <a:ext cx="11250265" cy="1028700"/>
            <a:chOff x="0" y="0"/>
            <a:chExt cx="6086046" cy="556495"/>
          </a:xfrm>
        </p:grpSpPr>
        <p:sp>
          <p:nvSpPr>
            <p:cNvPr id="15" name="Freeform 15"/>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6162238" y="9258300"/>
            <a:ext cx="801978" cy="1028700"/>
            <a:chOff x="0" y="0"/>
            <a:chExt cx="433845" cy="556495"/>
          </a:xfrm>
        </p:grpSpPr>
        <p:sp>
          <p:nvSpPr>
            <p:cNvPr id="18" name="Freeform 18"/>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7108592" y="9258300"/>
            <a:ext cx="944949" cy="1028700"/>
            <a:chOff x="0" y="0"/>
            <a:chExt cx="511188" cy="556495"/>
          </a:xfrm>
        </p:grpSpPr>
        <p:sp>
          <p:nvSpPr>
            <p:cNvPr id="21" name="Freeform 21"/>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10"/>
            <a:stretch>
              <a:fillRect/>
            </a:stretch>
          </a:blipFill>
        </p:spPr>
        <p:txBody>
          <a:bodyPr/>
          <a:lstStyle/>
          <a:p>
            <a:endParaRPr lang="en-US"/>
          </a:p>
        </p:txBody>
      </p:sp>
      <p:grpSp>
        <p:nvGrpSpPr>
          <p:cNvPr id="24" name="Group 24"/>
          <p:cNvGrpSpPr/>
          <p:nvPr/>
        </p:nvGrpSpPr>
        <p:grpSpPr>
          <a:xfrm>
            <a:off x="5377946" y="9258300"/>
            <a:ext cx="784292" cy="1028700"/>
            <a:chOff x="0" y="0"/>
            <a:chExt cx="424278" cy="556495"/>
          </a:xfrm>
        </p:grpSpPr>
        <p:sp>
          <p:nvSpPr>
            <p:cNvPr id="25" name="Freeform 25"/>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472532" y="8666235"/>
            <a:ext cx="7297787"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11" tooltip="https://www.namepa.net"/>
              </a:rPr>
              <a:t>Source: North American Marine Environment Protection Association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rot="-4630697" flipV="1">
            <a:off x="1992857" y="4550238"/>
            <a:ext cx="16230600" cy="1582484"/>
          </a:xfrm>
          <a:custGeom>
            <a:avLst/>
            <a:gdLst/>
            <a:ahLst/>
            <a:cxnLst/>
            <a:rect l="l" t="t" r="r" b="b"/>
            <a:pathLst>
              <a:path w="16230600" h="1582484">
                <a:moveTo>
                  <a:pt x="0" y="1582483"/>
                </a:moveTo>
                <a:lnTo>
                  <a:pt x="16230600" y="1582483"/>
                </a:lnTo>
                <a:lnTo>
                  <a:pt x="16230600" y="0"/>
                </a:lnTo>
                <a:lnTo>
                  <a:pt x="0" y="0"/>
                </a:lnTo>
                <a:lnTo>
                  <a:pt x="0" y="1582483"/>
                </a:lnTo>
                <a:close/>
              </a:path>
            </a:pathLst>
          </a:custGeom>
          <a:blipFill>
            <a:blip r:embed="rId2">
              <a:alphaModFix amt="50000"/>
            </a:blip>
            <a:stretch>
              <a:fillRect/>
            </a:stretch>
          </a:blipFill>
        </p:spPr>
        <p:txBody>
          <a:bodyPr/>
          <a:lstStyle/>
          <a:p>
            <a:endParaRPr lang="en-US"/>
          </a:p>
        </p:txBody>
      </p:sp>
      <p:grpSp>
        <p:nvGrpSpPr>
          <p:cNvPr id="3" name="Group 3"/>
          <p:cNvGrpSpPr>
            <a:grpSpLocks noChangeAspect="1"/>
          </p:cNvGrpSpPr>
          <p:nvPr/>
        </p:nvGrpSpPr>
        <p:grpSpPr>
          <a:xfrm>
            <a:off x="9739466" y="0"/>
            <a:ext cx="8603573" cy="10287000"/>
            <a:chOff x="0" y="0"/>
            <a:chExt cx="8603361" cy="10286746"/>
          </a:xfrm>
        </p:grpSpPr>
        <p:sp>
          <p:nvSpPr>
            <p:cNvPr id="4" name="Freeform 4"/>
            <p:cNvSpPr/>
            <p:nvPr/>
          </p:nvSpPr>
          <p:spPr>
            <a:xfrm>
              <a:off x="-2794" y="-128"/>
              <a:ext cx="8606155" cy="1028687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3"/>
              <a:stretch>
                <a:fillRect l="-63871" t="-23614" r="-57970"/>
              </a:stretch>
            </a:blipFill>
          </p:spPr>
          <p:txBody>
            <a:bodyPr/>
            <a:lstStyle/>
            <a:p>
              <a:endParaRPr lang="en-US"/>
            </a:p>
          </p:txBody>
        </p:sp>
      </p:grpSp>
      <p:grpSp>
        <p:nvGrpSpPr>
          <p:cNvPr id="5" name="Group 5"/>
          <p:cNvGrpSpPr>
            <a:grpSpLocks noChangeAspect="1"/>
          </p:cNvGrpSpPr>
          <p:nvPr/>
        </p:nvGrpSpPr>
        <p:grpSpPr>
          <a:xfrm>
            <a:off x="9739466" y="0"/>
            <a:ext cx="8603573" cy="10287000"/>
            <a:chOff x="0" y="0"/>
            <a:chExt cx="8603361" cy="10286746"/>
          </a:xfrm>
        </p:grpSpPr>
        <p:sp>
          <p:nvSpPr>
            <p:cNvPr id="6" name="Freeform 6"/>
            <p:cNvSpPr/>
            <p:nvPr/>
          </p:nvSpPr>
          <p:spPr>
            <a:xfrm>
              <a:off x="-2794" y="-128"/>
              <a:ext cx="8606155" cy="1028687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solidFill>
              <a:srgbClr val="8FA6BD">
                <a:alpha val="60000"/>
              </a:srgbClr>
            </a:solidFill>
            <a:ln w="12700">
              <a:solidFill>
                <a:srgbClr val="000000"/>
              </a:solidFill>
            </a:ln>
          </p:spPr>
          <p:txBody>
            <a:bodyPr/>
            <a:lstStyle/>
            <a:p>
              <a:endParaRPr lang="en-US"/>
            </a:p>
          </p:txBody>
        </p:sp>
      </p:grpSp>
      <p:grpSp>
        <p:nvGrpSpPr>
          <p:cNvPr id="7" name="Group 7"/>
          <p:cNvGrpSpPr/>
          <p:nvPr/>
        </p:nvGrpSpPr>
        <p:grpSpPr>
          <a:xfrm>
            <a:off x="5377946" y="9258300"/>
            <a:ext cx="784292" cy="1028700"/>
            <a:chOff x="0" y="0"/>
            <a:chExt cx="424278" cy="556495"/>
          </a:xfrm>
        </p:grpSpPr>
        <p:sp>
          <p:nvSpPr>
            <p:cNvPr id="8" name="Freeform 8"/>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F4F6FC"/>
            </a:solidFill>
          </p:spPr>
          <p:txBody>
            <a:bodyPr/>
            <a:lstStyle/>
            <a:p>
              <a:endParaRPr lang="en-US"/>
            </a:p>
          </p:txBody>
        </p:sp>
        <p:sp>
          <p:nvSpPr>
            <p:cNvPr id="9" name="TextBox 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568322" y="337091"/>
            <a:ext cx="8543317" cy="2516395"/>
          </a:xfrm>
          <a:custGeom>
            <a:avLst/>
            <a:gdLst/>
            <a:ahLst/>
            <a:cxnLst/>
            <a:rect l="l" t="t" r="r" b="b"/>
            <a:pathLst>
              <a:path w="8543317" h="2516395">
                <a:moveTo>
                  <a:pt x="0" y="0"/>
                </a:moveTo>
                <a:lnTo>
                  <a:pt x="8543317" y="0"/>
                </a:lnTo>
                <a:lnTo>
                  <a:pt x="8543317" y="2516395"/>
                </a:lnTo>
                <a:lnTo>
                  <a:pt x="0" y="2516395"/>
                </a:lnTo>
                <a:lnTo>
                  <a:pt x="0" y="0"/>
                </a:lnTo>
                <a:close/>
              </a:path>
            </a:pathLst>
          </a:custGeom>
          <a:blipFill>
            <a:blip r:embed="rId4"/>
            <a:stretch>
              <a:fillRect/>
            </a:stretch>
          </a:blipFill>
        </p:spPr>
        <p:txBody>
          <a:bodyPr/>
          <a:lstStyle/>
          <a:p>
            <a:endParaRPr lang="en-US"/>
          </a:p>
        </p:txBody>
      </p:sp>
      <p:sp>
        <p:nvSpPr>
          <p:cNvPr id="11" name="Freeform 11"/>
          <p:cNvSpPr/>
          <p:nvPr/>
        </p:nvSpPr>
        <p:spPr>
          <a:xfrm>
            <a:off x="11985322" y="1338769"/>
            <a:ext cx="5972944" cy="8948231"/>
          </a:xfrm>
          <a:custGeom>
            <a:avLst/>
            <a:gdLst/>
            <a:ahLst/>
            <a:cxnLst/>
            <a:rect l="l" t="t" r="r" b="b"/>
            <a:pathLst>
              <a:path w="5972944" h="8948231">
                <a:moveTo>
                  <a:pt x="0" y="0"/>
                </a:moveTo>
                <a:lnTo>
                  <a:pt x="5972944" y="0"/>
                </a:lnTo>
                <a:lnTo>
                  <a:pt x="5972944" y="8948231"/>
                </a:lnTo>
                <a:lnTo>
                  <a:pt x="0" y="8948231"/>
                </a:lnTo>
                <a:lnTo>
                  <a:pt x="0" y="0"/>
                </a:lnTo>
                <a:close/>
              </a:path>
            </a:pathLst>
          </a:custGeom>
          <a:blipFill>
            <a:blip r:embed="rId5"/>
            <a:stretch>
              <a:fillRect/>
            </a:stretch>
          </a:blipFill>
        </p:spPr>
        <p:txBody>
          <a:bodyPr/>
          <a:lstStyle/>
          <a:p>
            <a:endParaRPr lang="en-US"/>
          </a:p>
        </p:txBody>
      </p:sp>
      <p:sp>
        <p:nvSpPr>
          <p:cNvPr id="12" name="TextBox 12"/>
          <p:cNvSpPr txBox="1"/>
          <p:nvPr/>
        </p:nvSpPr>
        <p:spPr>
          <a:xfrm>
            <a:off x="568322" y="3279224"/>
            <a:ext cx="9619247" cy="3745927"/>
          </a:xfrm>
          <a:prstGeom prst="rect">
            <a:avLst/>
          </a:prstGeom>
        </p:spPr>
        <p:txBody>
          <a:bodyPr lIns="0" tIns="0" rIns="0" bIns="0" rtlCol="0" anchor="t">
            <a:spAutoFit/>
          </a:bodyPr>
          <a:lstStyle/>
          <a:p>
            <a:pPr>
              <a:lnSpc>
                <a:spcPts val="9696"/>
              </a:lnSpc>
            </a:pPr>
            <a:r>
              <a:rPr lang="en-US" sz="9600">
                <a:solidFill>
                  <a:srgbClr val="244972"/>
                </a:solidFill>
                <a:latin typeface="HK Grotesk Bold"/>
              </a:rPr>
              <a:t>MARITIME</a:t>
            </a:r>
          </a:p>
          <a:p>
            <a:pPr>
              <a:lnSpc>
                <a:spcPts val="9696"/>
              </a:lnSpc>
            </a:pPr>
            <a:r>
              <a:rPr lang="en-US" sz="9600">
                <a:solidFill>
                  <a:srgbClr val="244972"/>
                </a:solidFill>
                <a:latin typeface="HK Grotesk Bold"/>
              </a:rPr>
              <a:t>WORKFORCE</a:t>
            </a:r>
          </a:p>
          <a:p>
            <a:pPr>
              <a:lnSpc>
                <a:spcPts val="9696"/>
              </a:lnSpc>
            </a:pPr>
            <a:r>
              <a:rPr lang="en-US" sz="9600">
                <a:solidFill>
                  <a:srgbClr val="244972"/>
                </a:solidFill>
                <a:latin typeface="HK Grotesk Bold"/>
              </a:rPr>
              <a:t>DEVELOPMENT</a:t>
            </a:r>
          </a:p>
        </p:txBody>
      </p:sp>
      <p:grpSp>
        <p:nvGrpSpPr>
          <p:cNvPr id="13" name="Group 13"/>
          <p:cNvGrpSpPr/>
          <p:nvPr/>
        </p:nvGrpSpPr>
        <p:grpSpPr>
          <a:xfrm>
            <a:off x="-740957" y="9258300"/>
            <a:ext cx="6164234" cy="1028700"/>
            <a:chOff x="0" y="0"/>
            <a:chExt cx="3334660" cy="556495"/>
          </a:xfrm>
        </p:grpSpPr>
        <p:sp>
          <p:nvSpPr>
            <p:cNvPr id="14" name="Freeform 14"/>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5" name="TextBox 1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7871099" y="9258300"/>
            <a:ext cx="11250265" cy="1028700"/>
            <a:chOff x="0" y="0"/>
            <a:chExt cx="6086046" cy="556495"/>
          </a:xfrm>
        </p:grpSpPr>
        <p:sp>
          <p:nvSpPr>
            <p:cNvPr id="17" name="Freeform 17"/>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3570700" y="9258300"/>
            <a:ext cx="784292" cy="1028700"/>
            <a:chOff x="0" y="0"/>
            <a:chExt cx="424278" cy="556495"/>
          </a:xfrm>
        </p:grpSpPr>
        <p:sp>
          <p:nvSpPr>
            <p:cNvPr id="20" name="Freeform 20"/>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1" name="TextBox 2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4546526" y="9258300"/>
            <a:ext cx="801978" cy="1028700"/>
            <a:chOff x="0" y="0"/>
            <a:chExt cx="433845" cy="556495"/>
          </a:xfrm>
        </p:grpSpPr>
        <p:sp>
          <p:nvSpPr>
            <p:cNvPr id="23" name="Freeform 23"/>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24" name="TextBox 2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5492880" y="9258300"/>
            <a:ext cx="944949" cy="1028700"/>
            <a:chOff x="0" y="0"/>
            <a:chExt cx="511188" cy="556495"/>
          </a:xfrm>
        </p:grpSpPr>
        <p:sp>
          <p:nvSpPr>
            <p:cNvPr id="26" name="Freeform 26"/>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7" name="TextBox 2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TextBox 2"/>
          <p:cNvSpPr txBox="1"/>
          <p:nvPr/>
        </p:nvSpPr>
        <p:spPr>
          <a:xfrm>
            <a:off x="351258" y="702756"/>
            <a:ext cx="8891224" cy="1033016"/>
          </a:xfrm>
          <a:prstGeom prst="rect">
            <a:avLst/>
          </a:prstGeom>
        </p:spPr>
        <p:txBody>
          <a:bodyPr lIns="0" tIns="0" rIns="0" bIns="0" rtlCol="0" anchor="t">
            <a:spAutoFit/>
          </a:bodyPr>
          <a:lstStyle/>
          <a:p>
            <a:pPr>
              <a:lnSpc>
                <a:spcPts val="7755"/>
              </a:lnSpc>
            </a:pPr>
            <a:r>
              <a:rPr lang="en-US" sz="7678">
                <a:solidFill>
                  <a:srgbClr val="244972"/>
                </a:solidFill>
                <a:latin typeface="Montserrat Classic Bold"/>
              </a:rPr>
              <a:t>HOW DO I BEGIN?</a:t>
            </a:r>
          </a:p>
        </p:txBody>
      </p:sp>
      <p:sp>
        <p:nvSpPr>
          <p:cNvPr id="3" name="TextBox 3"/>
          <p:cNvSpPr txBox="1"/>
          <p:nvPr/>
        </p:nvSpPr>
        <p:spPr>
          <a:xfrm>
            <a:off x="515501" y="1831022"/>
            <a:ext cx="10447157" cy="3758565"/>
          </a:xfrm>
          <a:prstGeom prst="rect">
            <a:avLst/>
          </a:prstGeom>
        </p:spPr>
        <p:txBody>
          <a:bodyPr lIns="0" tIns="0" rIns="0" bIns="0" rtlCol="0" anchor="t">
            <a:spAutoFit/>
          </a:bodyPr>
          <a:lstStyle/>
          <a:p>
            <a:pPr marL="518158" lvl="1" indent="-259079">
              <a:lnSpc>
                <a:spcPts val="3359"/>
              </a:lnSpc>
              <a:buFont typeface="Arial"/>
              <a:buChar char="•"/>
            </a:pPr>
            <a:r>
              <a:rPr lang="en-US" sz="2399">
                <a:solidFill>
                  <a:srgbClr val="244972"/>
                </a:solidFill>
                <a:latin typeface="Montserrat Classic Bold"/>
              </a:rPr>
              <a:t>Volunteer:</a:t>
            </a:r>
          </a:p>
          <a:p>
            <a:pPr marL="1036317" lvl="2" indent="-345439">
              <a:lnSpc>
                <a:spcPts val="3359"/>
              </a:lnSpc>
              <a:buFont typeface="Arial"/>
              <a:buChar char="⚬"/>
            </a:pPr>
            <a:r>
              <a:rPr lang="en-US" sz="2399">
                <a:solidFill>
                  <a:srgbClr val="244972"/>
                </a:solidFill>
                <a:latin typeface="Montserrat Classic"/>
              </a:rPr>
              <a:t>Opportunities with aquariums, conservation organizations, or local groups for hands-on experience. </a:t>
            </a:r>
          </a:p>
          <a:p>
            <a:pPr>
              <a:lnSpc>
                <a:spcPts val="3359"/>
              </a:lnSpc>
            </a:pPr>
            <a:endParaRPr lang="en-US" sz="2399">
              <a:solidFill>
                <a:srgbClr val="244972"/>
              </a:solidFill>
              <a:latin typeface="Montserrat Classic"/>
            </a:endParaRPr>
          </a:p>
          <a:p>
            <a:pPr marL="518158" lvl="1" indent="-259079">
              <a:lnSpc>
                <a:spcPts val="3359"/>
              </a:lnSpc>
              <a:buFont typeface="Arial"/>
              <a:buChar char="•"/>
            </a:pPr>
            <a:r>
              <a:rPr lang="en-US" sz="2399">
                <a:solidFill>
                  <a:srgbClr val="244972"/>
                </a:solidFill>
                <a:latin typeface="Montserrat Classic Bold"/>
              </a:rPr>
              <a:t>Fieldwork: </a:t>
            </a:r>
          </a:p>
          <a:p>
            <a:pPr marL="1036317" lvl="2" indent="-345439">
              <a:lnSpc>
                <a:spcPts val="3359"/>
              </a:lnSpc>
              <a:buFont typeface="Arial"/>
              <a:buChar char="⚬"/>
            </a:pPr>
            <a:r>
              <a:rPr lang="en-US" sz="2399">
                <a:solidFill>
                  <a:srgbClr val="244972"/>
                </a:solidFill>
                <a:latin typeface="Montserrat Classic"/>
              </a:rPr>
              <a:t>Seek out fieldwork to gain experience alongside professionals. </a:t>
            </a:r>
          </a:p>
          <a:p>
            <a:pPr>
              <a:lnSpc>
                <a:spcPts val="3359"/>
              </a:lnSpc>
            </a:pPr>
            <a:endParaRPr lang="en-US" sz="2399">
              <a:solidFill>
                <a:srgbClr val="244972"/>
              </a:solidFill>
              <a:latin typeface="Montserrat Classic"/>
            </a:endParaRPr>
          </a:p>
          <a:p>
            <a:pPr marL="518158" lvl="1" indent="-259079">
              <a:lnSpc>
                <a:spcPts val="3359"/>
              </a:lnSpc>
              <a:buFont typeface="Arial"/>
              <a:buChar char="•"/>
            </a:pPr>
            <a:r>
              <a:rPr lang="en-US" sz="2399">
                <a:solidFill>
                  <a:srgbClr val="244972"/>
                </a:solidFill>
                <a:latin typeface="Montserrat Classic Bold"/>
              </a:rPr>
              <a:t>Education:</a:t>
            </a:r>
          </a:p>
          <a:p>
            <a:pPr marL="1036317" lvl="2" indent="-345439">
              <a:lnSpc>
                <a:spcPts val="3359"/>
              </a:lnSpc>
              <a:buFont typeface="Arial"/>
              <a:buChar char="⚬"/>
            </a:pPr>
            <a:r>
              <a:rPr lang="en-US" sz="2399">
                <a:solidFill>
                  <a:srgbClr val="244972"/>
                </a:solidFill>
                <a:latin typeface="Montserrat Classic"/>
              </a:rPr>
              <a:t>Pursue a degree program that aligns to your interest or goals. </a:t>
            </a:r>
          </a:p>
        </p:txBody>
      </p:sp>
      <p:grpSp>
        <p:nvGrpSpPr>
          <p:cNvPr id="4" name="Group 4"/>
          <p:cNvGrpSpPr/>
          <p:nvPr/>
        </p:nvGrpSpPr>
        <p:grpSpPr>
          <a:xfrm>
            <a:off x="11389476" y="1285379"/>
            <a:ext cx="6952599" cy="3800596"/>
            <a:chOff x="0" y="0"/>
            <a:chExt cx="9270132" cy="5067462"/>
          </a:xfrm>
        </p:grpSpPr>
        <p:pic>
          <p:nvPicPr>
            <p:cNvPr id="5" name="Picture 5"/>
            <p:cNvPicPr>
              <a:picLocks noChangeAspect="1"/>
            </p:cNvPicPr>
            <p:nvPr/>
          </p:nvPicPr>
          <p:blipFill>
            <a:blip r:embed="rId2"/>
            <a:srcRect t="8976" b="8976"/>
            <a:stretch>
              <a:fillRect/>
            </a:stretch>
          </p:blipFill>
          <p:spPr>
            <a:xfrm>
              <a:off x="0" y="0"/>
              <a:ext cx="9270132" cy="5067462"/>
            </a:xfrm>
            <a:prstGeom prst="rect">
              <a:avLst/>
            </a:prstGeom>
          </p:spPr>
        </p:pic>
      </p:grpSp>
      <p:grpSp>
        <p:nvGrpSpPr>
          <p:cNvPr id="6" name="Group 6"/>
          <p:cNvGrpSpPr/>
          <p:nvPr/>
        </p:nvGrpSpPr>
        <p:grpSpPr>
          <a:xfrm>
            <a:off x="0" y="6297172"/>
            <a:ext cx="8737180" cy="2814689"/>
            <a:chOff x="0" y="0"/>
            <a:chExt cx="11649573" cy="3752918"/>
          </a:xfrm>
        </p:grpSpPr>
        <p:pic>
          <p:nvPicPr>
            <p:cNvPr id="7" name="Picture 7"/>
            <p:cNvPicPr>
              <a:picLocks noChangeAspect="1"/>
            </p:cNvPicPr>
            <p:nvPr/>
          </p:nvPicPr>
          <p:blipFill>
            <a:blip r:embed="rId3"/>
            <a:srcRect t="3412" b="48234"/>
            <a:stretch>
              <a:fillRect/>
            </a:stretch>
          </p:blipFill>
          <p:spPr>
            <a:xfrm>
              <a:off x="0" y="0"/>
              <a:ext cx="11649573" cy="3752918"/>
            </a:xfrm>
            <a:prstGeom prst="rect">
              <a:avLst/>
            </a:prstGeom>
          </p:spPr>
        </p:pic>
      </p:grpSp>
      <p:sp>
        <p:nvSpPr>
          <p:cNvPr id="8" name="Freeform 8"/>
          <p:cNvSpPr/>
          <p:nvPr/>
        </p:nvSpPr>
        <p:spPr>
          <a:xfrm flipV="1">
            <a:off x="16557534" y="953346"/>
            <a:ext cx="1730466" cy="664066"/>
          </a:xfrm>
          <a:custGeom>
            <a:avLst/>
            <a:gdLst/>
            <a:ahLst/>
            <a:cxnLst/>
            <a:rect l="l" t="t" r="r" b="b"/>
            <a:pathLst>
              <a:path w="1730466" h="664066">
                <a:moveTo>
                  <a:pt x="0" y="664067"/>
                </a:moveTo>
                <a:lnTo>
                  <a:pt x="1730466" y="664067"/>
                </a:lnTo>
                <a:lnTo>
                  <a:pt x="1730466" y="0"/>
                </a:lnTo>
                <a:lnTo>
                  <a:pt x="0" y="0"/>
                </a:lnTo>
                <a:lnTo>
                  <a:pt x="0" y="66406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flipH="1" flipV="1">
            <a:off x="0" y="5965139"/>
            <a:ext cx="1730466" cy="664066"/>
          </a:xfrm>
          <a:custGeom>
            <a:avLst/>
            <a:gdLst/>
            <a:ahLst/>
            <a:cxnLst/>
            <a:rect l="l" t="t" r="r" b="b"/>
            <a:pathLst>
              <a:path w="1730466" h="664066">
                <a:moveTo>
                  <a:pt x="1730466" y="664066"/>
                </a:moveTo>
                <a:lnTo>
                  <a:pt x="0" y="664066"/>
                </a:lnTo>
                <a:lnTo>
                  <a:pt x="0" y="0"/>
                </a:lnTo>
                <a:lnTo>
                  <a:pt x="1730466" y="0"/>
                </a:lnTo>
                <a:lnTo>
                  <a:pt x="1730466" y="66406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0" name="Group 10"/>
          <p:cNvGrpSpPr/>
          <p:nvPr/>
        </p:nvGrpSpPr>
        <p:grpSpPr>
          <a:xfrm>
            <a:off x="-740957" y="9258300"/>
            <a:ext cx="6164234" cy="1028700"/>
            <a:chOff x="0" y="0"/>
            <a:chExt cx="3334660" cy="556495"/>
          </a:xfrm>
        </p:grpSpPr>
        <p:sp>
          <p:nvSpPr>
            <p:cNvPr id="11" name="Freeform 11"/>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2" name="TextBox 1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8053541" y="9258300"/>
            <a:ext cx="11250265" cy="1028700"/>
            <a:chOff x="0" y="0"/>
            <a:chExt cx="6086046" cy="556495"/>
          </a:xfrm>
        </p:grpSpPr>
        <p:sp>
          <p:nvSpPr>
            <p:cNvPr id="14" name="Freeform 14"/>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5" name="TextBox 1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6162238" y="9258300"/>
            <a:ext cx="801978" cy="1028700"/>
            <a:chOff x="0" y="0"/>
            <a:chExt cx="433845" cy="556495"/>
          </a:xfrm>
        </p:grpSpPr>
        <p:sp>
          <p:nvSpPr>
            <p:cNvPr id="17" name="Freeform 17"/>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7108592" y="9258300"/>
            <a:ext cx="944949" cy="1028700"/>
            <a:chOff x="0" y="0"/>
            <a:chExt cx="511188" cy="556495"/>
          </a:xfrm>
        </p:grpSpPr>
        <p:sp>
          <p:nvSpPr>
            <p:cNvPr id="20" name="Freeform 20"/>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1" name="TextBox 2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8"/>
            <a:stretch>
              <a:fillRect/>
            </a:stretch>
          </a:blipFill>
        </p:spPr>
        <p:txBody>
          <a:bodyPr/>
          <a:lstStyle/>
          <a:p>
            <a:endParaRPr lang="en-US"/>
          </a:p>
        </p:txBody>
      </p:sp>
      <p:grpSp>
        <p:nvGrpSpPr>
          <p:cNvPr id="23" name="Group 23"/>
          <p:cNvGrpSpPr/>
          <p:nvPr/>
        </p:nvGrpSpPr>
        <p:grpSpPr>
          <a:xfrm>
            <a:off x="5377946" y="9258300"/>
            <a:ext cx="784292" cy="1028700"/>
            <a:chOff x="0" y="0"/>
            <a:chExt cx="424278" cy="556495"/>
          </a:xfrm>
        </p:grpSpPr>
        <p:sp>
          <p:nvSpPr>
            <p:cNvPr id="24" name="Freeform 24"/>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5" name="TextBox 2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9242482" y="6961310"/>
            <a:ext cx="4617315" cy="1663065"/>
          </a:xfrm>
          <a:prstGeom prst="rect">
            <a:avLst/>
          </a:prstGeom>
        </p:spPr>
        <p:txBody>
          <a:bodyPr lIns="0" tIns="0" rIns="0" bIns="0" rtlCol="0" anchor="t">
            <a:spAutoFit/>
          </a:bodyPr>
          <a:lstStyle/>
          <a:p>
            <a:pPr marL="1036317" lvl="2" indent="-345439" algn="just">
              <a:lnSpc>
                <a:spcPts val="3359"/>
              </a:lnSpc>
              <a:buFont typeface="Arial"/>
              <a:buChar char="⚬"/>
            </a:pPr>
            <a:r>
              <a:rPr lang="en-US" sz="2399">
                <a:solidFill>
                  <a:srgbClr val="244972"/>
                </a:solidFill>
                <a:latin typeface="Montserrat Classic"/>
              </a:rPr>
              <a:t>Marine Biology</a:t>
            </a:r>
          </a:p>
          <a:p>
            <a:pPr marL="1036317" lvl="2" indent="-345439" algn="just">
              <a:lnSpc>
                <a:spcPts val="3359"/>
              </a:lnSpc>
              <a:buFont typeface="Arial"/>
              <a:buChar char="⚬"/>
            </a:pPr>
            <a:r>
              <a:rPr lang="en-US" sz="2399">
                <a:solidFill>
                  <a:srgbClr val="244972"/>
                </a:solidFill>
                <a:latin typeface="Montserrat Classic"/>
              </a:rPr>
              <a:t>Oceanography</a:t>
            </a:r>
          </a:p>
          <a:p>
            <a:pPr marL="1036317" lvl="2" indent="-345439" algn="just">
              <a:lnSpc>
                <a:spcPts val="3359"/>
              </a:lnSpc>
              <a:buFont typeface="Arial"/>
              <a:buChar char="⚬"/>
            </a:pPr>
            <a:r>
              <a:rPr lang="en-US" sz="2399">
                <a:solidFill>
                  <a:srgbClr val="244972"/>
                </a:solidFill>
                <a:latin typeface="Montserrat Classic"/>
              </a:rPr>
              <a:t>Marine Geology</a:t>
            </a:r>
          </a:p>
          <a:p>
            <a:pPr marL="1036317" lvl="2" indent="-345439" algn="just">
              <a:lnSpc>
                <a:spcPts val="3359"/>
              </a:lnSpc>
              <a:buFont typeface="Arial"/>
              <a:buChar char="⚬"/>
            </a:pPr>
            <a:r>
              <a:rPr lang="en-US" sz="2399">
                <a:solidFill>
                  <a:srgbClr val="244972"/>
                </a:solidFill>
                <a:latin typeface="Montserrat Classic"/>
              </a:rPr>
              <a:t>Marine Chemistry</a:t>
            </a:r>
          </a:p>
        </p:txBody>
      </p:sp>
      <p:sp>
        <p:nvSpPr>
          <p:cNvPr id="27" name="TextBox 27"/>
          <p:cNvSpPr txBox="1"/>
          <p:nvPr/>
        </p:nvSpPr>
        <p:spPr>
          <a:xfrm>
            <a:off x="13536969" y="6961310"/>
            <a:ext cx="4607273" cy="1663065"/>
          </a:xfrm>
          <a:prstGeom prst="rect">
            <a:avLst/>
          </a:prstGeom>
        </p:spPr>
        <p:txBody>
          <a:bodyPr lIns="0" tIns="0" rIns="0" bIns="0" rtlCol="0" anchor="t">
            <a:spAutoFit/>
          </a:bodyPr>
          <a:lstStyle/>
          <a:p>
            <a:pPr marL="1036317" lvl="2" indent="-345439" algn="just">
              <a:lnSpc>
                <a:spcPts val="3359"/>
              </a:lnSpc>
              <a:buFont typeface="Arial"/>
              <a:buChar char="⚬"/>
            </a:pPr>
            <a:r>
              <a:rPr lang="en-US" sz="2399">
                <a:solidFill>
                  <a:srgbClr val="244972"/>
                </a:solidFill>
                <a:latin typeface="Montserrat Classic"/>
              </a:rPr>
              <a:t>Marine Ecology</a:t>
            </a:r>
          </a:p>
          <a:p>
            <a:pPr marL="1036317" lvl="2" indent="-345439" algn="just">
              <a:lnSpc>
                <a:spcPts val="3359"/>
              </a:lnSpc>
              <a:buFont typeface="Arial"/>
              <a:buChar char="⚬"/>
            </a:pPr>
            <a:r>
              <a:rPr lang="en-US" sz="2399">
                <a:solidFill>
                  <a:srgbClr val="244972"/>
                </a:solidFill>
                <a:latin typeface="Montserrat Classic"/>
              </a:rPr>
              <a:t>Fisheries Ecology</a:t>
            </a:r>
          </a:p>
          <a:p>
            <a:pPr marL="1036317" lvl="2" indent="-345439" algn="just">
              <a:lnSpc>
                <a:spcPts val="3359"/>
              </a:lnSpc>
              <a:buFont typeface="Arial"/>
              <a:buChar char="⚬"/>
            </a:pPr>
            <a:r>
              <a:rPr lang="en-US" sz="2399">
                <a:solidFill>
                  <a:srgbClr val="244972"/>
                </a:solidFill>
                <a:latin typeface="Montserrat Classic"/>
              </a:rPr>
              <a:t>Marine Conservation</a:t>
            </a:r>
          </a:p>
          <a:p>
            <a:pPr marL="1036317" lvl="2" indent="-345439" algn="just">
              <a:lnSpc>
                <a:spcPts val="3359"/>
              </a:lnSpc>
              <a:buFont typeface="Arial"/>
              <a:buChar char="⚬"/>
            </a:pPr>
            <a:r>
              <a:rPr lang="en-US" sz="2399">
                <a:solidFill>
                  <a:srgbClr val="244972"/>
                </a:solidFill>
                <a:latin typeface="Montserrat Classic"/>
              </a:rPr>
              <a:t>Marine Policy</a:t>
            </a:r>
          </a:p>
        </p:txBody>
      </p:sp>
      <p:sp>
        <p:nvSpPr>
          <p:cNvPr id="28" name="TextBox 28"/>
          <p:cNvSpPr txBox="1"/>
          <p:nvPr/>
        </p:nvSpPr>
        <p:spPr>
          <a:xfrm>
            <a:off x="11608761" y="6240022"/>
            <a:ext cx="4179243" cy="497841"/>
          </a:xfrm>
          <a:prstGeom prst="rect">
            <a:avLst/>
          </a:prstGeom>
        </p:spPr>
        <p:txBody>
          <a:bodyPr lIns="0" tIns="0" rIns="0" bIns="0" rtlCol="0" anchor="t">
            <a:spAutoFit/>
          </a:bodyPr>
          <a:lstStyle/>
          <a:p>
            <a:pPr algn="ctr">
              <a:lnSpc>
                <a:spcPts val="4059"/>
              </a:lnSpc>
              <a:spcBef>
                <a:spcPct val="0"/>
              </a:spcBef>
            </a:pPr>
            <a:r>
              <a:rPr lang="en-US" sz="2899">
                <a:solidFill>
                  <a:srgbClr val="244972"/>
                </a:solidFill>
                <a:latin typeface="Montserrat Classic Bold"/>
              </a:rPr>
              <a:t>Marine Science Majors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8762" t="31488" r="2846" b="40585"/>
          <a:stretch>
            <a:fillRect/>
          </a:stretch>
        </p:blipFill>
        <p:spPr>
          <a:xfrm flipH="1" flipV="1">
            <a:off x="0" y="0"/>
            <a:ext cx="18288000" cy="10287000"/>
          </a:xfrm>
          <a:prstGeom prst="rect">
            <a:avLst/>
          </a:prstGeom>
        </p:spPr>
      </p:pic>
      <p:sp>
        <p:nvSpPr>
          <p:cNvPr id="3" name="Freeform 3"/>
          <p:cNvSpPr/>
          <p:nvPr/>
        </p:nvSpPr>
        <p:spPr>
          <a:xfrm>
            <a:off x="236027" y="0"/>
            <a:ext cx="6930862" cy="2044604"/>
          </a:xfrm>
          <a:custGeom>
            <a:avLst/>
            <a:gdLst/>
            <a:ahLst/>
            <a:cxnLst/>
            <a:rect l="l" t="t" r="r" b="b"/>
            <a:pathLst>
              <a:path w="6930862" h="2044604">
                <a:moveTo>
                  <a:pt x="0" y="0"/>
                </a:moveTo>
                <a:lnTo>
                  <a:pt x="6930862" y="0"/>
                </a:lnTo>
                <a:lnTo>
                  <a:pt x="6930862" y="2044604"/>
                </a:lnTo>
                <a:lnTo>
                  <a:pt x="0" y="2044604"/>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10903552" y="5357539"/>
            <a:ext cx="6964663" cy="4609910"/>
            <a:chOff x="0" y="0"/>
            <a:chExt cx="1834315" cy="1214133"/>
          </a:xfrm>
        </p:grpSpPr>
        <p:sp>
          <p:nvSpPr>
            <p:cNvPr id="5" name="Freeform 5"/>
            <p:cNvSpPr/>
            <p:nvPr/>
          </p:nvSpPr>
          <p:spPr>
            <a:xfrm>
              <a:off x="0" y="0"/>
              <a:ext cx="1834315" cy="1214133"/>
            </a:xfrm>
            <a:custGeom>
              <a:avLst/>
              <a:gdLst/>
              <a:ahLst/>
              <a:cxnLst/>
              <a:rect l="l" t="t" r="r" b="b"/>
              <a:pathLst>
                <a:path w="1834315" h="1214133">
                  <a:moveTo>
                    <a:pt x="0" y="0"/>
                  </a:moveTo>
                  <a:lnTo>
                    <a:pt x="1834315" y="0"/>
                  </a:lnTo>
                  <a:lnTo>
                    <a:pt x="1834315" y="1214133"/>
                  </a:lnTo>
                  <a:lnTo>
                    <a:pt x="0" y="1214133"/>
                  </a:lnTo>
                  <a:close/>
                </a:path>
              </a:pathLst>
            </a:custGeom>
            <a:gradFill rotWithShape="1">
              <a:gsLst>
                <a:gs pos="0">
                  <a:srgbClr val="053D57">
                    <a:alpha val="100000"/>
                  </a:srgbClr>
                </a:gs>
                <a:gs pos="100000">
                  <a:srgbClr val="053D57">
                    <a:alpha val="55000"/>
                  </a:srgbClr>
                </a:gs>
              </a:gsLst>
              <a:lin ang="0"/>
            </a:gradFill>
          </p:spPr>
          <p:txBody>
            <a:bodyPr/>
            <a:lstStyle/>
            <a:p>
              <a:endParaRPr lang="en-US"/>
            </a:p>
          </p:txBody>
        </p:sp>
        <p:sp>
          <p:nvSpPr>
            <p:cNvPr id="6" name="TextBox 6"/>
            <p:cNvSpPr txBox="1"/>
            <p:nvPr/>
          </p:nvSpPr>
          <p:spPr>
            <a:xfrm>
              <a:off x="0" y="-57150"/>
              <a:ext cx="812800" cy="869950"/>
            </a:xfrm>
            <a:prstGeom prst="rect">
              <a:avLst/>
            </a:prstGeom>
          </p:spPr>
          <p:txBody>
            <a:bodyPr lIns="50800" tIns="50800" rIns="50800" bIns="50800" rtlCol="0" anchor="ctr"/>
            <a:lstStyle/>
            <a:p>
              <a:pPr algn="ctr">
                <a:lnSpc>
                  <a:spcPts val="3531"/>
                </a:lnSpc>
              </a:pPr>
              <a:endParaRPr/>
            </a:p>
          </p:txBody>
        </p:sp>
      </p:grpSp>
      <p:sp>
        <p:nvSpPr>
          <p:cNvPr id="7" name="TextBox 7"/>
          <p:cNvSpPr txBox="1"/>
          <p:nvPr/>
        </p:nvSpPr>
        <p:spPr>
          <a:xfrm>
            <a:off x="422398" y="3023834"/>
            <a:ext cx="6268552" cy="1480882"/>
          </a:xfrm>
          <a:prstGeom prst="rect">
            <a:avLst/>
          </a:prstGeom>
        </p:spPr>
        <p:txBody>
          <a:bodyPr lIns="0" tIns="0" rIns="0" bIns="0" rtlCol="0" anchor="t">
            <a:spAutoFit/>
          </a:bodyPr>
          <a:lstStyle/>
          <a:p>
            <a:pPr>
              <a:lnSpc>
                <a:spcPts val="3951"/>
              </a:lnSpc>
            </a:pPr>
            <a:r>
              <a:rPr lang="en-US" sz="2822">
                <a:solidFill>
                  <a:srgbClr val="272361"/>
                </a:solidFill>
                <a:latin typeface="Now Bold"/>
              </a:rPr>
              <a:t>Carleen Lyden Walker</a:t>
            </a:r>
          </a:p>
          <a:p>
            <a:pPr>
              <a:lnSpc>
                <a:spcPts val="3951"/>
              </a:lnSpc>
            </a:pPr>
            <a:r>
              <a:rPr lang="en-US" sz="2822">
                <a:solidFill>
                  <a:srgbClr val="272361"/>
                </a:solidFill>
                <a:latin typeface="Now"/>
              </a:rPr>
              <a:t>Co-Founder &amp; Executive Director</a:t>
            </a:r>
          </a:p>
          <a:p>
            <a:pPr>
              <a:lnSpc>
                <a:spcPts val="3951"/>
              </a:lnSpc>
            </a:pPr>
            <a:r>
              <a:rPr lang="en-US" sz="2822">
                <a:solidFill>
                  <a:srgbClr val="272361"/>
                </a:solidFill>
                <a:latin typeface="Now"/>
              </a:rPr>
              <a:t>ceo@namepa.net</a:t>
            </a:r>
          </a:p>
        </p:txBody>
      </p:sp>
      <p:sp>
        <p:nvSpPr>
          <p:cNvPr id="8" name="TextBox 8"/>
          <p:cNvSpPr txBox="1"/>
          <p:nvPr/>
        </p:nvSpPr>
        <p:spPr>
          <a:xfrm>
            <a:off x="236027" y="1900795"/>
            <a:ext cx="7119604" cy="457715"/>
          </a:xfrm>
          <a:prstGeom prst="rect">
            <a:avLst/>
          </a:prstGeom>
        </p:spPr>
        <p:txBody>
          <a:bodyPr lIns="0" tIns="0" rIns="0" bIns="0" rtlCol="0" anchor="t">
            <a:spAutoFit/>
          </a:bodyPr>
          <a:lstStyle/>
          <a:p>
            <a:pPr algn="ctr">
              <a:lnSpc>
                <a:spcPts val="3646"/>
              </a:lnSpc>
            </a:pPr>
            <a:r>
              <a:rPr lang="en-US" sz="2604">
                <a:solidFill>
                  <a:srgbClr val="0D6A75"/>
                </a:solidFill>
                <a:latin typeface="Now Bold"/>
              </a:rPr>
              <a:t>ADVOCATE | EDUCATE | ACTIVATE</a:t>
            </a:r>
          </a:p>
        </p:txBody>
      </p:sp>
      <p:sp>
        <p:nvSpPr>
          <p:cNvPr id="9" name="AutoShape 9"/>
          <p:cNvSpPr/>
          <p:nvPr/>
        </p:nvSpPr>
        <p:spPr>
          <a:xfrm>
            <a:off x="11757078" y="6675890"/>
            <a:ext cx="5502222" cy="0"/>
          </a:xfrm>
          <a:prstGeom prst="line">
            <a:avLst/>
          </a:prstGeom>
          <a:ln w="85725" cap="flat">
            <a:solidFill>
              <a:srgbClr val="FFFFFF"/>
            </a:solidFill>
            <a:prstDash val="solid"/>
            <a:headEnd type="none" w="sm" len="sm"/>
            <a:tailEnd type="none" w="sm" len="sm"/>
          </a:ln>
        </p:spPr>
        <p:txBody>
          <a:bodyPr/>
          <a:lstStyle/>
          <a:p>
            <a:endParaRPr lang="en-US"/>
          </a:p>
        </p:txBody>
      </p:sp>
      <p:sp>
        <p:nvSpPr>
          <p:cNvPr id="10" name="TextBox 10"/>
          <p:cNvSpPr txBox="1"/>
          <p:nvPr/>
        </p:nvSpPr>
        <p:spPr>
          <a:xfrm>
            <a:off x="11254576" y="5565754"/>
            <a:ext cx="6262615" cy="962499"/>
          </a:xfrm>
          <a:prstGeom prst="rect">
            <a:avLst/>
          </a:prstGeom>
        </p:spPr>
        <p:txBody>
          <a:bodyPr wrap="square" lIns="0" tIns="0" rIns="0" bIns="0" rtlCol="0" anchor="t">
            <a:spAutoFit/>
          </a:bodyPr>
          <a:lstStyle/>
          <a:p>
            <a:pPr marL="0" lvl="0" indent="0" algn="ctr">
              <a:lnSpc>
                <a:spcPts val="7840"/>
              </a:lnSpc>
              <a:spcBef>
                <a:spcPct val="0"/>
              </a:spcBef>
            </a:pPr>
            <a:r>
              <a:rPr lang="en-US" sz="5600" dirty="0">
                <a:solidFill>
                  <a:srgbClr val="FFFFFF"/>
                </a:solidFill>
                <a:latin typeface="Noto Serif Bold"/>
              </a:rPr>
              <a:t>OUR MISSION</a:t>
            </a:r>
          </a:p>
        </p:txBody>
      </p:sp>
      <p:sp>
        <p:nvSpPr>
          <p:cNvPr id="11" name="TextBox 11"/>
          <p:cNvSpPr txBox="1"/>
          <p:nvPr/>
        </p:nvSpPr>
        <p:spPr>
          <a:xfrm>
            <a:off x="11254576" y="7010500"/>
            <a:ext cx="6262615" cy="2270822"/>
          </a:xfrm>
          <a:prstGeom prst="rect">
            <a:avLst/>
          </a:prstGeom>
        </p:spPr>
        <p:txBody>
          <a:bodyPr lIns="0" tIns="0" rIns="0" bIns="0" rtlCol="0" anchor="t">
            <a:spAutoFit/>
          </a:bodyPr>
          <a:lstStyle/>
          <a:p>
            <a:pPr algn="ctr">
              <a:lnSpc>
                <a:spcPts val="4511"/>
              </a:lnSpc>
            </a:pPr>
            <a:r>
              <a:rPr lang="en-US" sz="3222">
                <a:solidFill>
                  <a:srgbClr val="F8FBFD"/>
                </a:solidFill>
                <a:latin typeface="Quincy Italics"/>
              </a:rPr>
              <a:t>Preserving the marine environment by promoting sustainable maritime industry practices and educating the public to Save Our Seas</a:t>
            </a:r>
          </a:p>
        </p:txBody>
      </p:sp>
      <p:grpSp>
        <p:nvGrpSpPr>
          <p:cNvPr id="12" name="Group 12"/>
          <p:cNvGrpSpPr/>
          <p:nvPr/>
        </p:nvGrpSpPr>
        <p:grpSpPr>
          <a:xfrm>
            <a:off x="10903552" y="455802"/>
            <a:ext cx="6964663" cy="1902708"/>
            <a:chOff x="0" y="0"/>
            <a:chExt cx="1834315" cy="501125"/>
          </a:xfrm>
        </p:grpSpPr>
        <p:sp>
          <p:nvSpPr>
            <p:cNvPr id="13" name="Freeform 13"/>
            <p:cNvSpPr/>
            <p:nvPr/>
          </p:nvSpPr>
          <p:spPr>
            <a:xfrm>
              <a:off x="0" y="0"/>
              <a:ext cx="1834315" cy="501125"/>
            </a:xfrm>
            <a:custGeom>
              <a:avLst/>
              <a:gdLst/>
              <a:ahLst/>
              <a:cxnLst/>
              <a:rect l="l" t="t" r="r" b="b"/>
              <a:pathLst>
                <a:path w="1834315" h="501125">
                  <a:moveTo>
                    <a:pt x="0" y="0"/>
                  </a:moveTo>
                  <a:lnTo>
                    <a:pt x="1834315" y="0"/>
                  </a:lnTo>
                  <a:lnTo>
                    <a:pt x="1834315" y="501125"/>
                  </a:lnTo>
                  <a:lnTo>
                    <a:pt x="0" y="501125"/>
                  </a:lnTo>
                  <a:close/>
                </a:path>
              </a:pathLst>
            </a:custGeom>
            <a:gradFill rotWithShape="1">
              <a:gsLst>
                <a:gs pos="0">
                  <a:srgbClr val="318385">
                    <a:alpha val="70000"/>
                  </a:srgbClr>
                </a:gs>
                <a:gs pos="100000">
                  <a:srgbClr val="318385">
                    <a:alpha val="68000"/>
                  </a:srgbClr>
                </a:gs>
              </a:gsLst>
              <a:lin ang="5400000"/>
            </a:gradFill>
          </p:spPr>
          <p:txBody>
            <a:bodyPr/>
            <a:lstStyle/>
            <a:p>
              <a:endParaRPr lang="en-US"/>
            </a:p>
          </p:txBody>
        </p:sp>
        <p:sp>
          <p:nvSpPr>
            <p:cNvPr id="14" name="TextBox 14"/>
            <p:cNvSpPr txBox="1"/>
            <p:nvPr/>
          </p:nvSpPr>
          <p:spPr>
            <a:xfrm>
              <a:off x="0" y="-57150"/>
              <a:ext cx="812800" cy="869950"/>
            </a:xfrm>
            <a:prstGeom prst="rect">
              <a:avLst/>
            </a:prstGeom>
          </p:spPr>
          <p:txBody>
            <a:bodyPr lIns="50800" tIns="50800" rIns="50800" bIns="50800" rtlCol="0" anchor="ctr"/>
            <a:lstStyle/>
            <a:p>
              <a:pPr algn="ctr">
                <a:lnSpc>
                  <a:spcPts val="3531"/>
                </a:lnSpc>
              </a:pPr>
              <a:endParaRPr/>
            </a:p>
          </p:txBody>
        </p:sp>
      </p:grpSp>
      <p:sp>
        <p:nvSpPr>
          <p:cNvPr id="15" name="TextBox 15"/>
          <p:cNvSpPr txBox="1"/>
          <p:nvPr/>
        </p:nvSpPr>
        <p:spPr>
          <a:xfrm>
            <a:off x="10985511" y="693451"/>
            <a:ext cx="6800745" cy="1351153"/>
          </a:xfrm>
          <a:prstGeom prst="rect">
            <a:avLst/>
          </a:prstGeom>
        </p:spPr>
        <p:txBody>
          <a:bodyPr lIns="0" tIns="0" rIns="0" bIns="0" rtlCol="0" anchor="t">
            <a:spAutoFit/>
          </a:bodyPr>
          <a:lstStyle/>
          <a:p>
            <a:pPr marL="0" lvl="0" indent="0" algn="ctr">
              <a:lnSpc>
                <a:spcPts val="10556"/>
              </a:lnSpc>
            </a:pPr>
            <a:r>
              <a:rPr lang="en-US" sz="9100">
                <a:solidFill>
                  <a:srgbClr val="FFFFFF"/>
                </a:solidFill>
                <a:latin typeface="Quincy Bold"/>
              </a:rPr>
              <a:t>Questions?</a:t>
            </a:r>
          </a:p>
        </p:txBody>
      </p:sp>
      <p:sp>
        <p:nvSpPr>
          <p:cNvPr id="16" name="TextBox 16"/>
          <p:cNvSpPr txBox="1"/>
          <p:nvPr/>
        </p:nvSpPr>
        <p:spPr>
          <a:xfrm>
            <a:off x="422398" y="5140986"/>
            <a:ext cx="6268552" cy="1480882"/>
          </a:xfrm>
          <a:prstGeom prst="rect">
            <a:avLst/>
          </a:prstGeom>
        </p:spPr>
        <p:txBody>
          <a:bodyPr lIns="0" tIns="0" rIns="0" bIns="0" rtlCol="0" anchor="t">
            <a:spAutoFit/>
          </a:bodyPr>
          <a:lstStyle/>
          <a:p>
            <a:pPr>
              <a:lnSpc>
                <a:spcPts val="3951"/>
              </a:lnSpc>
            </a:pPr>
            <a:r>
              <a:rPr lang="en-US" sz="2822">
                <a:solidFill>
                  <a:srgbClr val="318385"/>
                </a:solidFill>
                <a:latin typeface="Now Bold"/>
              </a:rPr>
              <a:t>Lyn Harris</a:t>
            </a:r>
          </a:p>
          <a:p>
            <a:pPr>
              <a:lnSpc>
                <a:spcPts val="3951"/>
              </a:lnSpc>
            </a:pPr>
            <a:r>
              <a:rPr lang="en-US" sz="2822">
                <a:solidFill>
                  <a:srgbClr val="318385"/>
                </a:solidFill>
                <a:latin typeface="Now"/>
              </a:rPr>
              <a:t>Chief Operating Officer</a:t>
            </a:r>
          </a:p>
          <a:p>
            <a:pPr>
              <a:lnSpc>
                <a:spcPts val="3951"/>
              </a:lnSpc>
            </a:pPr>
            <a:r>
              <a:rPr lang="en-US" sz="2822">
                <a:solidFill>
                  <a:srgbClr val="318385"/>
                </a:solidFill>
                <a:latin typeface="Now"/>
              </a:rPr>
              <a:t>l.harris@namepa.net</a:t>
            </a:r>
          </a:p>
        </p:txBody>
      </p:sp>
      <p:sp>
        <p:nvSpPr>
          <p:cNvPr id="17" name="TextBox 17"/>
          <p:cNvSpPr txBox="1"/>
          <p:nvPr/>
        </p:nvSpPr>
        <p:spPr>
          <a:xfrm>
            <a:off x="422398" y="7258137"/>
            <a:ext cx="6268552" cy="1480882"/>
          </a:xfrm>
          <a:prstGeom prst="rect">
            <a:avLst/>
          </a:prstGeom>
        </p:spPr>
        <p:txBody>
          <a:bodyPr lIns="0" tIns="0" rIns="0" bIns="0" rtlCol="0" anchor="t">
            <a:spAutoFit/>
          </a:bodyPr>
          <a:lstStyle/>
          <a:p>
            <a:pPr>
              <a:lnSpc>
                <a:spcPts val="3951"/>
              </a:lnSpc>
            </a:pPr>
            <a:r>
              <a:rPr lang="en-US" sz="2822">
                <a:solidFill>
                  <a:srgbClr val="418DB6"/>
                </a:solidFill>
                <a:latin typeface="Now Bold"/>
              </a:rPr>
              <a:t>Molly Dushay</a:t>
            </a:r>
          </a:p>
          <a:p>
            <a:pPr>
              <a:lnSpc>
                <a:spcPts val="3951"/>
              </a:lnSpc>
            </a:pPr>
            <a:r>
              <a:rPr lang="en-US" sz="2822">
                <a:solidFill>
                  <a:srgbClr val="418DB6"/>
                </a:solidFill>
                <a:latin typeface="Now"/>
              </a:rPr>
              <a:t>Education &amp; Outreach Director</a:t>
            </a:r>
          </a:p>
          <a:p>
            <a:pPr>
              <a:lnSpc>
                <a:spcPts val="3951"/>
              </a:lnSpc>
            </a:pPr>
            <a:r>
              <a:rPr lang="en-US" sz="2822">
                <a:solidFill>
                  <a:srgbClr val="418DB6"/>
                </a:solidFill>
                <a:latin typeface="Now"/>
              </a:rPr>
              <a:t>m.dushay@namepa.net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740957" y="9258300"/>
            <a:ext cx="6164234" cy="1028700"/>
            <a:chOff x="0" y="0"/>
            <a:chExt cx="3334660" cy="556495"/>
          </a:xfrm>
        </p:grpSpPr>
        <p:sp>
          <p:nvSpPr>
            <p:cNvPr id="3" name="Freeform 3"/>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053541" y="9258300"/>
            <a:ext cx="11250265" cy="1028700"/>
            <a:chOff x="0" y="0"/>
            <a:chExt cx="6086046" cy="556495"/>
          </a:xfrm>
        </p:grpSpPr>
        <p:sp>
          <p:nvSpPr>
            <p:cNvPr id="6" name="Freeform 6"/>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5377946" y="9258300"/>
            <a:ext cx="784292" cy="1028700"/>
            <a:chOff x="0" y="0"/>
            <a:chExt cx="424278" cy="556495"/>
          </a:xfrm>
        </p:grpSpPr>
        <p:sp>
          <p:nvSpPr>
            <p:cNvPr id="9" name="Freeform 9"/>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6162238" y="9258300"/>
            <a:ext cx="801978" cy="1028700"/>
            <a:chOff x="0" y="0"/>
            <a:chExt cx="433845" cy="556495"/>
          </a:xfrm>
        </p:grpSpPr>
        <p:sp>
          <p:nvSpPr>
            <p:cNvPr id="12" name="Freeform 12"/>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7108592" y="9258300"/>
            <a:ext cx="944949" cy="1028700"/>
            <a:chOff x="0" y="0"/>
            <a:chExt cx="511188" cy="556495"/>
          </a:xfrm>
        </p:grpSpPr>
        <p:sp>
          <p:nvSpPr>
            <p:cNvPr id="15" name="Freeform 15"/>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a:grpSpLocks noChangeAspect="1"/>
          </p:cNvGrpSpPr>
          <p:nvPr/>
        </p:nvGrpSpPr>
        <p:grpSpPr>
          <a:xfrm>
            <a:off x="9487141" y="-110213"/>
            <a:ext cx="8800859" cy="8800859"/>
            <a:chOff x="0" y="0"/>
            <a:chExt cx="6350000" cy="6350000"/>
          </a:xfrm>
        </p:grpSpPr>
        <p:sp>
          <p:nvSpPr>
            <p:cNvPr id="18" name="Freeform 18"/>
            <p:cNvSpPr/>
            <p:nvPr/>
          </p:nvSpPr>
          <p:spPr>
            <a:xfrm>
              <a:off x="0" y="0"/>
              <a:ext cx="6350000" cy="6350000"/>
            </a:xfrm>
            <a:custGeom>
              <a:avLst/>
              <a:gdLst/>
              <a:ahLst/>
              <a:cxnLst/>
              <a:rect l="l" t="t" r="r" b="b"/>
              <a:pathLst>
                <a:path w="6350000" h="6350000">
                  <a:moveTo>
                    <a:pt x="0" y="0"/>
                  </a:moveTo>
                  <a:cubicBezTo>
                    <a:pt x="0" y="3506470"/>
                    <a:pt x="2843530" y="6350000"/>
                    <a:pt x="6350000" y="6350000"/>
                  </a:cubicBezTo>
                  <a:lnTo>
                    <a:pt x="6350000" y="0"/>
                  </a:lnTo>
                  <a:lnTo>
                    <a:pt x="0" y="0"/>
                  </a:lnTo>
                  <a:close/>
                </a:path>
              </a:pathLst>
            </a:custGeom>
            <a:solidFill>
              <a:srgbClr val="7BC0B8"/>
            </a:solidFill>
            <a:ln w="12700">
              <a:solidFill>
                <a:srgbClr val="000000"/>
              </a:solidFill>
            </a:ln>
          </p:spPr>
          <p:txBody>
            <a:bodyPr/>
            <a:lstStyle/>
            <a:p>
              <a:endParaRPr lang="en-US"/>
            </a:p>
          </p:txBody>
        </p:sp>
      </p:grpSp>
      <p:grpSp>
        <p:nvGrpSpPr>
          <p:cNvPr id="19" name="Group 19"/>
          <p:cNvGrpSpPr>
            <a:grpSpLocks noChangeAspect="1"/>
          </p:cNvGrpSpPr>
          <p:nvPr/>
        </p:nvGrpSpPr>
        <p:grpSpPr>
          <a:xfrm>
            <a:off x="9233458" y="-2127160"/>
            <a:ext cx="10598412" cy="10598412"/>
            <a:chOff x="0" y="0"/>
            <a:chExt cx="6350000" cy="6350000"/>
          </a:xfrm>
        </p:grpSpPr>
        <p:sp>
          <p:nvSpPr>
            <p:cNvPr id="20" name="Freeform 20"/>
            <p:cNvSpPr/>
            <p:nvPr/>
          </p:nvSpPr>
          <p:spPr>
            <a:xfrm>
              <a:off x="0" y="0"/>
              <a:ext cx="6350000" cy="6350000"/>
            </a:xfrm>
            <a:custGeom>
              <a:avLst/>
              <a:gdLst/>
              <a:ahLst/>
              <a:cxnLst/>
              <a:rect l="l" t="t" r="r" b="b"/>
              <a:pathLst>
                <a:path w="6350000" h="6350000">
                  <a:moveTo>
                    <a:pt x="0" y="0"/>
                  </a:moveTo>
                  <a:cubicBezTo>
                    <a:pt x="0" y="3506470"/>
                    <a:pt x="2843530" y="6350000"/>
                    <a:pt x="6350000" y="6350000"/>
                  </a:cubicBezTo>
                  <a:lnTo>
                    <a:pt x="6350000" y="0"/>
                  </a:lnTo>
                  <a:lnTo>
                    <a:pt x="0" y="0"/>
                  </a:lnTo>
                  <a:close/>
                </a:path>
              </a:pathLst>
            </a:custGeom>
            <a:blipFill>
              <a:blip r:embed="rId2"/>
              <a:stretch>
                <a:fillRect l="-15080" r="-34732"/>
              </a:stretch>
            </a:blipFill>
          </p:spPr>
          <p:txBody>
            <a:bodyPr/>
            <a:lstStyle/>
            <a:p>
              <a:endParaRPr lang="en-US"/>
            </a:p>
          </p:txBody>
        </p:sp>
      </p:grpSp>
      <p:sp>
        <p:nvSpPr>
          <p:cNvPr id="21" name="TextBox 21"/>
          <p:cNvSpPr txBox="1"/>
          <p:nvPr/>
        </p:nvSpPr>
        <p:spPr>
          <a:xfrm>
            <a:off x="897961" y="1349650"/>
            <a:ext cx="8040605" cy="1114755"/>
          </a:xfrm>
          <a:prstGeom prst="rect">
            <a:avLst/>
          </a:prstGeom>
        </p:spPr>
        <p:txBody>
          <a:bodyPr lIns="0" tIns="0" rIns="0" bIns="0" rtlCol="0" anchor="t">
            <a:spAutoFit/>
          </a:bodyPr>
          <a:lstStyle/>
          <a:p>
            <a:pPr>
              <a:lnSpc>
                <a:spcPts val="8387"/>
              </a:lnSpc>
            </a:pPr>
            <a:r>
              <a:rPr lang="en-US" sz="8304">
                <a:solidFill>
                  <a:srgbClr val="272361"/>
                </a:solidFill>
                <a:latin typeface="HK Grotesk Bold"/>
              </a:rPr>
              <a:t>WHY MARITIME</a:t>
            </a:r>
          </a:p>
        </p:txBody>
      </p:sp>
      <p:sp>
        <p:nvSpPr>
          <p:cNvPr id="22" name="TextBox 22"/>
          <p:cNvSpPr txBox="1"/>
          <p:nvPr/>
        </p:nvSpPr>
        <p:spPr>
          <a:xfrm>
            <a:off x="896087" y="2676799"/>
            <a:ext cx="7957229" cy="2919323"/>
          </a:xfrm>
          <a:prstGeom prst="rect">
            <a:avLst/>
          </a:prstGeom>
        </p:spPr>
        <p:txBody>
          <a:bodyPr lIns="0" tIns="0" rIns="0" bIns="0" rtlCol="0" anchor="t">
            <a:spAutoFit/>
          </a:bodyPr>
          <a:lstStyle/>
          <a:p>
            <a:pPr algn="just">
              <a:lnSpc>
                <a:spcPts val="3359"/>
              </a:lnSpc>
            </a:pPr>
            <a:r>
              <a:rPr lang="en-US" sz="2399">
                <a:solidFill>
                  <a:srgbClr val="272361"/>
                </a:solidFill>
                <a:latin typeface="Montserrat Classic"/>
              </a:rPr>
              <a:t>A career in maritime offers </a:t>
            </a:r>
            <a:r>
              <a:rPr lang="en-US" sz="2399">
                <a:solidFill>
                  <a:srgbClr val="318385"/>
                </a:solidFill>
                <a:latin typeface="Montserrat Classic Bold"/>
              </a:rPr>
              <a:t>global opportunities</a:t>
            </a:r>
            <a:r>
              <a:rPr lang="en-US" sz="2399">
                <a:solidFill>
                  <a:srgbClr val="272361"/>
                </a:solidFill>
                <a:latin typeface="Montserrat Classic"/>
              </a:rPr>
              <a:t> for travel and exploration, providing individuals with the chance to work in </a:t>
            </a:r>
            <a:r>
              <a:rPr lang="en-US" sz="2399">
                <a:solidFill>
                  <a:srgbClr val="318385"/>
                </a:solidFill>
                <a:latin typeface="Montserrat Classic Bold"/>
              </a:rPr>
              <a:t>diverse</a:t>
            </a:r>
            <a:r>
              <a:rPr lang="en-US" sz="2399">
                <a:solidFill>
                  <a:srgbClr val="272361"/>
                </a:solidFill>
                <a:latin typeface="Montserrat Classic"/>
              </a:rPr>
              <a:t> countries and cultures. The industry provides </a:t>
            </a:r>
            <a:r>
              <a:rPr lang="en-US" sz="2399">
                <a:solidFill>
                  <a:srgbClr val="318385"/>
                </a:solidFill>
                <a:latin typeface="Montserrat Classic Bold"/>
              </a:rPr>
              <a:t>job security</a:t>
            </a:r>
            <a:r>
              <a:rPr lang="en-US" sz="2399">
                <a:solidFill>
                  <a:srgbClr val="272361"/>
                </a:solidFill>
                <a:latin typeface="Montserrat Classic"/>
              </a:rPr>
              <a:t>, as it is a vital component of international trade and transportation, ensuring a </a:t>
            </a:r>
            <a:r>
              <a:rPr lang="en-US" sz="2399">
                <a:solidFill>
                  <a:srgbClr val="318385"/>
                </a:solidFill>
                <a:latin typeface="Montserrat Classic Bold"/>
              </a:rPr>
              <a:t>consistent demand</a:t>
            </a:r>
            <a:r>
              <a:rPr lang="en-US" sz="2399">
                <a:solidFill>
                  <a:srgbClr val="272361"/>
                </a:solidFill>
                <a:latin typeface="Montserrat Classic"/>
              </a:rPr>
              <a:t> for skilled maritime professionals. </a:t>
            </a:r>
          </a:p>
        </p:txBody>
      </p:sp>
      <p:sp>
        <p:nvSpPr>
          <p:cNvPr id="23" name="Freeform 23"/>
          <p:cNvSpPr/>
          <p:nvPr/>
        </p:nvSpPr>
        <p:spPr>
          <a:xfrm>
            <a:off x="9487141" y="1688409"/>
            <a:ext cx="1730466" cy="664066"/>
          </a:xfrm>
          <a:custGeom>
            <a:avLst/>
            <a:gdLst/>
            <a:ahLst/>
            <a:cxnLst/>
            <a:rect l="l" t="t" r="r" b="b"/>
            <a:pathLst>
              <a:path w="1730466" h="664066">
                <a:moveTo>
                  <a:pt x="0" y="0"/>
                </a:moveTo>
                <a:lnTo>
                  <a:pt x="1730466" y="0"/>
                </a:lnTo>
                <a:lnTo>
                  <a:pt x="1730466" y="664067"/>
                </a:lnTo>
                <a:lnTo>
                  <a:pt x="0" y="6640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4" name="Freeform 24"/>
          <p:cNvSpPr/>
          <p:nvPr/>
        </p:nvSpPr>
        <p:spPr>
          <a:xfrm>
            <a:off x="17259300" y="7310816"/>
            <a:ext cx="1730466" cy="664066"/>
          </a:xfrm>
          <a:custGeom>
            <a:avLst/>
            <a:gdLst/>
            <a:ahLst/>
            <a:cxnLst/>
            <a:rect l="l" t="t" r="r" b="b"/>
            <a:pathLst>
              <a:path w="1730466" h="664066">
                <a:moveTo>
                  <a:pt x="0" y="0"/>
                </a:moveTo>
                <a:lnTo>
                  <a:pt x="1730466" y="0"/>
                </a:lnTo>
                <a:lnTo>
                  <a:pt x="1730466" y="664066"/>
                </a:lnTo>
                <a:lnTo>
                  <a:pt x="0" y="66406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5" name="Freeform 25"/>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7"/>
            <a:stretch>
              <a:fillRect/>
            </a:stretch>
          </a:blipFill>
        </p:spPr>
        <p:txBody>
          <a:bodyPr/>
          <a:lstStyle/>
          <a:p>
            <a:endParaRPr lang="en-US"/>
          </a:p>
        </p:txBody>
      </p:sp>
      <p:sp>
        <p:nvSpPr>
          <p:cNvPr id="26" name="TextBox 26"/>
          <p:cNvSpPr txBox="1"/>
          <p:nvPr/>
        </p:nvSpPr>
        <p:spPr>
          <a:xfrm>
            <a:off x="429179" y="6257298"/>
            <a:ext cx="2308510" cy="481256"/>
          </a:xfrm>
          <a:prstGeom prst="rect">
            <a:avLst/>
          </a:prstGeom>
        </p:spPr>
        <p:txBody>
          <a:bodyPr lIns="0" tIns="0" rIns="0" bIns="0" rtlCol="0" anchor="t">
            <a:spAutoFit/>
          </a:bodyPr>
          <a:lstStyle/>
          <a:p>
            <a:pPr algn="ctr">
              <a:lnSpc>
                <a:spcPts val="3919"/>
              </a:lnSpc>
              <a:spcBef>
                <a:spcPct val="0"/>
              </a:spcBef>
            </a:pPr>
            <a:r>
              <a:rPr lang="en-US" sz="2799">
                <a:solidFill>
                  <a:srgbClr val="5CB6F9"/>
                </a:solidFill>
                <a:latin typeface="Montserrat Classic Bold"/>
              </a:rPr>
              <a:t>ADVENTURE</a:t>
            </a:r>
          </a:p>
        </p:txBody>
      </p:sp>
      <p:sp>
        <p:nvSpPr>
          <p:cNvPr id="27" name="TextBox 27"/>
          <p:cNvSpPr txBox="1"/>
          <p:nvPr/>
        </p:nvSpPr>
        <p:spPr>
          <a:xfrm>
            <a:off x="833539" y="6975800"/>
            <a:ext cx="1446423" cy="481256"/>
          </a:xfrm>
          <a:prstGeom prst="rect">
            <a:avLst/>
          </a:prstGeom>
        </p:spPr>
        <p:txBody>
          <a:bodyPr lIns="0" tIns="0" rIns="0" bIns="0" rtlCol="0" anchor="t">
            <a:spAutoFit/>
          </a:bodyPr>
          <a:lstStyle/>
          <a:p>
            <a:pPr algn="ctr">
              <a:lnSpc>
                <a:spcPts val="3919"/>
              </a:lnSpc>
              <a:spcBef>
                <a:spcPct val="0"/>
              </a:spcBef>
            </a:pPr>
            <a:r>
              <a:rPr lang="en-US" sz="2799">
                <a:solidFill>
                  <a:srgbClr val="244972"/>
                </a:solidFill>
                <a:latin typeface="Montserrat Classic Bold"/>
              </a:rPr>
              <a:t>TRAVEL</a:t>
            </a:r>
          </a:p>
        </p:txBody>
      </p:sp>
      <p:sp>
        <p:nvSpPr>
          <p:cNvPr id="28" name="TextBox 28"/>
          <p:cNvSpPr txBox="1"/>
          <p:nvPr/>
        </p:nvSpPr>
        <p:spPr>
          <a:xfrm>
            <a:off x="256073" y="7694303"/>
            <a:ext cx="2654722" cy="481256"/>
          </a:xfrm>
          <a:prstGeom prst="rect">
            <a:avLst/>
          </a:prstGeom>
        </p:spPr>
        <p:txBody>
          <a:bodyPr lIns="0" tIns="0" rIns="0" bIns="0" rtlCol="0" anchor="t">
            <a:spAutoFit/>
          </a:bodyPr>
          <a:lstStyle/>
          <a:p>
            <a:pPr algn="ctr">
              <a:lnSpc>
                <a:spcPts val="3919"/>
              </a:lnSpc>
              <a:spcBef>
                <a:spcPct val="0"/>
              </a:spcBef>
            </a:pPr>
            <a:r>
              <a:rPr lang="en-US" sz="2799">
                <a:solidFill>
                  <a:srgbClr val="318385"/>
                </a:solidFill>
                <a:latin typeface="Montserrat Classic Bold"/>
              </a:rPr>
              <a:t>EXPLORATION</a:t>
            </a:r>
          </a:p>
        </p:txBody>
      </p:sp>
      <p:sp>
        <p:nvSpPr>
          <p:cNvPr id="29" name="TextBox 29"/>
          <p:cNvSpPr txBox="1"/>
          <p:nvPr/>
        </p:nvSpPr>
        <p:spPr>
          <a:xfrm>
            <a:off x="3431253" y="6257298"/>
            <a:ext cx="2627002" cy="481256"/>
          </a:xfrm>
          <a:prstGeom prst="rect">
            <a:avLst/>
          </a:prstGeom>
        </p:spPr>
        <p:txBody>
          <a:bodyPr lIns="0" tIns="0" rIns="0" bIns="0" rtlCol="0" anchor="t">
            <a:spAutoFit/>
          </a:bodyPr>
          <a:lstStyle/>
          <a:p>
            <a:pPr algn="ctr">
              <a:lnSpc>
                <a:spcPts val="3919"/>
              </a:lnSpc>
              <a:spcBef>
                <a:spcPct val="0"/>
              </a:spcBef>
            </a:pPr>
            <a:r>
              <a:rPr lang="en-US" sz="2799">
                <a:solidFill>
                  <a:srgbClr val="318385"/>
                </a:solidFill>
                <a:latin typeface="Montserrat Classic Bold"/>
              </a:rPr>
              <a:t>JOB SECURITY</a:t>
            </a:r>
          </a:p>
        </p:txBody>
      </p:sp>
      <p:sp>
        <p:nvSpPr>
          <p:cNvPr id="30" name="TextBox 30"/>
          <p:cNvSpPr txBox="1"/>
          <p:nvPr/>
        </p:nvSpPr>
        <p:spPr>
          <a:xfrm>
            <a:off x="3873657" y="6975800"/>
            <a:ext cx="1688827" cy="481256"/>
          </a:xfrm>
          <a:prstGeom prst="rect">
            <a:avLst/>
          </a:prstGeom>
        </p:spPr>
        <p:txBody>
          <a:bodyPr lIns="0" tIns="0" rIns="0" bIns="0" rtlCol="0" anchor="t">
            <a:spAutoFit/>
          </a:bodyPr>
          <a:lstStyle/>
          <a:p>
            <a:pPr algn="ctr">
              <a:lnSpc>
                <a:spcPts val="3919"/>
              </a:lnSpc>
              <a:spcBef>
                <a:spcPct val="0"/>
              </a:spcBef>
            </a:pPr>
            <a:r>
              <a:rPr lang="en-US" sz="2799">
                <a:solidFill>
                  <a:srgbClr val="5CB6F9"/>
                </a:solidFill>
                <a:latin typeface="Montserrat Classic Bold"/>
              </a:rPr>
              <a:t>GROWTH</a:t>
            </a:r>
          </a:p>
        </p:txBody>
      </p:sp>
      <p:sp>
        <p:nvSpPr>
          <p:cNvPr id="31" name="TextBox 31"/>
          <p:cNvSpPr txBox="1"/>
          <p:nvPr/>
        </p:nvSpPr>
        <p:spPr>
          <a:xfrm>
            <a:off x="3475157" y="7694303"/>
            <a:ext cx="2539194" cy="481256"/>
          </a:xfrm>
          <a:prstGeom prst="rect">
            <a:avLst/>
          </a:prstGeom>
        </p:spPr>
        <p:txBody>
          <a:bodyPr lIns="0" tIns="0" rIns="0" bIns="0" rtlCol="0" anchor="t">
            <a:spAutoFit/>
          </a:bodyPr>
          <a:lstStyle/>
          <a:p>
            <a:pPr algn="ctr">
              <a:lnSpc>
                <a:spcPts val="3919"/>
              </a:lnSpc>
              <a:spcBef>
                <a:spcPct val="0"/>
              </a:spcBef>
            </a:pPr>
            <a:r>
              <a:rPr lang="en-US" sz="2799">
                <a:solidFill>
                  <a:srgbClr val="244972"/>
                </a:solidFill>
                <a:latin typeface="Montserrat Classic Bold"/>
              </a:rPr>
              <a:t>TECHNOLOGY</a:t>
            </a:r>
          </a:p>
        </p:txBody>
      </p:sp>
      <p:sp>
        <p:nvSpPr>
          <p:cNvPr id="32" name="TextBox 32"/>
          <p:cNvSpPr txBox="1"/>
          <p:nvPr/>
        </p:nvSpPr>
        <p:spPr>
          <a:xfrm>
            <a:off x="7113475" y="7658743"/>
            <a:ext cx="3329657" cy="976482"/>
          </a:xfrm>
          <a:prstGeom prst="rect">
            <a:avLst/>
          </a:prstGeom>
        </p:spPr>
        <p:txBody>
          <a:bodyPr lIns="0" tIns="0" rIns="0" bIns="0" rtlCol="0" anchor="t">
            <a:spAutoFit/>
          </a:bodyPr>
          <a:lstStyle/>
          <a:p>
            <a:pPr algn="ctr">
              <a:lnSpc>
                <a:spcPts val="3919"/>
              </a:lnSpc>
            </a:pPr>
            <a:r>
              <a:rPr lang="en-US" sz="2799">
                <a:solidFill>
                  <a:srgbClr val="5CB6F9"/>
                </a:solidFill>
                <a:latin typeface="Montserrat Classic Bold"/>
              </a:rPr>
              <a:t>ENVIRONMENTAL </a:t>
            </a:r>
          </a:p>
          <a:p>
            <a:pPr algn="ctr">
              <a:lnSpc>
                <a:spcPts val="3919"/>
              </a:lnSpc>
              <a:spcBef>
                <a:spcPct val="0"/>
              </a:spcBef>
            </a:pPr>
            <a:r>
              <a:rPr lang="en-US" sz="2799">
                <a:solidFill>
                  <a:srgbClr val="5CB6F9"/>
                </a:solidFill>
                <a:latin typeface="Montserrat Classic Bold"/>
              </a:rPr>
              <a:t>STEWARDSHIP</a:t>
            </a:r>
          </a:p>
        </p:txBody>
      </p:sp>
      <p:sp>
        <p:nvSpPr>
          <p:cNvPr id="33" name="TextBox 33"/>
          <p:cNvSpPr txBox="1"/>
          <p:nvPr/>
        </p:nvSpPr>
        <p:spPr>
          <a:xfrm>
            <a:off x="6720826" y="6946420"/>
            <a:ext cx="3956968" cy="481256"/>
          </a:xfrm>
          <a:prstGeom prst="rect">
            <a:avLst/>
          </a:prstGeom>
        </p:spPr>
        <p:txBody>
          <a:bodyPr lIns="0" tIns="0" rIns="0" bIns="0" rtlCol="0" anchor="t">
            <a:spAutoFit/>
          </a:bodyPr>
          <a:lstStyle/>
          <a:p>
            <a:pPr algn="ctr">
              <a:lnSpc>
                <a:spcPts val="3919"/>
              </a:lnSpc>
              <a:spcBef>
                <a:spcPct val="0"/>
              </a:spcBef>
            </a:pPr>
            <a:r>
              <a:rPr lang="en-US" sz="2799">
                <a:solidFill>
                  <a:srgbClr val="318385"/>
                </a:solidFill>
                <a:latin typeface="Montserrat Classic Bold"/>
              </a:rPr>
              <a:t>CULTURAL DIVERSITY</a:t>
            </a:r>
          </a:p>
        </p:txBody>
      </p:sp>
      <p:sp>
        <p:nvSpPr>
          <p:cNvPr id="34" name="TextBox 34"/>
          <p:cNvSpPr txBox="1"/>
          <p:nvPr/>
        </p:nvSpPr>
        <p:spPr>
          <a:xfrm>
            <a:off x="6512950" y="6257298"/>
            <a:ext cx="4393592" cy="481256"/>
          </a:xfrm>
          <a:prstGeom prst="rect">
            <a:avLst/>
          </a:prstGeom>
        </p:spPr>
        <p:txBody>
          <a:bodyPr lIns="0" tIns="0" rIns="0" bIns="0" rtlCol="0" anchor="t">
            <a:spAutoFit/>
          </a:bodyPr>
          <a:lstStyle/>
          <a:p>
            <a:pPr algn="ctr">
              <a:lnSpc>
                <a:spcPts val="3919"/>
              </a:lnSpc>
              <a:spcBef>
                <a:spcPct val="0"/>
              </a:spcBef>
            </a:pPr>
            <a:r>
              <a:rPr lang="en-US" sz="2799">
                <a:solidFill>
                  <a:srgbClr val="244972"/>
                </a:solidFill>
                <a:latin typeface="Montserrat Classic Bold"/>
              </a:rPr>
              <a:t>COMPETITIVE SALARIES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rot="-5400000" flipH="1">
            <a:off x="16792857" y="4811467"/>
            <a:ext cx="1730466" cy="664066"/>
          </a:xfrm>
          <a:custGeom>
            <a:avLst/>
            <a:gdLst/>
            <a:ahLst/>
            <a:cxnLst/>
            <a:rect l="l" t="t" r="r" b="b"/>
            <a:pathLst>
              <a:path w="1730466" h="664066">
                <a:moveTo>
                  <a:pt x="1730466" y="0"/>
                </a:moveTo>
                <a:lnTo>
                  <a:pt x="0" y="0"/>
                </a:lnTo>
                <a:lnTo>
                  <a:pt x="0" y="664066"/>
                </a:lnTo>
                <a:lnTo>
                  <a:pt x="1730466" y="664066"/>
                </a:lnTo>
                <a:lnTo>
                  <a:pt x="173046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5400000" flipV="1">
            <a:off x="-533200" y="4811467"/>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p:cNvGrpSpPr/>
          <p:nvPr/>
        </p:nvGrpSpPr>
        <p:grpSpPr>
          <a:xfrm>
            <a:off x="901035" y="2522013"/>
            <a:ext cx="4948278" cy="1128575"/>
            <a:chOff x="0" y="0"/>
            <a:chExt cx="1481661" cy="337929"/>
          </a:xfrm>
        </p:grpSpPr>
        <p:sp>
          <p:nvSpPr>
            <p:cNvPr id="5" name="Freeform 5"/>
            <p:cNvSpPr/>
            <p:nvPr/>
          </p:nvSpPr>
          <p:spPr>
            <a:xfrm>
              <a:off x="0" y="0"/>
              <a:ext cx="1481661" cy="337929"/>
            </a:xfrm>
            <a:custGeom>
              <a:avLst/>
              <a:gdLst/>
              <a:ahLst/>
              <a:cxnLst/>
              <a:rect l="l" t="t" r="r" b="b"/>
              <a:pathLst>
                <a:path w="1481661" h="337929">
                  <a:moveTo>
                    <a:pt x="31291" y="0"/>
                  </a:moveTo>
                  <a:lnTo>
                    <a:pt x="1450370" y="0"/>
                  </a:lnTo>
                  <a:cubicBezTo>
                    <a:pt x="1458669" y="0"/>
                    <a:pt x="1466628" y="3297"/>
                    <a:pt x="1472496" y="9165"/>
                  </a:cubicBezTo>
                  <a:cubicBezTo>
                    <a:pt x="1478364" y="15033"/>
                    <a:pt x="1481661" y="22992"/>
                    <a:pt x="1481661" y="31291"/>
                  </a:cubicBezTo>
                  <a:lnTo>
                    <a:pt x="1481661" y="306638"/>
                  </a:lnTo>
                  <a:cubicBezTo>
                    <a:pt x="1481661" y="323919"/>
                    <a:pt x="1467652" y="337929"/>
                    <a:pt x="1450370" y="337929"/>
                  </a:cubicBezTo>
                  <a:lnTo>
                    <a:pt x="31291" y="337929"/>
                  </a:lnTo>
                  <a:cubicBezTo>
                    <a:pt x="22992" y="337929"/>
                    <a:pt x="15033" y="334632"/>
                    <a:pt x="9165" y="328764"/>
                  </a:cubicBezTo>
                  <a:cubicBezTo>
                    <a:pt x="3297" y="322896"/>
                    <a:pt x="0" y="314937"/>
                    <a:pt x="0" y="306638"/>
                  </a:cubicBezTo>
                  <a:lnTo>
                    <a:pt x="0" y="31291"/>
                  </a:lnTo>
                  <a:cubicBezTo>
                    <a:pt x="0" y="22992"/>
                    <a:pt x="3297" y="15033"/>
                    <a:pt x="9165" y="9165"/>
                  </a:cubicBezTo>
                  <a:cubicBezTo>
                    <a:pt x="15033" y="3297"/>
                    <a:pt x="22992" y="0"/>
                    <a:pt x="31291" y="0"/>
                  </a:cubicBezTo>
                  <a:close/>
                </a:path>
              </a:pathLst>
            </a:custGeom>
            <a:solidFill>
              <a:srgbClr val="B2D7EB"/>
            </a:solidFill>
          </p:spPr>
          <p:txBody>
            <a:bodyPr/>
            <a:lstStyle/>
            <a:p>
              <a:endParaRPr lang="en-US"/>
            </a:p>
          </p:txBody>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6470959" y="2517841"/>
            <a:ext cx="4948278" cy="1128575"/>
            <a:chOff x="0" y="0"/>
            <a:chExt cx="1481661" cy="337929"/>
          </a:xfrm>
        </p:grpSpPr>
        <p:sp>
          <p:nvSpPr>
            <p:cNvPr id="8" name="Freeform 8"/>
            <p:cNvSpPr/>
            <p:nvPr/>
          </p:nvSpPr>
          <p:spPr>
            <a:xfrm>
              <a:off x="0" y="0"/>
              <a:ext cx="1481661" cy="337929"/>
            </a:xfrm>
            <a:custGeom>
              <a:avLst/>
              <a:gdLst/>
              <a:ahLst/>
              <a:cxnLst/>
              <a:rect l="l" t="t" r="r" b="b"/>
              <a:pathLst>
                <a:path w="1481661" h="337929">
                  <a:moveTo>
                    <a:pt x="31291" y="0"/>
                  </a:moveTo>
                  <a:lnTo>
                    <a:pt x="1450370" y="0"/>
                  </a:lnTo>
                  <a:cubicBezTo>
                    <a:pt x="1458669" y="0"/>
                    <a:pt x="1466628" y="3297"/>
                    <a:pt x="1472496" y="9165"/>
                  </a:cubicBezTo>
                  <a:cubicBezTo>
                    <a:pt x="1478364" y="15033"/>
                    <a:pt x="1481661" y="22992"/>
                    <a:pt x="1481661" y="31291"/>
                  </a:cubicBezTo>
                  <a:lnTo>
                    <a:pt x="1481661" y="306638"/>
                  </a:lnTo>
                  <a:cubicBezTo>
                    <a:pt x="1481661" y="323919"/>
                    <a:pt x="1467652" y="337929"/>
                    <a:pt x="1450370" y="337929"/>
                  </a:cubicBezTo>
                  <a:lnTo>
                    <a:pt x="31291" y="337929"/>
                  </a:lnTo>
                  <a:cubicBezTo>
                    <a:pt x="22992" y="337929"/>
                    <a:pt x="15033" y="334632"/>
                    <a:pt x="9165" y="328764"/>
                  </a:cubicBezTo>
                  <a:cubicBezTo>
                    <a:pt x="3297" y="322896"/>
                    <a:pt x="0" y="314937"/>
                    <a:pt x="0" y="306638"/>
                  </a:cubicBezTo>
                  <a:lnTo>
                    <a:pt x="0" y="31291"/>
                  </a:lnTo>
                  <a:cubicBezTo>
                    <a:pt x="0" y="22992"/>
                    <a:pt x="3297" y="15033"/>
                    <a:pt x="9165" y="9165"/>
                  </a:cubicBezTo>
                  <a:cubicBezTo>
                    <a:pt x="15033" y="3297"/>
                    <a:pt x="22992" y="0"/>
                    <a:pt x="31291" y="0"/>
                  </a:cubicBezTo>
                  <a:close/>
                </a:path>
              </a:pathLst>
            </a:custGeom>
            <a:solidFill>
              <a:srgbClr val="244972"/>
            </a:solidFill>
          </p:spPr>
          <p:txBody>
            <a:bodyPr/>
            <a:lstStyle/>
            <a:p>
              <a:endParaRPr lang="en-US"/>
            </a:p>
          </p:txBody>
        </p:sp>
        <p:sp>
          <p:nvSpPr>
            <p:cNvPr id="9" name="TextBox 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140810" y="2513623"/>
            <a:ext cx="4948278" cy="1128575"/>
            <a:chOff x="0" y="0"/>
            <a:chExt cx="1481661" cy="337929"/>
          </a:xfrm>
        </p:grpSpPr>
        <p:sp>
          <p:nvSpPr>
            <p:cNvPr id="11" name="Freeform 11"/>
            <p:cNvSpPr/>
            <p:nvPr/>
          </p:nvSpPr>
          <p:spPr>
            <a:xfrm>
              <a:off x="0" y="0"/>
              <a:ext cx="1481661" cy="337929"/>
            </a:xfrm>
            <a:custGeom>
              <a:avLst/>
              <a:gdLst/>
              <a:ahLst/>
              <a:cxnLst/>
              <a:rect l="l" t="t" r="r" b="b"/>
              <a:pathLst>
                <a:path w="1481661" h="337929">
                  <a:moveTo>
                    <a:pt x="31291" y="0"/>
                  </a:moveTo>
                  <a:lnTo>
                    <a:pt x="1450370" y="0"/>
                  </a:lnTo>
                  <a:cubicBezTo>
                    <a:pt x="1458669" y="0"/>
                    <a:pt x="1466628" y="3297"/>
                    <a:pt x="1472496" y="9165"/>
                  </a:cubicBezTo>
                  <a:cubicBezTo>
                    <a:pt x="1478364" y="15033"/>
                    <a:pt x="1481661" y="22992"/>
                    <a:pt x="1481661" y="31291"/>
                  </a:cubicBezTo>
                  <a:lnTo>
                    <a:pt x="1481661" y="306638"/>
                  </a:lnTo>
                  <a:cubicBezTo>
                    <a:pt x="1481661" y="323919"/>
                    <a:pt x="1467652" y="337929"/>
                    <a:pt x="1450370" y="337929"/>
                  </a:cubicBezTo>
                  <a:lnTo>
                    <a:pt x="31291" y="337929"/>
                  </a:lnTo>
                  <a:cubicBezTo>
                    <a:pt x="22992" y="337929"/>
                    <a:pt x="15033" y="334632"/>
                    <a:pt x="9165" y="328764"/>
                  </a:cubicBezTo>
                  <a:cubicBezTo>
                    <a:pt x="3297" y="322896"/>
                    <a:pt x="0" y="314937"/>
                    <a:pt x="0" y="306638"/>
                  </a:cubicBezTo>
                  <a:lnTo>
                    <a:pt x="0" y="31291"/>
                  </a:lnTo>
                  <a:cubicBezTo>
                    <a:pt x="0" y="22992"/>
                    <a:pt x="3297" y="15033"/>
                    <a:pt x="9165" y="9165"/>
                  </a:cubicBezTo>
                  <a:cubicBezTo>
                    <a:pt x="15033" y="3297"/>
                    <a:pt x="22992" y="0"/>
                    <a:pt x="31291" y="0"/>
                  </a:cubicBezTo>
                  <a:close/>
                </a:path>
              </a:pathLst>
            </a:custGeom>
            <a:solidFill>
              <a:srgbClr val="318385"/>
            </a:solidFill>
          </p:spPr>
          <p:txBody>
            <a:bodyPr/>
            <a:lstStyle/>
            <a:p>
              <a:endParaRPr lang="en-US"/>
            </a:p>
          </p:txBody>
        </p:sp>
        <p:sp>
          <p:nvSpPr>
            <p:cNvPr id="12" name="TextBox 1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740957" y="9258300"/>
            <a:ext cx="6164234" cy="1028700"/>
            <a:chOff x="0" y="0"/>
            <a:chExt cx="3334660" cy="556495"/>
          </a:xfrm>
        </p:grpSpPr>
        <p:sp>
          <p:nvSpPr>
            <p:cNvPr id="14" name="Freeform 14"/>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5" name="TextBox 1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8053541" y="9258300"/>
            <a:ext cx="11250265" cy="1028700"/>
            <a:chOff x="0" y="0"/>
            <a:chExt cx="6086046" cy="556495"/>
          </a:xfrm>
        </p:grpSpPr>
        <p:sp>
          <p:nvSpPr>
            <p:cNvPr id="17" name="Freeform 17"/>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6162238" y="9258300"/>
            <a:ext cx="801978" cy="1028700"/>
            <a:chOff x="0" y="0"/>
            <a:chExt cx="433845" cy="556495"/>
          </a:xfrm>
        </p:grpSpPr>
        <p:sp>
          <p:nvSpPr>
            <p:cNvPr id="20" name="Freeform 20"/>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21" name="TextBox 2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7108592" y="9258300"/>
            <a:ext cx="944949" cy="1028700"/>
            <a:chOff x="0" y="0"/>
            <a:chExt cx="511188" cy="556495"/>
          </a:xfrm>
        </p:grpSpPr>
        <p:sp>
          <p:nvSpPr>
            <p:cNvPr id="23" name="Freeform 23"/>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4" name="TextBox 2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5" name="Freeform 25"/>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6"/>
            <a:stretch>
              <a:fillRect/>
            </a:stretch>
          </a:blipFill>
        </p:spPr>
        <p:txBody>
          <a:bodyPr/>
          <a:lstStyle/>
          <a:p>
            <a:endParaRPr lang="en-US"/>
          </a:p>
        </p:txBody>
      </p:sp>
      <p:grpSp>
        <p:nvGrpSpPr>
          <p:cNvPr id="26" name="Group 26"/>
          <p:cNvGrpSpPr/>
          <p:nvPr/>
        </p:nvGrpSpPr>
        <p:grpSpPr>
          <a:xfrm>
            <a:off x="5377946" y="9258300"/>
            <a:ext cx="784292" cy="1028700"/>
            <a:chOff x="0" y="0"/>
            <a:chExt cx="424278" cy="556495"/>
          </a:xfrm>
        </p:grpSpPr>
        <p:sp>
          <p:nvSpPr>
            <p:cNvPr id="27" name="Freeform 27"/>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8" name="TextBox 2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9" name="Group 29"/>
          <p:cNvGrpSpPr>
            <a:grpSpLocks noChangeAspect="1"/>
          </p:cNvGrpSpPr>
          <p:nvPr/>
        </p:nvGrpSpPr>
        <p:grpSpPr>
          <a:xfrm>
            <a:off x="937668" y="5724525"/>
            <a:ext cx="7436188" cy="2974475"/>
            <a:chOff x="0" y="0"/>
            <a:chExt cx="6350000" cy="2540000"/>
          </a:xfrm>
        </p:grpSpPr>
        <p:sp>
          <p:nvSpPr>
            <p:cNvPr id="30" name="Freeform 30"/>
            <p:cNvSpPr/>
            <p:nvPr/>
          </p:nvSpPr>
          <p:spPr>
            <a:xfrm>
              <a:off x="0" y="0"/>
              <a:ext cx="6350000" cy="2540000"/>
            </a:xfrm>
            <a:custGeom>
              <a:avLst/>
              <a:gdLst/>
              <a:ahLst/>
              <a:cxnLst/>
              <a:rect l="l" t="t" r="r" b="b"/>
              <a:pathLst>
                <a:path w="6350000" h="2540000">
                  <a:moveTo>
                    <a:pt x="0" y="2159000"/>
                  </a:moveTo>
                  <a:lnTo>
                    <a:pt x="0" y="381000"/>
                  </a:lnTo>
                  <a:cubicBezTo>
                    <a:pt x="0" y="170180"/>
                    <a:pt x="170180" y="0"/>
                    <a:pt x="381000" y="0"/>
                  </a:cubicBezTo>
                  <a:lnTo>
                    <a:pt x="5969000" y="0"/>
                  </a:lnTo>
                  <a:cubicBezTo>
                    <a:pt x="6179820" y="0"/>
                    <a:pt x="6350000" y="170180"/>
                    <a:pt x="6350000" y="381000"/>
                  </a:cubicBezTo>
                  <a:lnTo>
                    <a:pt x="6350000" y="2159000"/>
                  </a:lnTo>
                  <a:cubicBezTo>
                    <a:pt x="6350000" y="2369820"/>
                    <a:pt x="6179820" y="2540000"/>
                    <a:pt x="5969000" y="2540000"/>
                  </a:cubicBezTo>
                  <a:lnTo>
                    <a:pt x="381000" y="2540000"/>
                  </a:lnTo>
                  <a:cubicBezTo>
                    <a:pt x="170180" y="2540000"/>
                    <a:pt x="0" y="2369820"/>
                    <a:pt x="0" y="2159000"/>
                  </a:cubicBezTo>
                  <a:close/>
                </a:path>
              </a:pathLst>
            </a:custGeom>
            <a:blipFill>
              <a:blip r:embed="rId7"/>
              <a:stretch>
                <a:fillRect l="-5109" r="-5109"/>
              </a:stretch>
            </a:blipFill>
          </p:spPr>
          <p:txBody>
            <a:bodyPr/>
            <a:lstStyle/>
            <a:p>
              <a:endParaRPr lang="en-US"/>
            </a:p>
          </p:txBody>
        </p:sp>
      </p:grpSp>
      <p:sp>
        <p:nvSpPr>
          <p:cNvPr id="31" name="TextBox 31"/>
          <p:cNvSpPr txBox="1"/>
          <p:nvPr/>
        </p:nvSpPr>
        <p:spPr>
          <a:xfrm>
            <a:off x="1284680" y="2751795"/>
            <a:ext cx="4180988" cy="584469"/>
          </a:xfrm>
          <a:prstGeom prst="rect">
            <a:avLst/>
          </a:prstGeom>
        </p:spPr>
        <p:txBody>
          <a:bodyPr lIns="0" tIns="0" rIns="0" bIns="0" rtlCol="0" anchor="t">
            <a:spAutoFit/>
          </a:bodyPr>
          <a:lstStyle/>
          <a:p>
            <a:pPr algn="ctr">
              <a:lnSpc>
                <a:spcPts val="4714"/>
              </a:lnSpc>
            </a:pPr>
            <a:r>
              <a:rPr lang="en-US" sz="3367" spc="269">
                <a:solidFill>
                  <a:srgbClr val="272361"/>
                </a:solidFill>
                <a:latin typeface="Bernoru"/>
              </a:rPr>
              <a:t>OFFSHORE</a:t>
            </a:r>
          </a:p>
        </p:txBody>
      </p:sp>
      <p:sp>
        <p:nvSpPr>
          <p:cNvPr id="32" name="TextBox 32"/>
          <p:cNvSpPr txBox="1"/>
          <p:nvPr/>
        </p:nvSpPr>
        <p:spPr>
          <a:xfrm>
            <a:off x="12424527" y="2743405"/>
            <a:ext cx="4180988" cy="584376"/>
          </a:xfrm>
          <a:prstGeom prst="rect">
            <a:avLst/>
          </a:prstGeom>
        </p:spPr>
        <p:txBody>
          <a:bodyPr lIns="0" tIns="0" rIns="0" bIns="0" rtlCol="0" anchor="t">
            <a:spAutoFit/>
          </a:bodyPr>
          <a:lstStyle/>
          <a:p>
            <a:pPr algn="ctr">
              <a:lnSpc>
                <a:spcPts val="4719"/>
              </a:lnSpc>
            </a:pPr>
            <a:r>
              <a:rPr lang="en-US" sz="3371" spc="269">
                <a:solidFill>
                  <a:srgbClr val="F4F6FC"/>
                </a:solidFill>
                <a:latin typeface="Bernoru"/>
              </a:rPr>
              <a:t>ONSHORE</a:t>
            </a:r>
          </a:p>
        </p:txBody>
      </p:sp>
      <p:sp>
        <p:nvSpPr>
          <p:cNvPr id="33" name="TextBox 33"/>
          <p:cNvSpPr txBox="1"/>
          <p:nvPr/>
        </p:nvSpPr>
        <p:spPr>
          <a:xfrm>
            <a:off x="6854604" y="2747623"/>
            <a:ext cx="4180988" cy="584376"/>
          </a:xfrm>
          <a:prstGeom prst="rect">
            <a:avLst/>
          </a:prstGeom>
        </p:spPr>
        <p:txBody>
          <a:bodyPr lIns="0" tIns="0" rIns="0" bIns="0" rtlCol="0" anchor="t">
            <a:spAutoFit/>
          </a:bodyPr>
          <a:lstStyle/>
          <a:p>
            <a:pPr algn="ctr">
              <a:lnSpc>
                <a:spcPts val="4719"/>
              </a:lnSpc>
            </a:pPr>
            <a:r>
              <a:rPr lang="en-US" sz="3371" spc="269">
                <a:solidFill>
                  <a:srgbClr val="F4F6FC"/>
                </a:solidFill>
                <a:latin typeface="Bernoru"/>
              </a:rPr>
              <a:t>INSHORE</a:t>
            </a:r>
          </a:p>
        </p:txBody>
      </p:sp>
      <p:sp>
        <p:nvSpPr>
          <p:cNvPr id="34" name="TextBox 34"/>
          <p:cNvSpPr txBox="1"/>
          <p:nvPr/>
        </p:nvSpPr>
        <p:spPr>
          <a:xfrm>
            <a:off x="4953643" y="837392"/>
            <a:ext cx="8380714" cy="848739"/>
          </a:xfrm>
          <a:prstGeom prst="rect">
            <a:avLst/>
          </a:prstGeom>
        </p:spPr>
        <p:txBody>
          <a:bodyPr lIns="0" tIns="0" rIns="0" bIns="0" rtlCol="0" anchor="t">
            <a:spAutoFit/>
          </a:bodyPr>
          <a:lstStyle/>
          <a:p>
            <a:pPr algn="ctr">
              <a:lnSpc>
                <a:spcPts val="6421"/>
              </a:lnSpc>
            </a:pPr>
            <a:r>
              <a:rPr lang="en-US" sz="6357">
                <a:solidFill>
                  <a:srgbClr val="244972"/>
                </a:solidFill>
                <a:latin typeface="HK Grotesk Bold"/>
              </a:rPr>
              <a:t>TYPES OF CAREERS</a:t>
            </a:r>
          </a:p>
        </p:txBody>
      </p:sp>
      <p:sp>
        <p:nvSpPr>
          <p:cNvPr id="35" name="TextBox 35"/>
          <p:cNvSpPr txBox="1"/>
          <p:nvPr/>
        </p:nvSpPr>
        <p:spPr>
          <a:xfrm>
            <a:off x="994816" y="3854343"/>
            <a:ext cx="4821316" cy="1289157"/>
          </a:xfrm>
          <a:prstGeom prst="rect">
            <a:avLst/>
          </a:prstGeom>
        </p:spPr>
        <p:txBody>
          <a:bodyPr lIns="0" tIns="0" rIns="0" bIns="0" rtlCol="0" anchor="t">
            <a:spAutoFit/>
          </a:bodyPr>
          <a:lstStyle/>
          <a:p>
            <a:pPr marL="533808" lvl="1" indent="-266904">
              <a:lnSpc>
                <a:spcPts val="3461"/>
              </a:lnSpc>
              <a:buFont typeface="Arial"/>
              <a:buChar char="•"/>
            </a:pPr>
            <a:r>
              <a:rPr lang="en-US" sz="2472">
                <a:solidFill>
                  <a:srgbClr val="244972"/>
                </a:solidFill>
                <a:latin typeface="Montserrat Classic"/>
              </a:rPr>
              <a:t>Travel by bringing goods from port to port, or away from the shoreline.</a:t>
            </a:r>
          </a:p>
        </p:txBody>
      </p:sp>
      <p:sp>
        <p:nvSpPr>
          <p:cNvPr id="36" name="TextBox 36"/>
          <p:cNvSpPr txBox="1"/>
          <p:nvPr/>
        </p:nvSpPr>
        <p:spPr>
          <a:xfrm>
            <a:off x="6392501" y="3854343"/>
            <a:ext cx="4821316" cy="1289157"/>
          </a:xfrm>
          <a:prstGeom prst="rect">
            <a:avLst/>
          </a:prstGeom>
        </p:spPr>
        <p:txBody>
          <a:bodyPr lIns="0" tIns="0" rIns="0" bIns="0" rtlCol="0" anchor="t">
            <a:spAutoFit/>
          </a:bodyPr>
          <a:lstStyle/>
          <a:p>
            <a:pPr marL="533808" lvl="1" indent="-266904">
              <a:lnSpc>
                <a:spcPts val="3461"/>
              </a:lnSpc>
              <a:buFont typeface="Arial"/>
              <a:buChar char="•"/>
            </a:pPr>
            <a:r>
              <a:rPr lang="en-US" sz="2472">
                <a:solidFill>
                  <a:srgbClr val="244972"/>
                </a:solidFill>
                <a:latin typeface="Montserrat Classic"/>
              </a:rPr>
              <a:t>Land-based and hands-on with the ability to work on the water.</a:t>
            </a:r>
          </a:p>
        </p:txBody>
      </p:sp>
      <p:sp>
        <p:nvSpPr>
          <p:cNvPr id="37" name="TextBox 37"/>
          <p:cNvSpPr txBox="1"/>
          <p:nvPr/>
        </p:nvSpPr>
        <p:spPr>
          <a:xfrm>
            <a:off x="12140810" y="3759873"/>
            <a:ext cx="4821316" cy="1289157"/>
          </a:xfrm>
          <a:prstGeom prst="rect">
            <a:avLst/>
          </a:prstGeom>
        </p:spPr>
        <p:txBody>
          <a:bodyPr lIns="0" tIns="0" rIns="0" bIns="0" rtlCol="0" anchor="t">
            <a:spAutoFit/>
          </a:bodyPr>
          <a:lstStyle/>
          <a:p>
            <a:pPr marL="533808" lvl="1" indent="-266904">
              <a:lnSpc>
                <a:spcPts val="3461"/>
              </a:lnSpc>
              <a:buFont typeface="Arial"/>
              <a:buChar char="•"/>
            </a:pPr>
            <a:r>
              <a:rPr lang="en-US" sz="2472">
                <a:solidFill>
                  <a:srgbClr val="244972"/>
                </a:solidFill>
                <a:latin typeface="Montserrat Classic"/>
              </a:rPr>
              <a:t>Land-based careers supporting the maritime industry. </a:t>
            </a:r>
          </a:p>
        </p:txBody>
      </p:sp>
      <p:grpSp>
        <p:nvGrpSpPr>
          <p:cNvPr id="38" name="Group 38"/>
          <p:cNvGrpSpPr>
            <a:grpSpLocks noChangeAspect="1"/>
          </p:cNvGrpSpPr>
          <p:nvPr/>
        </p:nvGrpSpPr>
        <p:grpSpPr>
          <a:xfrm>
            <a:off x="9652900" y="5724525"/>
            <a:ext cx="7436188" cy="2974475"/>
            <a:chOff x="0" y="0"/>
            <a:chExt cx="6350000" cy="2540000"/>
          </a:xfrm>
        </p:grpSpPr>
        <p:sp>
          <p:nvSpPr>
            <p:cNvPr id="39" name="Freeform 39"/>
            <p:cNvSpPr/>
            <p:nvPr/>
          </p:nvSpPr>
          <p:spPr>
            <a:xfrm>
              <a:off x="0" y="0"/>
              <a:ext cx="6350000" cy="2540000"/>
            </a:xfrm>
            <a:custGeom>
              <a:avLst/>
              <a:gdLst/>
              <a:ahLst/>
              <a:cxnLst/>
              <a:rect l="l" t="t" r="r" b="b"/>
              <a:pathLst>
                <a:path w="6350000" h="2540000">
                  <a:moveTo>
                    <a:pt x="0" y="2159000"/>
                  </a:moveTo>
                  <a:lnTo>
                    <a:pt x="0" y="381000"/>
                  </a:lnTo>
                  <a:cubicBezTo>
                    <a:pt x="0" y="170180"/>
                    <a:pt x="170180" y="0"/>
                    <a:pt x="381000" y="0"/>
                  </a:cubicBezTo>
                  <a:lnTo>
                    <a:pt x="5969000" y="0"/>
                  </a:lnTo>
                  <a:cubicBezTo>
                    <a:pt x="6179820" y="0"/>
                    <a:pt x="6350000" y="170180"/>
                    <a:pt x="6350000" y="381000"/>
                  </a:cubicBezTo>
                  <a:lnTo>
                    <a:pt x="6350000" y="2159000"/>
                  </a:lnTo>
                  <a:cubicBezTo>
                    <a:pt x="6350000" y="2369820"/>
                    <a:pt x="6179820" y="2540000"/>
                    <a:pt x="5969000" y="2540000"/>
                  </a:cubicBezTo>
                  <a:lnTo>
                    <a:pt x="381000" y="2540000"/>
                  </a:lnTo>
                  <a:cubicBezTo>
                    <a:pt x="170180" y="2540000"/>
                    <a:pt x="0" y="2369820"/>
                    <a:pt x="0" y="2159000"/>
                  </a:cubicBezTo>
                  <a:close/>
                </a:path>
              </a:pathLst>
            </a:custGeom>
            <a:blipFill>
              <a:blip r:embed="rId7"/>
              <a:stretch>
                <a:fillRect l="-5109" r="-5109"/>
              </a:stretch>
            </a:blipFill>
          </p:spPr>
          <p:txBody>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740957" y="9258300"/>
            <a:ext cx="6164234" cy="1028700"/>
            <a:chOff x="0" y="0"/>
            <a:chExt cx="3334660" cy="556495"/>
          </a:xfrm>
        </p:grpSpPr>
        <p:sp>
          <p:nvSpPr>
            <p:cNvPr id="3" name="Freeform 3"/>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053541" y="9258300"/>
            <a:ext cx="11250265" cy="1028700"/>
            <a:chOff x="0" y="0"/>
            <a:chExt cx="6086046" cy="556495"/>
          </a:xfrm>
        </p:grpSpPr>
        <p:sp>
          <p:nvSpPr>
            <p:cNvPr id="6" name="Freeform 6"/>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6162238" y="9258300"/>
            <a:ext cx="801978" cy="1028700"/>
            <a:chOff x="0" y="0"/>
            <a:chExt cx="433845" cy="556495"/>
          </a:xfrm>
        </p:grpSpPr>
        <p:sp>
          <p:nvSpPr>
            <p:cNvPr id="9" name="Freeform 9"/>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7108592" y="9258300"/>
            <a:ext cx="944949" cy="1028700"/>
            <a:chOff x="0" y="0"/>
            <a:chExt cx="511188" cy="556495"/>
          </a:xfrm>
        </p:grpSpPr>
        <p:sp>
          <p:nvSpPr>
            <p:cNvPr id="12" name="Freeform 12"/>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2"/>
            <a:stretch>
              <a:fillRect/>
            </a:stretch>
          </a:blipFill>
        </p:spPr>
        <p:txBody>
          <a:bodyPr/>
          <a:lstStyle/>
          <a:p>
            <a:endParaRPr lang="en-US"/>
          </a:p>
        </p:txBody>
      </p:sp>
      <p:grpSp>
        <p:nvGrpSpPr>
          <p:cNvPr id="15" name="Group 15"/>
          <p:cNvGrpSpPr/>
          <p:nvPr/>
        </p:nvGrpSpPr>
        <p:grpSpPr>
          <a:xfrm>
            <a:off x="5377946" y="9258300"/>
            <a:ext cx="784292" cy="1028700"/>
            <a:chOff x="0" y="0"/>
            <a:chExt cx="424278" cy="556495"/>
          </a:xfrm>
        </p:grpSpPr>
        <p:sp>
          <p:nvSpPr>
            <p:cNvPr id="16" name="Freeform 16"/>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a:grpSpLocks noChangeAspect="1"/>
          </p:cNvGrpSpPr>
          <p:nvPr/>
        </p:nvGrpSpPr>
        <p:grpSpPr>
          <a:xfrm>
            <a:off x="1037104" y="2067547"/>
            <a:ext cx="6643399" cy="6861302"/>
            <a:chOff x="0" y="0"/>
            <a:chExt cx="6350000" cy="6558280"/>
          </a:xfrm>
        </p:grpSpPr>
        <p:sp>
          <p:nvSpPr>
            <p:cNvPr id="19" name="Freeform 19"/>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3"/>
              <a:stretch>
                <a:fillRect l="-23699" r="-31436"/>
              </a:stretch>
            </a:blipFill>
          </p:spPr>
          <p:txBody>
            <a:bodyPr/>
            <a:lstStyle/>
            <a:p>
              <a:endParaRPr lang="en-US"/>
            </a:p>
          </p:txBody>
        </p:sp>
        <p:sp>
          <p:nvSpPr>
            <p:cNvPr id="20" name="Freeform 20"/>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318385"/>
            </a:solidFill>
          </p:spPr>
          <p:txBody>
            <a:bodyPr/>
            <a:lstStyle/>
            <a:p>
              <a:endParaRPr lang="en-US"/>
            </a:p>
          </p:txBody>
        </p:sp>
      </p:grpSp>
      <p:sp>
        <p:nvSpPr>
          <p:cNvPr id="21" name="TextBox 21"/>
          <p:cNvSpPr txBox="1"/>
          <p:nvPr/>
        </p:nvSpPr>
        <p:spPr>
          <a:xfrm>
            <a:off x="8053541" y="2211064"/>
            <a:ext cx="9678234" cy="6717785"/>
          </a:xfrm>
          <a:prstGeom prst="rect">
            <a:avLst/>
          </a:prstGeom>
        </p:spPr>
        <p:txBody>
          <a:bodyPr lIns="0" tIns="0" rIns="0" bIns="0" rtlCol="0" anchor="t">
            <a:spAutoFit/>
          </a:bodyPr>
          <a:lstStyle/>
          <a:p>
            <a:pPr marL="690874" lvl="1" indent="-345437">
              <a:lnSpc>
                <a:spcPts val="4479"/>
              </a:lnSpc>
              <a:buFont typeface="Arial"/>
              <a:buChar char="•"/>
            </a:pPr>
            <a:r>
              <a:rPr lang="en-US" sz="3199">
                <a:solidFill>
                  <a:srgbClr val="244972"/>
                </a:solidFill>
                <a:latin typeface="Montserrat Classic"/>
              </a:rPr>
              <a:t>Involves careers working in </a:t>
            </a:r>
            <a:r>
              <a:rPr lang="en-US" sz="3199">
                <a:solidFill>
                  <a:srgbClr val="318385"/>
                </a:solidFill>
                <a:latin typeface="Montserrat Classic Bold"/>
              </a:rPr>
              <a:t>open waters</a:t>
            </a:r>
            <a:r>
              <a:rPr lang="en-US" sz="3199">
                <a:solidFill>
                  <a:srgbClr val="244972"/>
                </a:solidFill>
                <a:latin typeface="Montserrat Classic"/>
              </a:rPr>
              <a:t>, away from the shoreline.</a:t>
            </a:r>
          </a:p>
          <a:p>
            <a:pPr>
              <a:lnSpc>
                <a:spcPts val="4479"/>
              </a:lnSpc>
            </a:pPr>
            <a:endParaRPr lang="en-US" sz="3199">
              <a:solidFill>
                <a:srgbClr val="244972"/>
              </a:solidFill>
              <a:latin typeface="Montserrat Classic"/>
            </a:endParaRPr>
          </a:p>
          <a:p>
            <a:pPr marL="690874" lvl="1" indent="-345437">
              <a:lnSpc>
                <a:spcPts val="4479"/>
              </a:lnSpc>
              <a:buFont typeface="Arial"/>
              <a:buChar char="•"/>
            </a:pPr>
            <a:r>
              <a:rPr lang="en-US" sz="3199">
                <a:solidFill>
                  <a:srgbClr val="244972"/>
                </a:solidFill>
                <a:latin typeface="Montserrat Classic"/>
              </a:rPr>
              <a:t>Seafarers on vessels.</a:t>
            </a:r>
          </a:p>
          <a:p>
            <a:pPr>
              <a:lnSpc>
                <a:spcPts val="4479"/>
              </a:lnSpc>
            </a:pPr>
            <a:endParaRPr lang="en-US" sz="3199">
              <a:solidFill>
                <a:srgbClr val="244972"/>
              </a:solidFill>
              <a:latin typeface="Montserrat Classic"/>
            </a:endParaRPr>
          </a:p>
          <a:p>
            <a:pPr marL="690874" lvl="1" indent="-345437">
              <a:lnSpc>
                <a:spcPts val="4479"/>
              </a:lnSpc>
              <a:buFont typeface="Arial"/>
              <a:buChar char="•"/>
            </a:pPr>
            <a:r>
              <a:rPr lang="en-US" sz="3199">
                <a:solidFill>
                  <a:srgbClr val="244972"/>
                </a:solidFill>
                <a:latin typeface="Montserrat Classic"/>
              </a:rPr>
              <a:t>Includes offshore wind farms, deep-sea fishing, marine research, or oil and gas exploration.</a:t>
            </a:r>
          </a:p>
          <a:p>
            <a:pPr>
              <a:lnSpc>
                <a:spcPts val="4479"/>
              </a:lnSpc>
            </a:pPr>
            <a:endParaRPr lang="en-US" sz="3199">
              <a:solidFill>
                <a:srgbClr val="244972"/>
              </a:solidFill>
              <a:latin typeface="Montserrat Classic"/>
            </a:endParaRPr>
          </a:p>
          <a:p>
            <a:pPr marL="690874" lvl="1" indent="-345437">
              <a:lnSpc>
                <a:spcPts val="4479"/>
              </a:lnSpc>
              <a:buFont typeface="Arial"/>
              <a:buChar char="•"/>
            </a:pPr>
            <a:r>
              <a:rPr lang="en-US" sz="3199">
                <a:solidFill>
                  <a:srgbClr val="244972"/>
                </a:solidFill>
                <a:latin typeface="Montserrat Classic"/>
              </a:rPr>
              <a:t>Often requires </a:t>
            </a:r>
            <a:r>
              <a:rPr lang="en-US" sz="3199">
                <a:solidFill>
                  <a:srgbClr val="318385"/>
                </a:solidFill>
                <a:latin typeface="Montserrat Classic Bold"/>
              </a:rPr>
              <a:t>extended stays</a:t>
            </a:r>
            <a:r>
              <a:rPr lang="en-US" sz="3199">
                <a:solidFill>
                  <a:srgbClr val="244972"/>
                </a:solidFill>
                <a:latin typeface="Montserrat Classic"/>
              </a:rPr>
              <a:t> on vessels or offshore platforms for several weeks or months at a time.</a:t>
            </a:r>
          </a:p>
        </p:txBody>
      </p:sp>
      <p:sp>
        <p:nvSpPr>
          <p:cNvPr id="22" name="Freeform 22"/>
          <p:cNvSpPr/>
          <p:nvPr/>
        </p:nvSpPr>
        <p:spPr>
          <a:xfrm flipV="1">
            <a:off x="13361993" y="850567"/>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flipH="1" flipV="1">
            <a:off x="3849836" y="856423"/>
            <a:ext cx="1730466" cy="664066"/>
          </a:xfrm>
          <a:custGeom>
            <a:avLst/>
            <a:gdLst/>
            <a:ahLst/>
            <a:cxnLst/>
            <a:rect l="l" t="t" r="r" b="b"/>
            <a:pathLst>
              <a:path w="1730466" h="664066">
                <a:moveTo>
                  <a:pt x="1730467" y="664066"/>
                </a:moveTo>
                <a:lnTo>
                  <a:pt x="0" y="664066"/>
                </a:lnTo>
                <a:lnTo>
                  <a:pt x="0" y="0"/>
                </a:lnTo>
                <a:lnTo>
                  <a:pt x="1730467" y="0"/>
                </a:lnTo>
                <a:lnTo>
                  <a:pt x="1730467" y="66406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TextBox 24"/>
          <p:cNvSpPr txBox="1"/>
          <p:nvPr/>
        </p:nvSpPr>
        <p:spPr>
          <a:xfrm>
            <a:off x="5423276" y="610681"/>
            <a:ext cx="8255397" cy="1336526"/>
          </a:xfrm>
          <a:prstGeom prst="rect">
            <a:avLst/>
          </a:prstGeom>
        </p:spPr>
        <p:txBody>
          <a:bodyPr lIns="0" tIns="0" rIns="0" bIns="0" rtlCol="0" anchor="t">
            <a:spAutoFit/>
          </a:bodyPr>
          <a:lstStyle/>
          <a:p>
            <a:pPr algn="ctr">
              <a:lnSpc>
                <a:spcPts val="10099"/>
              </a:lnSpc>
            </a:pPr>
            <a:r>
              <a:rPr lang="en-US" sz="9999">
                <a:solidFill>
                  <a:srgbClr val="244972"/>
                </a:solidFill>
                <a:latin typeface="HK Grotesk Bold"/>
              </a:rPr>
              <a:t>OFFSHORE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8737180" y="703607"/>
            <a:ext cx="8979874" cy="8000728"/>
            <a:chOff x="0" y="0"/>
            <a:chExt cx="11973166" cy="10667637"/>
          </a:xfrm>
        </p:grpSpPr>
        <p:pic>
          <p:nvPicPr>
            <p:cNvPr id="3" name="Picture 3"/>
            <p:cNvPicPr>
              <a:picLocks noChangeAspect="1"/>
            </p:cNvPicPr>
            <p:nvPr/>
          </p:nvPicPr>
          <p:blipFill>
            <a:blip r:embed="rId2"/>
            <a:srcRect t="278" b="278"/>
            <a:stretch>
              <a:fillRect/>
            </a:stretch>
          </p:blipFill>
          <p:spPr>
            <a:xfrm>
              <a:off x="0" y="0"/>
              <a:ext cx="7939777" cy="3513546"/>
            </a:xfrm>
            <a:prstGeom prst="rect">
              <a:avLst/>
            </a:prstGeom>
          </p:spPr>
        </p:pic>
        <p:pic>
          <p:nvPicPr>
            <p:cNvPr id="4" name="Picture 4"/>
            <p:cNvPicPr>
              <a:picLocks noChangeAspect="1"/>
            </p:cNvPicPr>
            <p:nvPr/>
          </p:nvPicPr>
          <p:blipFill>
            <a:blip r:embed="rId3"/>
            <a:srcRect l="12962" r="12962"/>
            <a:stretch>
              <a:fillRect/>
            </a:stretch>
          </p:blipFill>
          <p:spPr>
            <a:xfrm>
              <a:off x="8066777" y="0"/>
              <a:ext cx="3906389" cy="3513546"/>
            </a:xfrm>
            <a:prstGeom prst="rect">
              <a:avLst/>
            </a:prstGeom>
          </p:spPr>
        </p:pic>
        <p:pic>
          <p:nvPicPr>
            <p:cNvPr id="5" name="Picture 5"/>
            <p:cNvPicPr>
              <a:picLocks noChangeAspect="1"/>
            </p:cNvPicPr>
            <p:nvPr/>
          </p:nvPicPr>
          <p:blipFill>
            <a:blip r:embed="rId4"/>
            <a:srcRect l="8281" r="8281"/>
            <a:stretch>
              <a:fillRect/>
            </a:stretch>
          </p:blipFill>
          <p:spPr>
            <a:xfrm>
              <a:off x="0" y="3640546"/>
              <a:ext cx="3906389" cy="7027091"/>
            </a:xfrm>
            <a:prstGeom prst="rect">
              <a:avLst/>
            </a:prstGeom>
          </p:spPr>
        </p:pic>
        <p:pic>
          <p:nvPicPr>
            <p:cNvPr id="6" name="Picture 6"/>
            <p:cNvPicPr>
              <a:picLocks noChangeAspect="1"/>
            </p:cNvPicPr>
            <p:nvPr/>
          </p:nvPicPr>
          <p:blipFill>
            <a:blip r:embed="rId5"/>
            <a:srcRect l="12337" r="12337"/>
            <a:stretch>
              <a:fillRect/>
            </a:stretch>
          </p:blipFill>
          <p:spPr>
            <a:xfrm>
              <a:off x="4033389" y="3640546"/>
              <a:ext cx="7939777" cy="7027091"/>
            </a:xfrm>
            <a:prstGeom prst="rect">
              <a:avLst/>
            </a:prstGeom>
          </p:spPr>
        </p:pic>
      </p:grpSp>
      <p:sp>
        <p:nvSpPr>
          <p:cNvPr id="7" name="TextBox 7"/>
          <p:cNvSpPr txBox="1"/>
          <p:nvPr/>
        </p:nvSpPr>
        <p:spPr>
          <a:xfrm>
            <a:off x="1028700" y="827432"/>
            <a:ext cx="7327467" cy="1774061"/>
          </a:xfrm>
          <a:prstGeom prst="rect">
            <a:avLst/>
          </a:prstGeom>
        </p:spPr>
        <p:txBody>
          <a:bodyPr lIns="0" tIns="0" rIns="0" bIns="0" rtlCol="0" anchor="t">
            <a:spAutoFit/>
          </a:bodyPr>
          <a:lstStyle/>
          <a:p>
            <a:pPr>
              <a:lnSpc>
                <a:spcPts val="6881"/>
              </a:lnSpc>
            </a:pPr>
            <a:r>
              <a:rPr lang="en-US" sz="6813">
                <a:solidFill>
                  <a:srgbClr val="244972"/>
                </a:solidFill>
                <a:latin typeface="Montserrat Classic"/>
              </a:rPr>
              <a:t>Offshore: </a:t>
            </a:r>
          </a:p>
          <a:p>
            <a:pPr>
              <a:lnSpc>
                <a:spcPts val="6881"/>
              </a:lnSpc>
            </a:pPr>
            <a:r>
              <a:rPr lang="en-US" sz="6813">
                <a:solidFill>
                  <a:srgbClr val="244972"/>
                </a:solidFill>
                <a:latin typeface="Montserrat Classic"/>
              </a:rPr>
              <a:t>Wind Technician</a:t>
            </a:r>
          </a:p>
        </p:txBody>
      </p:sp>
      <p:sp>
        <p:nvSpPr>
          <p:cNvPr id="8" name="TextBox 8"/>
          <p:cNvSpPr txBox="1"/>
          <p:nvPr/>
        </p:nvSpPr>
        <p:spPr>
          <a:xfrm>
            <a:off x="1028700" y="3058966"/>
            <a:ext cx="7024841" cy="5554653"/>
          </a:xfrm>
          <a:prstGeom prst="rect">
            <a:avLst/>
          </a:prstGeom>
        </p:spPr>
        <p:txBody>
          <a:bodyPr lIns="0" tIns="0" rIns="0" bIns="0" rtlCol="0" anchor="t">
            <a:spAutoFit/>
          </a:bodyPr>
          <a:lstStyle/>
          <a:p>
            <a:pPr>
              <a:lnSpc>
                <a:spcPts val="2940"/>
              </a:lnSpc>
            </a:pPr>
            <a:r>
              <a:rPr lang="en-US" sz="2100">
                <a:solidFill>
                  <a:srgbClr val="244972"/>
                </a:solidFill>
                <a:latin typeface="Montserrat Classic Bold"/>
              </a:rPr>
              <a:t>Description:</a:t>
            </a:r>
            <a:r>
              <a:rPr lang="en-US" sz="2100">
                <a:solidFill>
                  <a:srgbClr val="244972"/>
                </a:solidFill>
                <a:latin typeface="Montserrat Classic"/>
              </a:rPr>
              <a:t> Wind technicians install, inspect, maintain, operate, and repaired wind turbines. They are capable of diagnosing and fixing any problem that would cause the turbine to be show down unexpectedly or fail to operate. </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Salary Range: </a:t>
            </a:r>
            <a:r>
              <a:rPr lang="en-US" sz="2100">
                <a:solidFill>
                  <a:srgbClr val="244972"/>
                </a:solidFill>
                <a:latin typeface="Montserrat Classic"/>
              </a:rPr>
              <a:t>$46,420 - $77,810</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Education &amp; Training Level: </a:t>
            </a:r>
            <a:r>
              <a:rPr lang="en-US" sz="2100">
                <a:solidFill>
                  <a:srgbClr val="244972"/>
                </a:solidFill>
                <a:latin typeface="Montserrat Classic"/>
              </a:rPr>
              <a:t>High School Diploma or equivalent</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Training: </a:t>
            </a:r>
            <a:r>
              <a:rPr lang="en-US" sz="2100">
                <a:solidFill>
                  <a:srgbClr val="244972"/>
                </a:solidFill>
                <a:latin typeface="Montserrat Classic"/>
              </a:rPr>
              <a:t>To learn the trade, most technicians attend technical school followed by employer training</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a:rPr>
              <a:t> </a:t>
            </a:r>
          </a:p>
        </p:txBody>
      </p:sp>
      <p:sp>
        <p:nvSpPr>
          <p:cNvPr id="9" name="Freeform 9"/>
          <p:cNvSpPr/>
          <p:nvPr/>
        </p:nvSpPr>
        <p:spPr>
          <a:xfrm rot="5400000" flipV="1">
            <a:off x="16851821" y="6045920"/>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1" name="Group 11"/>
          <p:cNvGrpSpPr/>
          <p:nvPr/>
        </p:nvGrpSpPr>
        <p:grpSpPr>
          <a:xfrm>
            <a:off x="-740957" y="9258300"/>
            <a:ext cx="6164234" cy="1028700"/>
            <a:chOff x="0" y="0"/>
            <a:chExt cx="3334660" cy="556495"/>
          </a:xfrm>
        </p:grpSpPr>
        <p:sp>
          <p:nvSpPr>
            <p:cNvPr id="12" name="Freeform 12"/>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053541" y="9258300"/>
            <a:ext cx="11250265" cy="1028700"/>
            <a:chOff x="0" y="0"/>
            <a:chExt cx="6086046" cy="556495"/>
          </a:xfrm>
        </p:grpSpPr>
        <p:sp>
          <p:nvSpPr>
            <p:cNvPr id="15" name="Freeform 15"/>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6162238" y="9258300"/>
            <a:ext cx="801978" cy="1028700"/>
            <a:chOff x="0" y="0"/>
            <a:chExt cx="433845" cy="556495"/>
          </a:xfrm>
        </p:grpSpPr>
        <p:sp>
          <p:nvSpPr>
            <p:cNvPr id="18" name="Freeform 18"/>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7108592" y="9258300"/>
            <a:ext cx="944949" cy="1028700"/>
            <a:chOff x="0" y="0"/>
            <a:chExt cx="511188" cy="556495"/>
          </a:xfrm>
        </p:grpSpPr>
        <p:sp>
          <p:nvSpPr>
            <p:cNvPr id="21" name="Freeform 21"/>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10"/>
            <a:stretch>
              <a:fillRect/>
            </a:stretch>
          </a:blipFill>
        </p:spPr>
        <p:txBody>
          <a:bodyPr/>
          <a:lstStyle/>
          <a:p>
            <a:endParaRPr lang="en-US"/>
          </a:p>
        </p:txBody>
      </p:sp>
      <p:grpSp>
        <p:nvGrpSpPr>
          <p:cNvPr id="24" name="Group 24"/>
          <p:cNvGrpSpPr/>
          <p:nvPr/>
        </p:nvGrpSpPr>
        <p:grpSpPr>
          <a:xfrm>
            <a:off x="5377946" y="9258300"/>
            <a:ext cx="784292" cy="1028700"/>
            <a:chOff x="0" y="0"/>
            <a:chExt cx="424278" cy="556495"/>
          </a:xfrm>
        </p:grpSpPr>
        <p:sp>
          <p:nvSpPr>
            <p:cNvPr id="25" name="Freeform 25"/>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1090448" y="8666235"/>
            <a:ext cx="6061956"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11" tooltip="https://www.energy.gov/eere/wind/career-map-wind-technician"/>
              </a:rPr>
              <a:t>Source: Office of Energy Efficiency &amp; Renewable Energy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740957" y="9258300"/>
            <a:ext cx="6164234" cy="1028700"/>
            <a:chOff x="0" y="0"/>
            <a:chExt cx="3334660" cy="556495"/>
          </a:xfrm>
        </p:grpSpPr>
        <p:sp>
          <p:nvSpPr>
            <p:cNvPr id="4" name="Freeform 4"/>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8053541" y="9258300"/>
            <a:ext cx="11250265" cy="1028700"/>
            <a:chOff x="0" y="0"/>
            <a:chExt cx="6086046" cy="556495"/>
          </a:xfrm>
        </p:grpSpPr>
        <p:sp>
          <p:nvSpPr>
            <p:cNvPr id="7" name="Freeform 7"/>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162238" y="9258300"/>
            <a:ext cx="801978" cy="1028700"/>
            <a:chOff x="0" y="0"/>
            <a:chExt cx="433845" cy="556495"/>
          </a:xfrm>
        </p:grpSpPr>
        <p:sp>
          <p:nvSpPr>
            <p:cNvPr id="10" name="Freeform 10"/>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7108592" y="9258300"/>
            <a:ext cx="944949" cy="1028700"/>
            <a:chOff x="0" y="0"/>
            <a:chExt cx="511188" cy="556495"/>
          </a:xfrm>
        </p:grpSpPr>
        <p:sp>
          <p:nvSpPr>
            <p:cNvPr id="13" name="Freeform 13"/>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5"/>
            <a:stretch>
              <a:fillRect/>
            </a:stretch>
          </a:blipFill>
        </p:spPr>
        <p:txBody>
          <a:bodyPr/>
          <a:lstStyle/>
          <a:p>
            <a:endParaRPr lang="en-US"/>
          </a:p>
        </p:txBody>
      </p:sp>
      <p:grpSp>
        <p:nvGrpSpPr>
          <p:cNvPr id="16" name="Group 16"/>
          <p:cNvGrpSpPr/>
          <p:nvPr/>
        </p:nvGrpSpPr>
        <p:grpSpPr>
          <a:xfrm>
            <a:off x="5377946" y="9258300"/>
            <a:ext cx="784292" cy="1028700"/>
            <a:chOff x="0" y="0"/>
            <a:chExt cx="424278" cy="556495"/>
          </a:xfrm>
        </p:grpSpPr>
        <p:sp>
          <p:nvSpPr>
            <p:cNvPr id="17" name="Freeform 17"/>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9" name="Picture 19"/>
          <p:cNvPicPr>
            <a:picLocks noChangeAspect="1"/>
          </p:cNvPicPr>
          <p:nvPr>
            <a:videoFile r:link="rId1"/>
          </p:nvPr>
        </p:nvPicPr>
        <p:blipFill>
          <a:blip r:embed="rId6"/>
          <a:stretch>
            <a:fillRect/>
          </a:stretch>
        </p:blipFill>
        <p:spPr>
          <a:xfrm>
            <a:off x="9277583" y="4204064"/>
            <a:ext cx="8241021" cy="4642829"/>
          </a:xfrm>
          <a:prstGeom prst="rect">
            <a:avLst/>
          </a:prstGeom>
        </p:spPr>
      </p:pic>
      <p:grpSp>
        <p:nvGrpSpPr>
          <p:cNvPr id="20" name="Group 20"/>
          <p:cNvGrpSpPr>
            <a:grpSpLocks noChangeAspect="1"/>
          </p:cNvGrpSpPr>
          <p:nvPr/>
        </p:nvGrpSpPr>
        <p:grpSpPr>
          <a:xfrm>
            <a:off x="9277583" y="1163796"/>
            <a:ext cx="5111877" cy="2875395"/>
            <a:chOff x="0" y="0"/>
            <a:chExt cx="11289030" cy="6350000"/>
          </a:xfrm>
        </p:grpSpPr>
        <p:sp>
          <p:nvSpPr>
            <p:cNvPr id="21" name="Freeform 21"/>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7"/>
              <a:stretch>
                <a:fillRect t="-9265" b="-9265"/>
              </a:stretch>
            </a:blipFill>
          </p:spPr>
          <p:txBody>
            <a:bodyPr/>
            <a:lstStyle/>
            <a:p>
              <a:endParaRPr lang="en-US"/>
            </a:p>
          </p:txBody>
        </p:sp>
      </p:grpSp>
      <p:sp>
        <p:nvSpPr>
          <p:cNvPr id="22" name="Freeform 22"/>
          <p:cNvSpPr/>
          <p:nvPr/>
        </p:nvSpPr>
        <p:spPr>
          <a:xfrm rot="5400000" flipV="1">
            <a:off x="16851821" y="6045920"/>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23" name="Group 23"/>
          <p:cNvGrpSpPr>
            <a:grpSpLocks noChangeAspect="1"/>
          </p:cNvGrpSpPr>
          <p:nvPr/>
        </p:nvGrpSpPr>
        <p:grpSpPr>
          <a:xfrm>
            <a:off x="14741885" y="1235374"/>
            <a:ext cx="2737465" cy="2737454"/>
            <a:chOff x="0" y="0"/>
            <a:chExt cx="6350025" cy="6350000"/>
          </a:xfrm>
        </p:grpSpPr>
        <p:sp>
          <p:nvSpPr>
            <p:cNvPr id="24" name="Freeform 24"/>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10"/>
              <a:stretch>
                <a:fillRect l="-24999" r="-24999"/>
              </a:stretch>
            </a:blipFill>
          </p:spPr>
          <p:txBody>
            <a:bodyPr/>
            <a:lstStyle/>
            <a:p>
              <a:endParaRPr lang="en-US"/>
            </a:p>
          </p:txBody>
        </p:sp>
      </p:grpSp>
      <p:sp>
        <p:nvSpPr>
          <p:cNvPr id="25" name="TextBox 25"/>
          <p:cNvSpPr txBox="1"/>
          <p:nvPr/>
        </p:nvSpPr>
        <p:spPr>
          <a:xfrm>
            <a:off x="1028700" y="827432"/>
            <a:ext cx="7327467" cy="1774061"/>
          </a:xfrm>
          <a:prstGeom prst="rect">
            <a:avLst/>
          </a:prstGeom>
        </p:spPr>
        <p:txBody>
          <a:bodyPr lIns="0" tIns="0" rIns="0" bIns="0" rtlCol="0" anchor="t">
            <a:spAutoFit/>
          </a:bodyPr>
          <a:lstStyle/>
          <a:p>
            <a:pPr>
              <a:lnSpc>
                <a:spcPts val="6881"/>
              </a:lnSpc>
            </a:pPr>
            <a:r>
              <a:rPr lang="en-US" sz="6813">
                <a:solidFill>
                  <a:srgbClr val="244972"/>
                </a:solidFill>
                <a:latin typeface="Montserrat Classic"/>
              </a:rPr>
              <a:t>Offshore: </a:t>
            </a:r>
          </a:p>
          <a:p>
            <a:pPr>
              <a:lnSpc>
                <a:spcPts val="6881"/>
              </a:lnSpc>
            </a:pPr>
            <a:r>
              <a:rPr lang="en-US" sz="6813">
                <a:solidFill>
                  <a:srgbClr val="244972"/>
                </a:solidFill>
                <a:latin typeface="Montserrat Classic"/>
              </a:rPr>
              <a:t>Cook</a:t>
            </a:r>
          </a:p>
        </p:txBody>
      </p:sp>
      <p:sp>
        <p:nvSpPr>
          <p:cNvPr id="26" name="TextBox 26"/>
          <p:cNvSpPr txBox="1"/>
          <p:nvPr/>
        </p:nvSpPr>
        <p:spPr>
          <a:xfrm>
            <a:off x="1028700" y="3058966"/>
            <a:ext cx="7024841" cy="5925979"/>
          </a:xfrm>
          <a:prstGeom prst="rect">
            <a:avLst/>
          </a:prstGeom>
        </p:spPr>
        <p:txBody>
          <a:bodyPr lIns="0" tIns="0" rIns="0" bIns="0" rtlCol="0" anchor="t">
            <a:spAutoFit/>
          </a:bodyPr>
          <a:lstStyle/>
          <a:p>
            <a:pPr>
              <a:lnSpc>
                <a:spcPts val="2940"/>
              </a:lnSpc>
            </a:pPr>
            <a:r>
              <a:rPr lang="en-US" sz="2100">
                <a:solidFill>
                  <a:srgbClr val="244972"/>
                </a:solidFill>
                <a:latin typeface="Montserrat Classic Bold"/>
              </a:rPr>
              <a:t>Description:</a:t>
            </a:r>
            <a:r>
              <a:rPr lang="en-US" sz="2100">
                <a:solidFill>
                  <a:srgbClr val="244972"/>
                </a:solidFill>
                <a:latin typeface="Montserrat Classic"/>
              </a:rPr>
              <a:t> Responsible for preparing and serving nutritious &amp; well-balanced meals to the crew and any guests. Cooks are responsible for maintaining the galley, dining room, and associated equipment in a clean and sanitary condition at all times. </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Salary Range: </a:t>
            </a:r>
            <a:r>
              <a:rPr lang="en-US" sz="2100">
                <a:solidFill>
                  <a:srgbClr val="244972"/>
                </a:solidFill>
                <a:latin typeface="Montserrat Classic"/>
              </a:rPr>
              <a:t>$44,000 - $63,000</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Education &amp; Training Level: </a:t>
            </a:r>
            <a:r>
              <a:rPr lang="en-US" sz="2100">
                <a:solidFill>
                  <a:srgbClr val="244972"/>
                </a:solidFill>
                <a:latin typeface="Montserrat Classic"/>
              </a:rPr>
              <a:t>High School Diploma or equivalent, ServSafe Certification</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Note:</a:t>
            </a:r>
            <a:r>
              <a:rPr lang="en-US" sz="2100">
                <a:solidFill>
                  <a:srgbClr val="244972"/>
                </a:solidFill>
                <a:latin typeface="Montserrat Classic"/>
              </a:rPr>
              <a:t> Requires you to live abroad on a vessel for your rotation. Schedules vary but can be 28 days on and 28 days off. </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a:rPr>
              <a:t> </a:t>
            </a:r>
          </a:p>
        </p:txBody>
      </p:sp>
      <p:sp>
        <p:nvSpPr>
          <p:cNvPr id="27" name="TextBox 27"/>
          <p:cNvSpPr txBox="1"/>
          <p:nvPr/>
        </p:nvSpPr>
        <p:spPr>
          <a:xfrm>
            <a:off x="2513803" y="8666235"/>
            <a:ext cx="3215246"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11" tooltip="https://www.riverworksdiscovery.org/careers"/>
              </a:rPr>
              <a:t>Source: RiverWorks Discovery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V="1">
            <a:off x="12347747" y="1069085"/>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flipH="1" flipV="1">
            <a:off x="4524337" y="1076702"/>
            <a:ext cx="1730466" cy="664066"/>
          </a:xfrm>
          <a:custGeom>
            <a:avLst/>
            <a:gdLst/>
            <a:ahLst/>
            <a:cxnLst/>
            <a:rect l="l" t="t" r="r" b="b"/>
            <a:pathLst>
              <a:path w="1730466" h="664066">
                <a:moveTo>
                  <a:pt x="1730466" y="664066"/>
                </a:moveTo>
                <a:lnTo>
                  <a:pt x="0" y="664066"/>
                </a:lnTo>
                <a:lnTo>
                  <a:pt x="0" y="0"/>
                </a:lnTo>
                <a:lnTo>
                  <a:pt x="1730466" y="0"/>
                </a:lnTo>
                <a:lnTo>
                  <a:pt x="1730466" y="664066"/>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p:cNvGrpSpPr/>
          <p:nvPr/>
        </p:nvGrpSpPr>
        <p:grpSpPr>
          <a:xfrm>
            <a:off x="-740957" y="9258300"/>
            <a:ext cx="6164234" cy="1028700"/>
            <a:chOff x="0" y="0"/>
            <a:chExt cx="3334660" cy="556495"/>
          </a:xfrm>
        </p:grpSpPr>
        <p:sp>
          <p:nvSpPr>
            <p:cNvPr id="5" name="Freeform 5"/>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6" name="TextBox 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8053541" y="9258300"/>
            <a:ext cx="11250265" cy="1028700"/>
            <a:chOff x="0" y="0"/>
            <a:chExt cx="6086046" cy="556495"/>
          </a:xfrm>
        </p:grpSpPr>
        <p:sp>
          <p:nvSpPr>
            <p:cNvPr id="8" name="Freeform 8"/>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9" name="TextBox 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6162238" y="9258300"/>
            <a:ext cx="801978" cy="1028700"/>
            <a:chOff x="0" y="0"/>
            <a:chExt cx="433845" cy="556495"/>
          </a:xfrm>
        </p:grpSpPr>
        <p:sp>
          <p:nvSpPr>
            <p:cNvPr id="11" name="Freeform 11"/>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2" name="TextBox 1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7108592" y="9258300"/>
            <a:ext cx="944949" cy="1028700"/>
            <a:chOff x="0" y="0"/>
            <a:chExt cx="511188" cy="556495"/>
          </a:xfrm>
        </p:grpSpPr>
        <p:sp>
          <p:nvSpPr>
            <p:cNvPr id="14" name="Freeform 14"/>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15" name="TextBox 1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6"/>
            <a:stretch>
              <a:fillRect/>
            </a:stretch>
          </a:blipFill>
        </p:spPr>
        <p:txBody>
          <a:bodyPr/>
          <a:lstStyle/>
          <a:p>
            <a:endParaRPr lang="en-US"/>
          </a:p>
        </p:txBody>
      </p:sp>
      <p:grpSp>
        <p:nvGrpSpPr>
          <p:cNvPr id="17" name="Group 17"/>
          <p:cNvGrpSpPr/>
          <p:nvPr/>
        </p:nvGrpSpPr>
        <p:grpSpPr>
          <a:xfrm>
            <a:off x="5377946" y="9258300"/>
            <a:ext cx="784292" cy="1028700"/>
            <a:chOff x="0" y="0"/>
            <a:chExt cx="424278" cy="556495"/>
          </a:xfrm>
        </p:grpSpPr>
        <p:sp>
          <p:nvSpPr>
            <p:cNvPr id="18" name="Freeform 18"/>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a:grpSpLocks noChangeAspect="1"/>
          </p:cNvGrpSpPr>
          <p:nvPr/>
        </p:nvGrpSpPr>
        <p:grpSpPr>
          <a:xfrm>
            <a:off x="8742896" y="2715326"/>
            <a:ext cx="9082105" cy="6343782"/>
            <a:chOff x="0" y="0"/>
            <a:chExt cx="15163800" cy="10591800"/>
          </a:xfrm>
        </p:grpSpPr>
        <p:sp>
          <p:nvSpPr>
            <p:cNvPr id="21" name="Freeform 21"/>
            <p:cNvSpPr/>
            <p:nvPr/>
          </p:nvSpPr>
          <p:spPr>
            <a:xfrm>
              <a:off x="0" y="0"/>
              <a:ext cx="15163800" cy="10591800"/>
            </a:xfrm>
            <a:custGeom>
              <a:avLst/>
              <a:gdLst/>
              <a:ahLst/>
              <a:cxnLst/>
              <a:rect l="l" t="t" r="r" b="b"/>
              <a:pathLst>
                <a:path w="15163800" h="10591800">
                  <a:moveTo>
                    <a:pt x="15163800" y="254000"/>
                  </a:moveTo>
                  <a:lnTo>
                    <a:pt x="15163800" y="10337800"/>
                  </a:lnTo>
                  <a:cubicBezTo>
                    <a:pt x="15163800" y="10478135"/>
                    <a:pt x="15050136" y="10591800"/>
                    <a:pt x="14909800" y="10591800"/>
                  </a:cubicBezTo>
                  <a:lnTo>
                    <a:pt x="254000" y="10591800"/>
                  </a:lnTo>
                  <a:cubicBezTo>
                    <a:pt x="113665" y="10591800"/>
                    <a:pt x="0" y="10478135"/>
                    <a:pt x="0" y="10337800"/>
                  </a:cubicBezTo>
                  <a:lnTo>
                    <a:pt x="0" y="254000"/>
                  </a:lnTo>
                  <a:cubicBezTo>
                    <a:pt x="0" y="113665"/>
                    <a:pt x="113665" y="0"/>
                    <a:pt x="254000" y="0"/>
                  </a:cubicBezTo>
                  <a:lnTo>
                    <a:pt x="14909800" y="0"/>
                  </a:lnTo>
                  <a:cubicBezTo>
                    <a:pt x="15050136" y="0"/>
                    <a:pt x="15163800" y="113665"/>
                    <a:pt x="15163800" y="254000"/>
                  </a:cubicBezTo>
                  <a:close/>
                </a:path>
              </a:pathLst>
            </a:custGeom>
            <a:blipFill>
              <a:blip r:embed="rId7"/>
              <a:stretch>
                <a:fillRect l="-11883" r="-11883"/>
              </a:stretch>
            </a:blipFill>
          </p:spPr>
          <p:txBody>
            <a:bodyPr/>
            <a:lstStyle/>
            <a:p>
              <a:endParaRPr lang="en-US"/>
            </a:p>
          </p:txBody>
        </p:sp>
      </p:grpSp>
      <p:sp>
        <p:nvSpPr>
          <p:cNvPr id="22" name="TextBox 22"/>
          <p:cNvSpPr txBox="1"/>
          <p:nvPr/>
        </p:nvSpPr>
        <p:spPr>
          <a:xfrm>
            <a:off x="6574850" y="823343"/>
            <a:ext cx="5449047" cy="1336526"/>
          </a:xfrm>
          <a:prstGeom prst="rect">
            <a:avLst/>
          </a:prstGeom>
        </p:spPr>
        <p:txBody>
          <a:bodyPr lIns="0" tIns="0" rIns="0" bIns="0" rtlCol="0" anchor="t">
            <a:spAutoFit/>
          </a:bodyPr>
          <a:lstStyle/>
          <a:p>
            <a:pPr algn="ctr">
              <a:lnSpc>
                <a:spcPts val="10099"/>
              </a:lnSpc>
            </a:pPr>
            <a:r>
              <a:rPr lang="en-US" sz="9999">
                <a:solidFill>
                  <a:srgbClr val="244972"/>
                </a:solidFill>
                <a:latin typeface="HK Grotesk Bold"/>
              </a:rPr>
              <a:t>INSHORE</a:t>
            </a:r>
          </a:p>
        </p:txBody>
      </p:sp>
      <p:sp>
        <p:nvSpPr>
          <p:cNvPr id="23" name="TextBox 23"/>
          <p:cNvSpPr txBox="1"/>
          <p:nvPr/>
        </p:nvSpPr>
        <p:spPr>
          <a:xfrm>
            <a:off x="1350467" y="2777304"/>
            <a:ext cx="7054276" cy="5743576"/>
          </a:xfrm>
          <a:prstGeom prst="rect">
            <a:avLst/>
          </a:prstGeom>
        </p:spPr>
        <p:txBody>
          <a:bodyPr lIns="0" tIns="0" rIns="0" bIns="0" rtlCol="0" anchor="t">
            <a:spAutoFit/>
          </a:bodyPr>
          <a:lstStyle/>
          <a:p>
            <a:pPr marL="647695" lvl="1" indent="-323848">
              <a:lnSpc>
                <a:spcPts val="4199"/>
              </a:lnSpc>
              <a:buFont typeface="Arial"/>
              <a:buChar char="•"/>
            </a:pPr>
            <a:r>
              <a:rPr lang="en-US" sz="2999">
                <a:solidFill>
                  <a:srgbClr val="244972"/>
                </a:solidFill>
                <a:latin typeface="Montserrat Classic"/>
              </a:rPr>
              <a:t>Involves work in </a:t>
            </a:r>
            <a:r>
              <a:rPr lang="en-US" sz="2999">
                <a:solidFill>
                  <a:srgbClr val="318385"/>
                </a:solidFill>
                <a:latin typeface="Montserrat Classic Bold"/>
              </a:rPr>
              <a:t>coastal waters</a:t>
            </a:r>
            <a:r>
              <a:rPr lang="en-US" sz="2999">
                <a:solidFill>
                  <a:srgbClr val="244972"/>
                </a:solidFill>
                <a:latin typeface="Montserrat Classic"/>
              </a:rPr>
              <a:t>, within a few miles from the shoreline. </a:t>
            </a:r>
          </a:p>
          <a:p>
            <a:pPr>
              <a:lnSpc>
                <a:spcPts val="4199"/>
              </a:lnSpc>
            </a:pPr>
            <a:endParaRPr lang="en-US" sz="2999">
              <a:solidFill>
                <a:srgbClr val="244972"/>
              </a:solidFill>
              <a:latin typeface="Montserrat Classic"/>
            </a:endParaRPr>
          </a:p>
          <a:p>
            <a:pPr marL="647695" lvl="1" indent="-323848">
              <a:lnSpc>
                <a:spcPts val="4199"/>
              </a:lnSpc>
              <a:buFont typeface="Arial"/>
              <a:buChar char="•"/>
            </a:pPr>
            <a:r>
              <a:rPr lang="en-US" sz="2999">
                <a:solidFill>
                  <a:srgbClr val="244972"/>
                </a:solidFill>
                <a:latin typeface="Montserrat Classic"/>
              </a:rPr>
              <a:t>Jobs are associated with ports, harbors, and coastal areas. </a:t>
            </a:r>
          </a:p>
          <a:p>
            <a:pPr>
              <a:lnSpc>
                <a:spcPts val="4199"/>
              </a:lnSpc>
            </a:pPr>
            <a:endParaRPr lang="en-US" sz="2999">
              <a:solidFill>
                <a:srgbClr val="244972"/>
              </a:solidFill>
              <a:latin typeface="Montserrat Classic"/>
            </a:endParaRPr>
          </a:p>
          <a:p>
            <a:pPr marL="647695" lvl="1" indent="-323848">
              <a:lnSpc>
                <a:spcPts val="4199"/>
              </a:lnSpc>
              <a:buFont typeface="Arial"/>
              <a:buChar char="•"/>
            </a:pPr>
            <a:r>
              <a:rPr lang="en-US" sz="2999">
                <a:solidFill>
                  <a:srgbClr val="318385"/>
                </a:solidFill>
                <a:latin typeface="Montserrat Classic Bold"/>
              </a:rPr>
              <a:t>Responsible</a:t>
            </a:r>
            <a:r>
              <a:rPr lang="en-US" sz="2999">
                <a:solidFill>
                  <a:srgbClr val="244972"/>
                </a:solidFill>
                <a:latin typeface="Montserrat Classic"/>
              </a:rPr>
              <a:t> for vessel operations, safe navigation, port management, and maintain infrastructure.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grpSp>
        <p:nvGrpSpPr>
          <p:cNvPr id="2" name="Group 2"/>
          <p:cNvGrpSpPr/>
          <p:nvPr/>
        </p:nvGrpSpPr>
        <p:grpSpPr>
          <a:xfrm>
            <a:off x="8737180" y="703607"/>
            <a:ext cx="8979874" cy="8000728"/>
            <a:chOff x="0" y="0"/>
            <a:chExt cx="11973166" cy="10667637"/>
          </a:xfrm>
        </p:grpSpPr>
        <p:pic>
          <p:nvPicPr>
            <p:cNvPr id="3" name="Picture 3"/>
            <p:cNvPicPr>
              <a:picLocks noChangeAspect="1"/>
            </p:cNvPicPr>
            <p:nvPr/>
          </p:nvPicPr>
          <p:blipFill>
            <a:blip r:embed="rId2"/>
            <a:srcRect t="19481" b="19481"/>
            <a:stretch>
              <a:fillRect/>
            </a:stretch>
          </p:blipFill>
          <p:spPr>
            <a:xfrm>
              <a:off x="0" y="0"/>
              <a:ext cx="7939777" cy="3513546"/>
            </a:xfrm>
            <a:prstGeom prst="rect">
              <a:avLst/>
            </a:prstGeom>
          </p:spPr>
        </p:pic>
        <p:pic>
          <p:nvPicPr>
            <p:cNvPr id="4" name="Picture 4"/>
            <p:cNvPicPr>
              <a:picLocks noChangeAspect="1"/>
            </p:cNvPicPr>
            <p:nvPr/>
          </p:nvPicPr>
          <p:blipFill>
            <a:blip r:embed="rId3"/>
            <a:srcRect l="12962" r="12962"/>
            <a:stretch>
              <a:fillRect/>
            </a:stretch>
          </p:blipFill>
          <p:spPr>
            <a:xfrm>
              <a:off x="8066777" y="0"/>
              <a:ext cx="3906389" cy="3513546"/>
            </a:xfrm>
            <a:prstGeom prst="rect">
              <a:avLst/>
            </a:prstGeom>
          </p:spPr>
        </p:pic>
        <p:pic>
          <p:nvPicPr>
            <p:cNvPr id="5" name="Picture 5"/>
            <p:cNvPicPr>
              <a:picLocks noChangeAspect="1"/>
            </p:cNvPicPr>
            <p:nvPr/>
          </p:nvPicPr>
          <p:blipFill>
            <a:blip r:embed="rId4"/>
            <a:srcRect l="42782" r="20110"/>
            <a:stretch>
              <a:fillRect/>
            </a:stretch>
          </p:blipFill>
          <p:spPr>
            <a:xfrm>
              <a:off x="0" y="3640546"/>
              <a:ext cx="3906389" cy="7027091"/>
            </a:xfrm>
            <a:prstGeom prst="rect">
              <a:avLst/>
            </a:prstGeom>
          </p:spPr>
        </p:pic>
        <p:pic>
          <p:nvPicPr>
            <p:cNvPr id="6" name="Picture 6"/>
            <p:cNvPicPr>
              <a:picLocks noChangeAspect="1"/>
            </p:cNvPicPr>
            <p:nvPr/>
          </p:nvPicPr>
          <p:blipFill>
            <a:blip r:embed="rId5"/>
            <a:srcRect l="12360" r="12360"/>
            <a:stretch>
              <a:fillRect/>
            </a:stretch>
          </p:blipFill>
          <p:spPr>
            <a:xfrm>
              <a:off x="4033389" y="3640546"/>
              <a:ext cx="7939777" cy="7027091"/>
            </a:xfrm>
            <a:prstGeom prst="rect">
              <a:avLst/>
            </a:prstGeom>
          </p:spPr>
        </p:pic>
      </p:grpSp>
      <p:sp>
        <p:nvSpPr>
          <p:cNvPr id="7" name="TextBox 7"/>
          <p:cNvSpPr txBox="1"/>
          <p:nvPr/>
        </p:nvSpPr>
        <p:spPr>
          <a:xfrm>
            <a:off x="1028700" y="827432"/>
            <a:ext cx="7327467" cy="1774061"/>
          </a:xfrm>
          <a:prstGeom prst="rect">
            <a:avLst/>
          </a:prstGeom>
        </p:spPr>
        <p:txBody>
          <a:bodyPr lIns="0" tIns="0" rIns="0" bIns="0" rtlCol="0" anchor="t">
            <a:spAutoFit/>
          </a:bodyPr>
          <a:lstStyle/>
          <a:p>
            <a:pPr>
              <a:lnSpc>
                <a:spcPts val="6881"/>
              </a:lnSpc>
            </a:pPr>
            <a:r>
              <a:rPr lang="en-US" sz="6813">
                <a:solidFill>
                  <a:srgbClr val="244972"/>
                </a:solidFill>
                <a:latin typeface="Montserrat Classic"/>
              </a:rPr>
              <a:t>Inshore: </a:t>
            </a:r>
          </a:p>
          <a:p>
            <a:pPr>
              <a:lnSpc>
                <a:spcPts val="6881"/>
              </a:lnSpc>
            </a:pPr>
            <a:r>
              <a:rPr lang="en-US" sz="6813">
                <a:solidFill>
                  <a:srgbClr val="244972"/>
                </a:solidFill>
                <a:latin typeface="Montserrat Classic"/>
              </a:rPr>
              <a:t>Dock Operator</a:t>
            </a:r>
          </a:p>
        </p:txBody>
      </p:sp>
      <p:sp>
        <p:nvSpPr>
          <p:cNvPr id="8" name="TextBox 8"/>
          <p:cNvSpPr txBox="1"/>
          <p:nvPr/>
        </p:nvSpPr>
        <p:spPr>
          <a:xfrm>
            <a:off x="1028700" y="3058966"/>
            <a:ext cx="7024841" cy="4812000"/>
          </a:xfrm>
          <a:prstGeom prst="rect">
            <a:avLst/>
          </a:prstGeom>
        </p:spPr>
        <p:txBody>
          <a:bodyPr lIns="0" tIns="0" rIns="0" bIns="0" rtlCol="0" anchor="t">
            <a:spAutoFit/>
          </a:bodyPr>
          <a:lstStyle/>
          <a:p>
            <a:pPr>
              <a:lnSpc>
                <a:spcPts val="2940"/>
              </a:lnSpc>
            </a:pPr>
            <a:r>
              <a:rPr lang="en-US" sz="2100">
                <a:solidFill>
                  <a:srgbClr val="244972"/>
                </a:solidFill>
                <a:latin typeface="Montserrat Classic Bold"/>
              </a:rPr>
              <a:t>Description: </a:t>
            </a:r>
            <a:r>
              <a:rPr lang="en-US" sz="2100">
                <a:solidFill>
                  <a:srgbClr val="244972"/>
                </a:solidFill>
                <a:latin typeface="Montserrat Classic"/>
              </a:rPr>
              <a:t>Serves as the person in charge of the dock and assists with the safe transfer of oil products and chemicals to and from barges and/or ships. No experience is required, there is on-the-job training. </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Pay Range: </a:t>
            </a:r>
            <a:r>
              <a:rPr lang="en-US" sz="2100">
                <a:solidFill>
                  <a:srgbClr val="244972"/>
                </a:solidFill>
                <a:latin typeface="Montserrat Classic"/>
              </a:rPr>
              <a:t>$17 to $22 per hour</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Education &amp; Training Level: </a:t>
            </a:r>
            <a:r>
              <a:rPr lang="en-US" sz="2100">
                <a:solidFill>
                  <a:srgbClr val="244972"/>
                </a:solidFill>
                <a:latin typeface="Montserrat Classic"/>
              </a:rPr>
              <a:t>High School Diploma or equivalent</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Bold"/>
              </a:rPr>
              <a:t>Note: </a:t>
            </a:r>
            <a:r>
              <a:rPr lang="en-US" sz="2100">
                <a:solidFill>
                  <a:srgbClr val="244972"/>
                </a:solidFill>
                <a:latin typeface="Montserrat Classic"/>
              </a:rPr>
              <a:t>Must follow OSHA safety standards</a:t>
            </a:r>
          </a:p>
          <a:p>
            <a:pPr>
              <a:lnSpc>
                <a:spcPts val="2940"/>
              </a:lnSpc>
            </a:pPr>
            <a:endParaRPr lang="en-US" sz="2100">
              <a:solidFill>
                <a:srgbClr val="244972"/>
              </a:solidFill>
              <a:latin typeface="Montserrat Classic"/>
            </a:endParaRPr>
          </a:p>
          <a:p>
            <a:pPr>
              <a:lnSpc>
                <a:spcPts val="2940"/>
              </a:lnSpc>
            </a:pPr>
            <a:r>
              <a:rPr lang="en-US" sz="2100">
                <a:solidFill>
                  <a:srgbClr val="244972"/>
                </a:solidFill>
                <a:latin typeface="Montserrat Classic"/>
              </a:rPr>
              <a:t> </a:t>
            </a:r>
          </a:p>
        </p:txBody>
      </p:sp>
      <p:sp>
        <p:nvSpPr>
          <p:cNvPr id="9" name="Freeform 9"/>
          <p:cNvSpPr/>
          <p:nvPr/>
        </p:nvSpPr>
        <p:spPr>
          <a:xfrm rot="5400000" flipV="1">
            <a:off x="16851821" y="6045920"/>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rot="-5400000" flipV="1">
            <a:off x="7871947" y="1768574"/>
            <a:ext cx="1730466" cy="664066"/>
          </a:xfrm>
          <a:custGeom>
            <a:avLst/>
            <a:gdLst/>
            <a:ahLst/>
            <a:cxnLst/>
            <a:rect l="l" t="t" r="r" b="b"/>
            <a:pathLst>
              <a:path w="1730466" h="664066">
                <a:moveTo>
                  <a:pt x="0" y="664066"/>
                </a:moveTo>
                <a:lnTo>
                  <a:pt x="1730466" y="664066"/>
                </a:lnTo>
                <a:lnTo>
                  <a:pt x="1730466" y="0"/>
                </a:lnTo>
                <a:lnTo>
                  <a:pt x="0" y="0"/>
                </a:lnTo>
                <a:lnTo>
                  <a:pt x="0" y="664066"/>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nvGrpSpPr>
          <p:cNvPr id="11" name="Group 11"/>
          <p:cNvGrpSpPr/>
          <p:nvPr/>
        </p:nvGrpSpPr>
        <p:grpSpPr>
          <a:xfrm>
            <a:off x="-740957" y="9258300"/>
            <a:ext cx="6164234" cy="1028700"/>
            <a:chOff x="0" y="0"/>
            <a:chExt cx="3334660" cy="556495"/>
          </a:xfrm>
        </p:grpSpPr>
        <p:sp>
          <p:nvSpPr>
            <p:cNvPr id="12" name="Freeform 12"/>
            <p:cNvSpPr/>
            <p:nvPr/>
          </p:nvSpPr>
          <p:spPr>
            <a:xfrm>
              <a:off x="0" y="0"/>
              <a:ext cx="3334660" cy="556495"/>
            </a:xfrm>
            <a:custGeom>
              <a:avLst/>
              <a:gdLst/>
              <a:ahLst/>
              <a:cxnLst/>
              <a:rect l="l" t="t" r="r" b="b"/>
              <a:pathLst>
                <a:path w="3334660" h="556495">
                  <a:moveTo>
                    <a:pt x="203200" y="0"/>
                  </a:moveTo>
                  <a:lnTo>
                    <a:pt x="3334660" y="0"/>
                  </a:lnTo>
                  <a:lnTo>
                    <a:pt x="3131460" y="556495"/>
                  </a:lnTo>
                  <a:lnTo>
                    <a:pt x="0" y="556495"/>
                  </a:lnTo>
                  <a:lnTo>
                    <a:pt x="203200" y="0"/>
                  </a:lnTo>
                  <a:close/>
                </a:path>
              </a:pathLst>
            </a:custGeom>
            <a:solidFill>
              <a:srgbClr val="F4F6FC"/>
            </a:solidFill>
          </p:spPr>
          <p:txBody>
            <a:bodyPr/>
            <a:lstStyle/>
            <a:p>
              <a:endParaRPr lang="en-US"/>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053541" y="9258300"/>
            <a:ext cx="11250265" cy="1028700"/>
            <a:chOff x="0" y="0"/>
            <a:chExt cx="6086046" cy="556495"/>
          </a:xfrm>
        </p:grpSpPr>
        <p:sp>
          <p:nvSpPr>
            <p:cNvPr id="15" name="Freeform 15"/>
            <p:cNvSpPr/>
            <p:nvPr/>
          </p:nvSpPr>
          <p:spPr>
            <a:xfrm>
              <a:off x="0" y="0"/>
              <a:ext cx="6086046" cy="556495"/>
            </a:xfrm>
            <a:custGeom>
              <a:avLst/>
              <a:gdLst/>
              <a:ahLst/>
              <a:cxnLst/>
              <a:rect l="l" t="t" r="r" b="b"/>
              <a:pathLst>
                <a:path w="6086046" h="556495">
                  <a:moveTo>
                    <a:pt x="203200" y="0"/>
                  </a:moveTo>
                  <a:lnTo>
                    <a:pt x="6086046" y="0"/>
                  </a:lnTo>
                  <a:lnTo>
                    <a:pt x="5882846" y="556495"/>
                  </a:lnTo>
                  <a:lnTo>
                    <a:pt x="0" y="556495"/>
                  </a:lnTo>
                  <a:lnTo>
                    <a:pt x="203200" y="0"/>
                  </a:lnTo>
                  <a:close/>
                </a:path>
              </a:pathLst>
            </a:custGeom>
            <a:solidFill>
              <a:srgbClr val="B2D7EB"/>
            </a:solidFill>
          </p:spPr>
          <p:txBody>
            <a:bodyPr/>
            <a:lstStyle/>
            <a:p>
              <a:endParaRPr lang="en-US"/>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6162238" y="9258300"/>
            <a:ext cx="801978" cy="1028700"/>
            <a:chOff x="0" y="0"/>
            <a:chExt cx="433845" cy="556495"/>
          </a:xfrm>
        </p:grpSpPr>
        <p:sp>
          <p:nvSpPr>
            <p:cNvPr id="18" name="Freeform 18"/>
            <p:cNvSpPr/>
            <p:nvPr/>
          </p:nvSpPr>
          <p:spPr>
            <a:xfrm>
              <a:off x="0" y="0"/>
              <a:ext cx="433845" cy="556495"/>
            </a:xfrm>
            <a:custGeom>
              <a:avLst/>
              <a:gdLst/>
              <a:ahLst/>
              <a:cxnLst/>
              <a:rect l="l" t="t" r="r" b="b"/>
              <a:pathLst>
                <a:path w="433845" h="556495">
                  <a:moveTo>
                    <a:pt x="203200" y="0"/>
                  </a:moveTo>
                  <a:lnTo>
                    <a:pt x="433845" y="0"/>
                  </a:lnTo>
                  <a:lnTo>
                    <a:pt x="230645" y="556495"/>
                  </a:lnTo>
                  <a:lnTo>
                    <a:pt x="0" y="556495"/>
                  </a:lnTo>
                  <a:lnTo>
                    <a:pt x="203200" y="0"/>
                  </a:lnTo>
                  <a:close/>
                </a:path>
              </a:pathLst>
            </a:custGeom>
            <a:solidFill>
              <a:srgbClr val="318385"/>
            </a:solidFill>
          </p:spPr>
          <p:txBody>
            <a:bodyPr/>
            <a:lstStyle/>
            <a:p>
              <a:endParaRPr lang="en-US"/>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7108592" y="9258300"/>
            <a:ext cx="944949" cy="1028700"/>
            <a:chOff x="0" y="0"/>
            <a:chExt cx="511188" cy="556495"/>
          </a:xfrm>
        </p:grpSpPr>
        <p:sp>
          <p:nvSpPr>
            <p:cNvPr id="21" name="Freeform 21"/>
            <p:cNvSpPr/>
            <p:nvPr/>
          </p:nvSpPr>
          <p:spPr>
            <a:xfrm>
              <a:off x="0" y="0"/>
              <a:ext cx="511188" cy="556495"/>
            </a:xfrm>
            <a:custGeom>
              <a:avLst/>
              <a:gdLst/>
              <a:ahLst/>
              <a:cxnLst/>
              <a:rect l="l" t="t" r="r" b="b"/>
              <a:pathLst>
                <a:path w="511188" h="556495">
                  <a:moveTo>
                    <a:pt x="203200" y="0"/>
                  </a:moveTo>
                  <a:lnTo>
                    <a:pt x="511188" y="0"/>
                  </a:lnTo>
                  <a:lnTo>
                    <a:pt x="307988" y="556495"/>
                  </a:lnTo>
                  <a:lnTo>
                    <a:pt x="0" y="556495"/>
                  </a:lnTo>
                  <a:lnTo>
                    <a:pt x="203200" y="0"/>
                  </a:lnTo>
                  <a:close/>
                </a:path>
              </a:pathLst>
            </a:custGeom>
            <a:solidFill>
              <a:srgbClr val="7BC0B8"/>
            </a:solidFill>
          </p:spPr>
          <p:txBody>
            <a:bodyPr/>
            <a:lstStyle/>
            <a:p>
              <a:endParaRPr lang="en-US"/>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937668" y="9297612"/>
            <a:ext cx="3225441" cy="950039"/>
          </a:xfrm>
          <a:custGeom>
            <a:avLst/>
            <a:gdLst/>
            <a:ahLst/>
            <a:cxnLst/>
            <a:rect l="l" t="t" r="r" b="b"/>
            <a:pathLst>
              <a:path w="3225441" h="950039">
                <a:moveTo>
                  <a:pt x="0" y="0"/>
                </a:moveTo>
                <a:lnTo>
                  <a:pt x="3225441" y="0"/>
                </a:lnTo>
                <a:lnTo>
                  <a:pt x="3225441" y="950039"/>
                </a:lnTo>
                <a:lnTo>
                  <a:pt x="0" y="950039"/>
                </a:lnTo>
                <a:lnTo>
                  <a:pt x="0" y="0"/>
                </a:lnTo>
                <a:close/>
              </a:path>
            </a:pathLst>
          </a:custGeom>
          <a:blipFill>
            <a:blip r:embed="rId10"/>
            <a:stretch>
              <a:fillRect/>
            </a:stretch>
          </a:blipFill>
        </p:spPr>
        <p:txBody>
          <a:bodyPr/>
          <a:lstStyle/>
          <a:p>
            <a:endParaRPr lang="en-US"/>
          </a:p>
        </p:txBody>
      </p:sp>
      <p:grpSp>
        <p:nvGrpSpPr>
          <p:cNvPr id="24" name="Group 24"/>
          <p:cNvGrpSpPr/>
          <p:nvPr/>
        </p:nvGrpSpPr>
        <p:grpSpPr>
          <a:xfrm>
            <a:off x="5377946" y="9258300"/>
            <a:ext cx="784292" cy="1028700"/>
            <a:chOff x="0" y="0"/>
            <a:chExt cx="424278" cy="556495"/>
          </a:xfrm>
        </p:grpSpPr>
        <p:sp>
          <p:nvSpPr>
            <p:cNvPr id="25" name="Freeform 25"/>
            <p:cNvSpPr/>
            <p:nvPr/>
          </p:nvSpPr>
          <p:spPr>
            <a:xfrm>
              <a:off x="0" y="0"/>
              <a:ext cx="424278" cy="556495"/>
            </a:xfrm>
            <a:custGeom>
              <a:avLst/>
              <a:gdLst/>
              <a:ahLst/>
              <a:cxnLst/>
              <a:rect l="l" t="t" r="r" b="b"/>
              <a:pathLst>
                <a:path w="424278" h="556495">
                  <a:moveTo>
                    <a:pt x="203200" y="0"/>
                  </a:moveTo>
                  <a:lnTo>
                    <a:pt x="424278" y="0"/>
                  </a:lnTo>
                  <a:lnTo>
                    <a:pt x="221078" y="556495"/>
                  </a:lnTo>
                  <a:lnTo>
                    <a:pt x="0" y="556495"/>
                  </a:lnTo>
                  <a:lnTo>
                    <a:pt x="203200" y="0"/>
                  </a:lnTo>
                  <a:close/>
                </a:path>
              </a:pathLst>
            </a:custGeom>
            <a:solidFill>
              <a:srgbClr val="5FA0C5"/>
            </a:solidFill>
          </p:spPr>
          <p:txBody>
            <a:bodyPr/>
            <a:lstStyle/>
            <a:p>
              <a:endParaRPr lang="en-US"/>
            </a:p>
          </p:txBody>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7" name="TextBox 27"/>
          <p:cNvSpPr txBox="1"/>
          <p:nvPr/>
        </p:nvSpPr>
        <p:spPr>
          <a:xfrm>
            <a:off x="2513803" y="8666235"/>
            <a:ext cx="3215246" cy="323215"/>
          </a:xfrm>
          <a:prstGeom prst="rect">
            <a:avLst/>
          </a:prstGeom>
        </p:spPr>
        <p:txBody>
          <a:bodyPr lIns="0" tIns="0" rIns="0" bIns="0" rtlCol="0" anchor="t">
            <a:spAutoFit/>
          </a:bodyPr>
          <a:lstStyle/>
          <a:p>
            <a:pPr algn="ctr">
              <a:lnSpc>
                <a:spcPts val="2659"/>
              </a:lnSpc>
              <a:spcBef>
                <a:spcPct val="0"/>
              </a:spcBef>
            </a:pPr>
            <a:r>
              <a:rPr lang="en-US" sz="1899">
                <a:solidFill>
                  <a:srgbClr val="244972"/>
                </a:solidFill>
                <a:latin typeface="HK Grotesk Medium Italics"/>
                <a:hlinkClick r:id="rId11" tooltip="https://www.riverworksdiscovery.org/careers"/>
              </a:rPr>
              <a:t>Source: RiverWorks Discovery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1998353A5BC44CBF0A5DC68D10446D" ma:contentTypeVersion="17" ma:contentTypeDescription="Create a new document." ma:contentTypeScope="" ma:versionID="e7b1126ca680253b025828c3c414cee2">
  <xsd:schema xmlns:xsd="http://www.w3.org/2001/XMLSchema" xmlns:xs="http://www.w3.org/2001/XMLSchema" xmlns:p="http://schemas.microsoft.com/office/2006/metadata/properties" xmlns:ns2="2324fff9-1875-4ea1-813f-16ffe0d56384" xmlns:ns3="25a571d1-362f-4c67-a1b2-aea945ed79e1" targetNamespace="http://schemas.microsoft.com/office/2006/metadata/properties" ma:root="true" ma:fieldsID="33620cd73df0458b91d0ab40e915b829" ns2:_="" ns3:_="">
    <xsd:import namespace="2324fff9-1875-4ea1-813f-16ffe0d56384"/>
    <xsd:import namespace="25a571d1-362f-4c67-a1b2-aea945ed79e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24fff9-1875-4ea1-813f-16ffe0d563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e86045-e7a1-46d9-91f3-f76c729b688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a571d1-362f-4c67-a1b2-aea945ed79e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7985e25-a61e-4d97-a29e-2131a38116c5}" ma:internalName="TaxCatchAll" ma:showField="CatchAllData" ma:web="25a571d1-362f-4c67-a1b2-aea945ed79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324fff9-1875-4ea1-813f-16ffe0d56384">
      <Terms xmlns="http://schemas.microsoft.com/office/infopath/2007/PartnerControls"/>
    </lcf76f155ced4ddcb4097134ff3c332f>
    <TaxCatchAll xmlns="25a571d1-362f-4c67-a1b2-aea945ed79e1" xsi:nil="true"/>
  </documentManagement>
</p:properties>
</file>

<file path=customXml/itemProps1.xml><?xml version="1.0" encoding="utf-8"?>
<ds:datastoreItem xmlns:ds="http://schemas.openxmlformats.org/officeDocument/2006/customXml" ds:itemID="{0B6B69B2-B684-4E3F-AD7B-BA75C0F8A2BC}">
  <ds:schemaRefs>
    <ds:schemaRef ds:uri="http://schemas.microsoft.com/sharepoint/v3/contenttype/forms"/>
  </ds:schemaRefs>
</ds:datastoreItem>
</file>

<file path=customXml/itemProps2.xml><?xml version="1.0" encoding="utf-8"?>
<ds:datastoreItem xmlns:ds="http://schemas.openxmlformats.org/officeDocument/2006/customXml" ds:itemID="{7A33E8E7-275F-4F89-A6C5-B62D6D74B0E5}"/>
</file>

<file path=customXml/itemProps3.xml><?xml version="1.0" encoding="utf-8"?>
<ds:datastoreItem xmlns:ds="http://schemas.openxmlformats.org/officeDocument/2006/customXml" ds:itemID="{53477721-BB5B-47BD-BA89-57CFD15246B9}"/>
</file>

<file path=docProps/app.xml><?xml version="1.0" encoding="utf-8"?>
<Properties xmlns="http://schemas.openxmlformats.org/officeDocument/2006/extended-properties" xmlns:vt="http://schemas.openxmlformats.org/officeDocument/2006/docPropsVTypes">
  <TotalTime>2</TotalTime>
  <Words>1379</Words>
  <Application>Microsoft Office PowerPoint</Application>
  <PresentationFormat>Custom</PresentationFormat>
  <Paragraphs>244</Paragraphs>
  <Slides>21</Slides>
  <Notes>0</Notes>
  <HiddenSlides>0</HiddenSlides>
  <MMClips>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Now</vt:lpstr>
      <vt:lpstr>Noto Serif Bold</vt:lpstr>
      <vt:lpstr>Calibri</vt:lpstr>
      <vt:lpstr>Quincy Bold</vt:lpstr>
      <vt:lpstr>Montserrat Classic</vt:lpstr>
      <vt:lpstr>Now Bold</vt:lpstr>
      <vt:lpstr>HK Grotesk Medium Italics</vt:lpstr>
      <vt:lpstr>HK Grotesk Bold</vt:lpstr>
      <vt:lpstr>Arial</vt:lpstr>
      <vt:lpstr>Quincy Italics</vt:lpstr>
      <vt:lpstr>Montserrat Classic Bold</vt:lpstr>
      <vt:lpstr>Bernoru</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Maritime Workforce Development Slides</dc:title>
  <dc:creator>Molly D</dc:creator>
  <cp:lastModifiedBy>Molly Dushay</cp:lastModifiedBy>
  <cp:revision>2</cp:revision>
  <dcterms:created xsi:type="dcterms:W3CDTF">2006-08-16T00:00:00Z</dcterms:created>
  <dcterms:modified xsi:type="dcterms:W3CDTF">2023-10-06T23:38:29Z</dcterms:modified>
  <dc:identifier>DAFnDBf70EE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0x010100FE1998353A5BC44CBF0A5DC68D10446D</vt:lpwstr>
  </property>
  <property fmtid="{D5CDD505-2E9C-101B-9397-08002B2CF9AE}" pid="3" name="MediaServiceImageTags">
    <vt:lpwstr/>
  </property>
</Properties>
</file>