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22"/>
  </p:notesMasterIdLst>
  <p:sldIdLst>
    <p:sldId id="280" r:id="rId6"/>
    <p:sldId id="313" r:id="rId7"/>
    <p:sldId id="282" r:id="rId8"/>
    <p:sldId id="327" r:id="rId9"/>
    <p:sldId id="328" r:id="rId10"/>
    <p:sldId id="308" r:id="rId11"/>
    <p:sldId id="310" r:id="rId12"/>
    <p:sldId id="309" r:id="rId13"/>
    <p:sldId id="311" r:id="rId14"/>
    <p:sldId id="329" r:id="rId15"/>
    <p:sldId id="330" r:id="rId16"/>
    <p:sldId id="331" r:id="rId17"/>
    <p:sldId id="325" r:id="rId18"/>
    <p:sldId id="332" r:id="rId19"/>
    <p:sldId id="333" r:id="rId20"/>
    <p:sldId id="279"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BC8C0"/>
    <a:srgbClr val="328486"/>
    <a:srgbClr val="282560"/>
    <a:srgbClr val="4E839A"/>
    <a:srgbClr val="2992C1"/>
    <a:srgbClr val="73B1E2"/>
    <a:srgbClr val="73BCB8"/>
    <a:srgbClr val="589B9D"/>
    <a:srgbClr val="5AAABC"/>
    <a:srgbClr val="409C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lly Dushay" userId="4bad4485-833e-412d-8d48-c4c892101898" providerId="ADAL" clId="{5598E619-B5E4-4F0C-8131-307D732B69E1}"/>
    <pc:docChg chg="delSld modSld">
      <pc:chgData name="Molly Dushay" userId="4bad4485-833e-412d-8d48-c4c892101898" providerId="ADAL" clId="{5598E619-B5E4-4F0C-8131-307D732B69E1}" dt="2023-04-27T23:24:46.862" v="5" actId="20577"/>
      <pc:docMkLst>
        <pc:docMk/>
      </pc:docMkLst>
      <pc:sldChg chg="del">
        <pc:chgData name="Molly Dushay" userId="4bad4485-833e-412d-8d48-c4c892101898" providerId="ADAL" clId="{5598E619-B5E4-4F0C-8131-307D732B69E1}" dt="2023-04-27T23:24:33.479" v="1" actId="47"/>
        <pc:sldMkLst>
          <pc:docMk/>
          <pc:sldMk cId="2267861059" sldId="275"/>
        </pc:sldMkLst>
      </pc:sldChg>
      <pc:sldChg chg="del">
        <pc:chgData name="Molly Dushay" userId="4bad4485-833e-412d-8d48-c4c892101898" providerId="ADAL" clId="{5598E619-B5E4-4F0C-8131-307D732B69E1}" dt="2023-04-27T23:24:35.363" v="2" actId="47"/>
        <pc:sldMkLst>
          <pc:docMk/>
          <pc:sldMk cId="2552532726" sldId="281"/>
        </pc:sldMkLst>
      </pc:sldChg>
      <pc:sldChg chg="del">
        <pc:chgData name="Molly Dushay" userId="4bad4485-833e-412d-8d48-c4c892101898" providerId="ADAL" clId="{5598E619-B5E4-4F0C-8131-307D732B69E1}" dt="2023-04-27T23:24:32.214" v="0" actId="47"/>
        <pc:sldMkLst>
          <pc:docMk/>
          <pc:sldMk cId="4133415857" sldId="303"/>
        </pc:sldMkLst>
      </pc:sldChg>
      <pc:sldChg chg="modNotesTx">
        <pc:chgData name="Molly Dushay" userId="4bad4485-833e-412d-8d48-c4c892101898" providerId="ADAL" clId="{5598E619-B5E4-4F0C-8131-307D732B69E1}" dt="2023-04-27T23:24:46.862" v="5" actId="20577"/>
        <pc:sldMkLst>
          <pc:docMk/>
          <pc:sldMk cId="2578381354" sldId="313"/>
        </pc:sldMkLst>
      </pc:sldChg>
      <pc:sldChg chg="del">
        <pc:chgData name="Molly Dushay" userId="4bad4485-833e-412d-8d48-c4c892101898" providerId="ADAL" clId="{5598E619-B5E4-4F0C-8131-307D732B69E1}" dt="2023-04-27T23:24:35.961" v="3" actId="47"/>
        <pc:sldMkLst>
          <pc:docMk/>
          <pc:sldMk cId="2507060082" sldId="32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0F3716-9F3C-4B2C-A53D-C9DC42CB3070}" type="datetimeFigureOut">
              <a:rPr lang="en-US" smtClean="0"/>
              <a:t>4/27/2023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444761-B6AE-4B5F-82EA-CA9BCE3221B7}" type="slidenum">
              <a:rPr lang="en-US" smtClean="0"/>
              <a:t>‹#›</a:t>
            </a:fld>
            <a:endParaRPr lang="en-US"/>
          </a:p>
        </p:txBody>
      </p:sp>
    </p:spTree>
    <p:extLst>
      <p:ext uri="{BB962C8B-B14F-4D97-AF65-F5344CB8AC3E}">
        <p14:creationId xmlns:p14="http://schemas.microsoft.com/office/powerpoint/2010/main" val="29330927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a:t>SAY: </a:t>
            </a:r>
            <a:r>
              <a:rPr lang="en-US" sz="1200"/>
              <a:t>Welcome everyone &amp; thank you for joining us today! My name is ___________ and I am the __________ with the North American Marine Environment Protection Association, also known as NAMEPA. Today we are going to dive in and talk about Ecosystems. Throughout each lesson, we are going to learn about the marine environment to become more environmentally aware! </a:t>
            </a:r>
          </a:p>
          <a:p>
            <a:endParaRPr lang="en-US"/>
          </a:p>
        </p:txBody>
      </p:sp>
    </p:spTree>
    <p:extLst>
      <p:ext uri="{BB962C8B-B14F-4D97-AF65-F5344CB8AC3E}">
        <p14:creationId xmlns:p14="http://schemas.microsoft.com/office/powerpoint/2010/main" val="9904118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b="1"/>
              <a:t>ASK:</a:t>
            </a:r>
            <a:r>
              <a:rPr lang="en-US" sz="1200"/>
              <a:t> What do they think this relationship is? Circle of Life? (guide them to answer that includes → species eating other species, ‘recycling of energy’, energy is transferred, smaller &amp; abundant species become prey for larger less abundant species). </a:t>
            </a:r>
          </a:p>
          <a:p>
            <a:pPr marL="0" lvl="0" indent="0" algn="l" rtl="0">
              <a:spcBef>
                <a:spcPts val="0"/>
              </a:spcBef>
              <a:spcAft>
                <a:spcPts val="0"/>
              </a:spcAft>
              <a:buNone/>
            </a:pPr>
            <a:endParaRPr lang="en-US" sz="1200"/>
          </a:p>
          <a:p>
            <a:pPr marL="0" lvl="0" indent="0" algn="l" rtl="0">
              <a:spcBef>
                <a:spcPts val="0"/>
              </a:spcBef>
              <a:spcAft>
                <a:spcPts val="0"/>
              </a:spcAft>
              <a:buNone/>
            </a:pPr>
            <a:r>
              <a:rPr lang="en-US" sz="1200" b="1"/>
              <a:t>SAY:</a:t>
            </a:r>
            <a:r>
              <a:rPr lang="en-US" sz="1200"/>
              <a:t> Similarly to Lions as a top predator, what specie(s) would be a top predator in an aquatic ecosystem? (guide answer → sharks, orcas, barracuda, blue marlin, HUMANS!)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F47D-F18E-4B1B-908E-577BDC3977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6356466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b="1"/>
              <a:t>SAY:</a:t>
            </a:r>
            <a:r>
              <a:rPr lang="en-US" sz="1200"/>
              <a:t> So now that we have established what an ecosystem is and one of the ways they can interact (through eating!), let’s talk about food chains &amp; webs. </a:t>
            </a:r>
          </a:p>
          <a:p>
            <a:pPr marL="0" lvl="0" indent="0" algn="l" rtl="0">
              <a:spcBef>
                <a:spcPts val="0"/>
              </a:spcBef>
              <a:spcAft>
                <a:spcPts val="0"/>
              </a:spcAft>
              <a:buNone/>
            </a:pPr>
            <a:endParaRPr lang="en-US" sz="1200"/>
          </a:p>
          <a:p>
            <a:pPr marL="0" lvl="0" indent="0" algn="l" rtl="0">
              <a:spcBef>
                <a:spcPts val="0"/>
              </a:spcBef>
              <a:spcAft>
                <a:spcPts val="0"/>
              </a:spcAft>
              <a:buNone/>
            </a:pPr>
            <a:r>
              <a:rPr lang="en-US" sz="1200" b="1"/>
              <a:t>ASK: </a:t>
            </a:r>
            <a:r>
              <a:rPr lang="en-US" sz="1200"/>
              <a:t>What kind of information do we get from food chains &amp; webs? (guide to answer → energy! Kids may say food but we want to shift the word from food now to energy) </a:t>
            </a:r>
          </a:p>
          <a:p>
            <a:pPr marL="0" lvl="0" indent="0" algn="l" rtl="0">
              <a:spcBef>
                <a:spcPts val="0"/>
              </a:spcBef>
              <a:spcAft>
                <a:spcPts val="0"/>
              </a:spcAft>
              <a:buNone/>
            </a:pPr>
            <a:endParaRPr lang="en-US" sz="1200"/>
          </a:p>
          <a:p>
            <a:pPr marL="0" lvl="0" indent="0" algn="l" rtl="0">
              <a:spcBef>
                <a:spcPts val="0"/>
              </a:spcBef>
              <a:spcAft>
                <a:spcPts val="0"/>
              </a:spcAft>
              <a:buNone/>
            </a:pPr>
            <a:r>
              <a:rPr lang="en-US" sz="1200" b="1"/>
              <a:t>ASK: </a:t>
            </a:r>
            <a:r>
              <a:rPr lang="en-US" sz="1200"/>
              <a:t>Where does the energy you need to move around with come from? (guide to answer → the food they eat!)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F47D-F18E-4B1B-908E-577BDC3977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6141752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b="1"/>
              <a:t>SAY: </a:t>
            </a:r>
            <a:r>
              <a:rPr lang="en-US" sz="1200"/>
              <a:t>Now that we know the information food chains &amp; webs can give us about ecosystems (remember, it’s the flow of energy between species). Let’s look at how the energy actually flows! First let’s start with our producers. </a:t>
            </a:r>
          </a:p>
          <a:p>
            <a:pPr marL="0" lvl="0" indent="0" algn="l" rtl="0">
              <a:spcBef>
                <a:spcPts val="0"/>
              </a:spcBef>
              <a:spcAft>
                <a:spcPts val="0"/>
              </a:spcAft>
              <a:buNone/>
            </a:pPr>
            <a:endParaRPr lang="en-US" sz="1200"/>
          </a:p>
          <a:p>
            <a:pPr marL="457200" lvl="0" indent="-323850" algn="l" rtl="0">
              <a:spcBef>
                <a:spcPts val="0"/>
              </a:spcBef>
              <a:spcAft>
                <a:spcPts val="0"/>
              </a:spcAft>
              <a:buSzPts val="1500"/>
              <a:buChar char="-"/>
            </a:pPr>
            <a:r>
              <a:rPr lang="en-US" sz="1200"/>
              <a:t>Producers are plants that </a:t>
            </a:r>
            <a:r>
              <a:rPr lang="en-US" sz="1200" b="1"/>
              <a:t>produce</a:t>
            </a:r>
            <a:r>
              <a:rPr lang="en-US" sz="1200"/>
              <a:t> their own food during the process of photosynthesis by converting sunlight into usable energy. </a:t>
            </a:r>
          </a:p>
          <a:p>
            <a:pPr marL="0" lvl="0" indent="0" algn="l" rtl="0">
              <a:spcBef>
                <a:spcPts val="0"/>
              </a:spcBef>
              <a:spcAft>
                <a:spcPts val="0"/>
              </a:spcAft>
              <a:buNone/>
            </a:pPr>
            <a:endParaRPr lang="en-US" sz="1200"/>
          </a:p>
          <a:p>
            <a:pPr marL="457200" lvl="0" indent="-323850" algn="l" rtl="0">
              <a:spcBef>
                <a:spcPts val="0"/>
              </a:spcBef>
              <a:spcAft>
                <a:spcPts val="0"/>
              </a:spcAft>
              <a:buSzPts val="1500"/>
              <a:buChar char="-"/>
            </a:pPr>
            <a:r>
              <a:rPr lang="en-US" sz="1200"/>
              <a:t>Next we have consumers. Consumers are animals that can’t make or </a:t>
            </a:r>
            <a:r>
              <a:rPr lang="en-US" sz="1200" b="1"/>
              <a:t>produce </a:t>
            </a:r>
            <a:r>
              <a:rPr lang="en-US" sz="1200"/>
              <a:t>their own food (they can’t do the process of photosynthesis), so they need to get their energy from plants, other animals or both. </a:t>
            </a:r>
            <a:br>
              <a:rPr lang="en-US" sz="1200"/>
            </a:br>
            <a:endParaRPr lang="en-US" sz="1200"/>
          </a:p>
          <a:p>
            <a:pPr marL="457200" lvl="0" indent="-323850" algn="l" rtl="0">
              <a:spcBef>
                <a:spcPts val="0"/>
              </a:spcBef>
              <a:spcAft>
                <a:spcPts val="0"/>
              </a:spcAft>
              <a:buSzPts val="1500"/>
              <a:buChar char="-"/>
            </a:pPr>
            <a:r>
              <a:rPr lang="en-US" sz="1200"/>
              <a:t>These are herbivores (plant eaters!), carnivores (animal eaters!), or omnivores (both!). </a:t>
            </a:r>
            <a:br>
              <a:rPr lang="en-US" sz="1200"/>
            </a:br>
            <a:endParaRPr lang="en-US" sz="1200"/>
          </a:p>
          <a:p>
            <a:pPr marL="457200" lvl="0" indent="-323850" algn="l" rtl="0">
              <a:spcBef>
                <a:spcPts val="0"/>
              </a:spcBef>
              <a:spcAft>
                <a:spcPts val="0"/>
              </a:spcAft>
              <a:buSzPts val="1500"/>
              <a:buChar char="-"/>
            </a:pPr>
            <a:r>
              <a:rPr lang="en-US" sz="1200"/>
              <a:t>Decomposers like bacteria and fungus break down decaying (or rotting) matter for food. </a:t>
            </a:r>
          </a:p>
          <a:p>
            <a:pPr marL="0" lvl="0" indent="0" algn="l" rtl="0">
              <a:spcBef>
                <a:spcPts val="0"/>
              </a:spcBef>
              <a:spcAft>
                <a:spcPts val="0"/>
              </a:spcAft>
              <a:buNone/>
            </a:pPr>
            <a:endParaRPr lang="en-US" sz="1200"/>
          </a:p>
          <a:p>
            <a:pPr marL="0" lvl="0" indent="0" algn="l" rtl="0">
              <a:spcBef>
                <a:spcPts val="0"/>
              </a:spcBef>
              <a:spcAft>
                <a:spcPts val="0"/>
              </a:spcAft>
              <a:buNone/>
            </a:pPr>
            <a:r>
              <a:rPr lang="en-US" sz="1200" b="1"/>
              <a:t>SAY: </a:t>
            </a:r>
            <a:r>
              <a:rPr lang="en-US" sz="1200"/>
              <a:t>To simplify it - energy enters an ecosystem as sunlight and gets turned into food by plants. That energy is transferred to the organism that eats the plant, and transferred again when it is eaten by another organism. Different types of species play different roles in the ecosystem</a:t>
            </a:r>
          </a:p>
          <a:p>
            <a:pPr marL="0" lvl="0" indent="0" algn="l" rtl="0">
              <a:spcBef>
                <a:spcPts val="0"/>
              </a:spcBef>
              <a:spcAft>
                <a:spcPts val="0"/>
              </a:spcAft>
              <a:buNone/>
            </a:pPr>
            <a:endParaRPr lang="en-US" sz="1200"/>
          </a:p>
          <a:p>
            <a:pPr marL="0" lvl="0" indent="0" algn="l" rtl="0">
              <a:spcBef>
                <a:spcPts val="0"/>
              </a:spcBef>
              <a:spcAft>
                <a:spcPts val="0"/>
              </a:spcAft>
              <a:buNone/>
            </a:pPr>
            <a:r>
              <a:rPr lang="en-US" sz="1200" b="1"/>
              <a:t>ASK: </a:t>
            </a:r>
            <a:r>
              <a:rPr lang="en-US" sz="1200"/>
              <a:t>What do you think the flow of energy in a marine ecosystem looks like? What are some of the living and nonliving things?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F47D-F18E-4B1B-908E-577BDC3977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6523532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b="1"/>
              <a:t>SAY:</a:t>
            </a:r>
            <a:r>
              <a:rPr lang="en-US" sz="1200"/>
              <a:t> So now that we broke it down - let’s look at an aquatic food chain! A chain is a single feeding pattern among organisms in an ecosystem. In the example above… </a:t>
            </a:r>
          </a:p>
          <a:p>
            <a:pPr marL="0" lvl="0" indent="0" algn="l" rtl="0">
              <a:spcBef>
                <a:spcPts val="0"/>
              </a:spcBef>
              <a:spcAft>
                <a:spcPts val="0"/>
              </a:spcAft>
              <a:buNone/>
            </a:pPr>
            <a:endParaRPr lang="en-US" sz="1200"/>
          </a:p>
          <a:p>
            <a:pPr marL="0" lvl="0" indent="0" algn="l" rtl="0">
              <a:spcBef>
                <a:spcPts val="0"/>
              </a:spcBef>
              <a:spcAft>
                <a:spcPts val="0"/>
              </a:spcAft>
              <a:buNone/>
            </a:pPr>
            <a:r>
              <a:rPr lang="en-US" sz="1200"/>
              <a:t>We start with the sun which allows the algae (plant in the ocean) to undergo photosynthesis by converting the sunlight into usable energy (food). It’s our </a:t>
            </a:r>
            <a:r>
              <a:rPr lang="en-US" sz="1200" b="1"/>
              <a:t>producer!</a:t>
            </a:r>
            <a:r>
              <a:rPr lang="en-US" sz="1200"/>
              <a:t> </a:t>
            </a:r>
          </a:p>
          <a:p>
            <a:pPr marL="0" lvl="0" indent="0" algn="l" rtl="0">
              <a:spcBef>
                <a:spcPts val="0"/>
              </a:spcBef>
              <a:spcAft>
                <a:spcPts val="0"/>
              </a:spcAft>
              <a:buNone/>
            </a:pPr>
            <a:endParaRPr lang="en-US" sz="1200"/>
          </a:p>
          <a:p>
            <a:pPr marL="0" lvl="0" indent="0" algn="l" rtl="0">
              <a:spcBef>
                <a:spcPts val="0"/>
              </a:spcBef>
              <a:spcAft>
                <a:spcPts val="0"/>
              </a:spcAft>
              <a:buNone/>
            </a:pPr>
            <a:r>
              <a:rPr lang="en-US" sz="1200"/>
              <a:t>Then zooplankton, like Krill, eat the algae. This is a </a:t>
            </a:r>
            <a:r>
              <a:rPr lang="en-US" sz="1200" b="1"/>
              <a:t>consumer! </a:t>
            </a:r>
          </a:p>
          <a:p>
            <a:pPr marL="0" lvl="0" indent="0" algn="l" rtl="0">
              <a:spcBef>
                <a:spcPts val="0"/>
              </a:spcBef>
              <a:spcAft>
                <a:spcPts val="0"/>
              </a:spcAft>
              <a:buNone/>
            </a:pPr>
            <a:r>
              <a:rPr lang="en-US" sz="1200"/>
              <a:t> </a:t>
            </a:r>
          </a:p>
          <a:p>
            <a:pPr marL="0" lvl="0" indent="0" algn="l" rtl="0">
              <a:spcBef>
                <a:spcPts val="0"/>
              </a:spcBef>
              <a:spcAft>
                <a:spcPts val="0"/>
              </a:spcAft>
              <a:buNone/>
            </a:pPr>
            <a:r>
              <a:rPr lang="en-US" sz="1200"/>
              <a:t>Then, a small fish (another consumer), eats the krill. </a:t>
            </a:r>
          </a:p>
          <a:p>
            <a:pPr marL="0" lvl="0" indent="0" algn="l" rtl="0">
              <a:spcBef>
                <a:spcPts val="0"/>
              </a:spcBef>
              <a:spcAft>
                <a:spcPts val="0"/>
              </a:spcAft>
              <a:buNone/>
            </a:pPr>
            <a:endParaRPr lang="en-US" sz="1200"/>
          </a:p>
          <a:p>
            <a:pPr marL="0" lvl="0" indent="0" algn="l" rtl="0">
              <a:spcBef>
                <a:spcPts val="0"/>
              </a:spcBef>
              <a:spcAft>
                <a:spcPts val="0"/>
              </a:spcAft>
              <a:buNone/>
            </a:pPr>
            <a:r>
              <a:rPr lang="en-US" sz="1200"/>
              <a:t>Then, a larger fish eats the small fish. </a:t>
            </a:r>
          </a:p>
          <a:p>
            <a:pPr marL="0" lvl="0" indent="0" algn="l" rtl="0">
              <a:spcBef>
                <a:spcPts val="0"/>
              </a:spcBef>
              <a:spcAft>
                <a:spcPts val="0"/>
              </a:spcAft>
              <a:buNone/>
            </a:pPr>
            <a:endParaRPr lang="en-US" sz="1200"/>
          </a:p>
          <a:p>
            <a:pPr marL="0" lvl="0" indent="0" algn="l" rtl="0">
              <a:spcBef>
                <a:spcPts val="0"/>
              </a:spcBef>
              <a:spcAft>
                <a:spcPts val="0"/>
              </a:spcAft>
              <a:buNone/>
            </a:pPr>
            <a:r>
              <a:rPr lang="en-US" sz="1200"/>
              <a:t>Finally, a predator, like a shark eats the larger fish. At each species, energy is released in the form of heat, but the rest is transferred into the next organism, aka, the Circle of Life!</a:t>
            </a:r>
          </a:p>
          <a:p>
            <a:pPr marL="0" lvl="0" indent="0" algn="l" rtl="0">
              <a:spcBef>
                <a:spcPts val="0"/>
              </a:spcBef>
              <a:spcAft>
                <a:spcPts val="0"/>
              </a:spcAft>
              <a:buNone/>
            </a:pPr>
            <a:endParaRPr lang="en-US" sz="1200"/>
          </a:p>
          <a:p>
            <a:pPr marL="0" lvl="0" indent="0" algn="l" rtl="0">
              <a:spcBef>
                <a:spcPts val="0"/>
              </a:spcBef>
              <a:spcAft>
                <a:spcPts val="0"/>
              </a:spcAft>
              <a:buNone/>
            </a:pPr>
            <a:r>
              <a:rPr lang="en-US" sz="1200" b="1"/>
              <a:t>ASK:</a:t>
            </a:r>
            <a:r>
              <a:rPr lang="en-US" sz="1200"/>
              <a:t> </a:t>
            </a:r>
            <a:r>
              <a:rPr lang="en-US" sz="1200">
                <a:solidFill>
                  <a:schemeClr val="dk1"/>
                </a:solidFill>
              </a:rPr>
              <a:t>Do you think that the higher up on the food chain the species are larger or smaller?</a:t>
            </a:r>
          </a:p>
          <a:p>
            <a:pPr marL="0" lvl="0" indent="0" algn="l" rtl="0">
              <a:spcBef>
                <a:spcPts val="0"/>
              </a:spcBef>
              <a:spcAft>
                <a:spcPts val="0"/>
              </a:spcAft>
              <a:buNone/>
            </a:pPr>
            <a:endParaRPr lang="en-US" sz="1200">
              <a:solidFill>
                <a:schemeClr val="dk1"/>
              </a:solidFill>
            </a:endParaRPr>
          </a:p>
          <a:p>
            <a:pPr marL="0" lvl="0" indent="0" algn="l" rtl="0">
              <a:spcBef>
                <a:spcPts val="0"/>
              </a:spcBef>
              <a:spcAft>
                <a:spcPts val="0"/>
              </a:spcAft>
              <a:buNone/>
            </a:pPr>
            <a:r>
              <a:rPr lang="en-US" sz="1200"/>
              <a:t>Do you think that the large predators are larger or fewer in number? How about their size? (guide to answer → increase in physical size compared to their prey, decrease in number of species). </a:t>
            </a:r>
          </a:p>
          <a:p>
            <a:pPr marL="0" lvl="0" indent="0" algn="l" rtl="0">
              <a:spcBef>
                <a:spcPts val="0"/>
              </a:spcBef>
              <a:spcAft>
                <a:spcPts val="0"/>
              </a:spcAft>
              <a:buNone/>
            </a:pPr>
            <a:endParaRPr lang="en-US" sz="1200"/>
          </a:p>
          <a:p>
            <a:pPr marL="0" lvl="0" indent="0" algn="l" rtl="0">
              <a:spcBef>
                <a:spcPts val="0"/>
              </a:spcBef>
              <a:spcAft>
                <a:spcPts val="0"/>
              </a:spcAft>
              <a:buNone/>
            </a:pPr>
            <a:r>
              <a:rPr lang="en-US" sz="1200" b="1"/>
              <a:t>SAY: </a:t>
            </a:r>
            <a:r>
              <a:rPr lang="en-US" sz="1200"/>
              <a:t>As we decrease in population size and we climb up the food chain, we see energy decreasing. This means those large predators need to eat a lot more! </a:t>
            </a:r>
          </a:p>
          <a:p>
            <a:endParaRPr lang="en-US"/>
          </a:p>
        </p:txBody>
      </p:sp>
      <p:sp>
        <p:nvSpPr>
          <p:cNvPr id="4" name="Slide Number Placeholder 3"/>
          <p:cNvSpPr>
            <a:spLocks noGrp="1"/>
          </p:cNvSpPr>
          <p:nvPr>
            <p:ph type="sldNum" sz="quarter" idx="5"/>
          </p:nvPr>
        </p:nvSpPr>
        <p:spPr/>
        <p:txBody>
          <a:bodyPr/>
          <a:lstStyle/>
          <a:p>
            <a:fld id="{4D444761-B6AE-4B5F-82EA-CA9BCE3221B7}" type="slidenum">
              <a:rPr lang="en-US" smtClean="0"/>
              <a:t>13</a:t>
            </a:fld>
            <a:endParaRPr lang="en-US"/>
          </a:p>
        </p:txBody>
      </p:sp>
    </p:spTree>
    <p:extLst>
      <p:ext uri="{BB962C8B-B14F-4D97-AF65-F5344CB8AC3E}">
        <p14:creationId xmlns:p14="http://schemas.microsoft.com/office/powerpoint/2010/main" val="5864728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800" b="1"/>
              <a:t>SAY:</a:t>
            </a:r>
            <a:r>
              <a:rPr lang="en-US" sz="1800"/>
              <a:t> In a food web, we see all the feeding patterns and ways energy can flow in an ecosystem. What is different about this web compared to the chain? (guide to answer → there are more arrows / increased complexity). We see many food chains in a food web. (EXPLAIN THE ARROWS)</a:t>
            </a:r>
          </a:p>
          <a:p>
            <a:pPr marL="0" lvl="0" indent="0" algn="l" rtl="0">
              <a:spcBef>
                <a:spcPts val="0"/>
              </a:spcBef>
              <a:spcAft>
                <a:spcPts val="0"/>
              </a:spcAft>
              <a:buNone/>
            </a:pPr>
            <a:endParaRPr lang="en-US" sz="1800"/>
          </a:p>
          <a:p>
            <a:pPr marL="0" lvl="0" indent="0" algn="l" rtl="0">
              <a:spcBef>
                <a:spcPts val="0"/>
              </a:spcBef>
              <a:spcAft>
                <a:spcPts val="0"/>
              </a:spcAft>
              <a:buNone/>
            </a:pPr>
            <a:r>
              <a:rPr lang="en-US" sz="1800" b="1"/>
              <a:t>ASK:</a:t>
            </a:r>
            <a:r>
              <a:rPr lang="en-US" sz="1800"/>
              <a:t> What may happen if we remove the fish from the web? (guide to potential answers below) </a:t>
            </a:r>
          </a:p>
          <a:p>
            <a:pPr marL="457200" lvl="0" indent="-298450" algn="l" rtl="0">
              <a:lnSpc>
                <a:spcPct val="115000"/>
              </a:lnSpc>
              <a:spcBef>
                <a:spcPts val="1200"/>
              </a:spcBef>
              <a:spcAft>
                <a:spcPts val="0"/>
              </a:spcAft>
              <a:buClr>
                <a:schemeClr val="dk1"/>
              </a:buClr>
              <a:buSzPts val="1100"/>
              <a:buChar char="●"/>
            </a:pPr>
            <a:r>
              <a:rPr lang="en-US">
                <a:solidFill>
                  <a:schemeClr val="dk1"/>
                </a:solidFill>
              </a:rPr>
              <a:t>Seagull population might decrease because they have lost a food source </a:t>
            </a:r>
          </a:p>
          <a:p>
            <a:pPr marL="457200" lvl="0" indent="-298450" algn="l" rtl="0">
              <a:lnSpc>
                <a:spcPct val="115000"/>
              </a:lnSpc>
              <a:spcBef>
                <a:spcPts val="0"/>
              </a:spcBef>
              <a:spcAft>
                <a:spcPts val="0"/>
              </a:spcAft>
              <a:buClr>
                <a:schemeClr val="dk1"/>
              </a:buClr>
              <a:buSzPts val="1100"/>
              <a:buChar char="●"/>
            </a:pPr>
            <a:r>
              <a:rPr lang="en-US">
                <a:solidFill>
                  <a:schemeClr val="dk1"/>
                </a:solidFill>
              </a:rPr>
              <a:t> If the Seagull population decreases, the mussel population might increase because it has fewer consumers</a:t>
            </a:r>
          </a:p>
          <a:p>
            <a:pPr marL="457200" lvl="0" indent="-298450" algn="l" rtl="0">
              <a:lnSpc>
                <a:spcPct val="115000"/>
              </a:lnSpc>
              <a:spcBef>
                <a:spcPts val="0"/>
              </a:spcBef>
              <a:spcAft>
                <a:spcPts val="0"/>
              </a:spcAft>
              <a:buClr>
                <a:schemeClr val="dk1"/>
              </a:buClr>
              <a:buSzPts val="1100"/>
              <a:buChar char="●"/>
            </a:pPr>
            <a:r>
              <a:rPr lang="en-US">
                <a:solidFill>
                  <a:schemeClr val="dk1"/>
                </a:solidFill>
              </a:rPr>
              <a:t>If the mussel population increases due to the seagull population decreasing, then the octopus might have more food</a:t>
            </a:r>
          </a:p>
          <a:p>
            <a:pPr marL="457200" lvl="0" indent="-298450" algn="l" rtl="0">
              <a:lnSpc>
                <a:spcPct val="115000"/>
              </a:lnSpc>
              <a:spcBef>
                <a:spcPts val="0"/>
              </a:spcBef>
              <a:spcAft>
                <a:spcPts val="0"/>
              </a:spcAft>
              <a:buClr>
                <a:schemeClr val="dk1"/>
              </a:buClr>
              <a:buSzPts val="1100"/>
              <a:buChar char="●"/>
            </a:pPr>
            <a:r>
              <a:rPr lang="en-US">
                <a:solidFill>
                  <a:schemeClr val="dk1"/>
                </a:solidFill>
              </a:rPr>
              <a:t>The Zooplankton population might increase because it has fewer predators</a:t>
            </a:r>
          </a:p>
          <a:p>
            <a:pPr marL="457200" lvl="0" indent="-298450" algn="l" rtl="0">
              <a:lnSpc>
                <a:spcPct val="115000"/>
              </a:lnSpc>
              <a:spcBef>
                <a:spcPts val="0"/>
              </a:spcBef>
              <a:spcAft>
                <a:spcPts val="0"/>
              </a:spcAft>
              <a:buClr>
                <a:schemeClr val="dk1"/>
              </a:buClr>
              <a:buSzPts val="1100"/>
              <a:buChar char="●"/>
            </a:pPr>
            <a:r>
              <a:rPr lang="en-US">
                <a:solidFill>
                  <a:schemeClr val="dk1"/>
                </a:solidFill>
              </a:rPr>
              <a:t>If the Zooplankton population increases due to the fish population decrease, then the phytoplankton population might decrease because there are more zooplankton predators. Then again, if the fish population is gone, the phytoplankton might increase because it has fewer predators. Or maybe they would balance out.</a:t>
            </a:r>
          </a:p>
          <a:p>
            <a:pPr marL="457200" lvl="0" indent="-298450" algn="l" rtl="0">
              <a:lnSpc>
                <a:spcPct val="115000"/>
              </a:lnSpc>
              <a:spcBef>
                <a:spcPts val="0"/>
              </a:spcBef>
              <a:spcAft>
                <a:spcPts val="0"/>
              </a:spcAft>
              <a:buClr>
                <a:schemeClr val="dk1"/>
              </a:buClr>
              <a:buSzPts val="1100"/>
              <a:buChar char="●"/>
            </a:pPr>
            <a:r>
              <a:rPr lang="en-US">
                <a:solidFill>
                  <a:schemeClr val="dk1"/>
                </a:solidFill>
              </a:rPr>
              <a:t> If the phytoplankton population decreases, then the mussel population might increase therefore providing more food for the octopus, seagull, and humans</a:t>
            </a:r>
          </a:p>
          <a:p>
            <a:pPr marL="457200" lvl="0" indent="-298450" algn="l" rtl="0">
              <a:lnSpc>
                <a:spcPct val="115000"/>
              </a:lnSpc>
              <a:spcBef>
                <a:spcPts val="0"/>
              </a:spcBef>
              <a:spcAft>
                <a:spcPts val="0"/>
              </a:spcAft>
              <a:buClr>
                <a:schemeClr val="dk1"/>
              </a:buClr>
              <a:buSzPts val="1100"/>
              <a:buChar char="●"/>
            </a:pPr>
            <a:r>
              <a:rPr lang="en-US">
                <a:solidFill>
                  <a:schemeClr val="dk1"/>
                </a:solidFill>
              </a:rPr>
              <a:t> The Shark population might decrease because it has lost a source of food.</a:t>
            </a:r>
          </a:p>
          <a:p>
            <a:pPr marL="457200" lvl="0" indent="-298450" algn="l" rtl="0">
              <a:lnSpc>
                <a:spcPct val="115000"/>
              </a:lnSpc>
              <a:spcBef>
                <a:spcPts val="0"/>
              </a:spcBef>
              <a:spcAft>
                <a:spcPts val="0"/>
              </a:spcAft>
              <a:buClr>
                <a:schemeClr val="dk1"/>
              </a:buClr>
              <a:buSzPts val="1100"/>
              <a:buChar char="●"/>
            </a:pPr>
            <a:r>
              <a:rPr lang="en-US">
                <a:solidFill>
                  <a:schemeClr val="dk1"/>
                </a:solidFill>
              </a:rPr>
              <a:t>If the shark population decreases, then the octopus population might increase because it has fewer predators</a:t>
            </a:r>
          </a:p>
          <a:p>
            <a:pPr marL="457200" lvl="0" indent="-298450" algn="l" rtl="0">
              <a:lnSpc>
                <a:spcPct val="115000"/>
              </a:lnSpc>
              <a:spcBef>
                <a:spcPts val="0"/>
              </a:spcBef>
              <a:spcAft>
                <a:spcPts val="0"/>
              </a:spcAft>
              <a:buClr>
                <a:schemeClr val="dk1"/>
              </a:buClr>
              <a:buSzPts val="1100"/>
              <a:buChar char="●"/>
            </a:pPr>
            <a:r>
              <a:rPr lang="en-US">
                <a:solidFill>
                  <a:schemeClr val="dk1"/>
                </a:solidFill>
              </a:rPr>
              <a:t>The starfish population might increase because of the decrease in the shark population. If the starfish population increases, there might be fewer limpets which might mean more algae but less food supply for the octopus</a:t>
            </a:r>
          </a:p>
          <a:p>
            <a:pPr marL="457200" lvl="0" indent="-298450" algn="l" rtl="0">
              <a:lnSpc>
                <a:spcPct val="115000"/>
              </a:lnSpc>
              <a:spcBef>
                <a:spcPts val="0"/>
              </a:spcBef>
              <a:spcAft>
                <a:spcPts val="0"/>
              </a:spcAft>
              <a:buClr>
                <a:schemeClr val="dk1"/>
              </a:buClr>
              <a:buSzPts val="1100"/>
              <a:buChar char="●"/>
            </a:pPr>
            <a:r>
              <a:rPr lang="en-US">
                <a:solidFill>
                  <a:schemeClr val="dk1"/>
                </a:solidFill>
              </a:rPr>
              <a:t>The Seagull population might decrease because they have lost a source of food</a:t>
            </a:r>
          </a:p>
          <a:p>
            <a:pPr marL="457200" lvl="0" indent="-298450" algn="l" rtl="0">
              <a:lnSpc>
                <a:spcPct val="115000"/>
              </a:lnSpc>
              <a:spcBef>
                <a:spcPts val="0"/>
              </a:spcBef>
              <a:spcAft>
                <a:spcPts val="0"/>
              </a:spcAft>
              <a:buClr>
                <a:schemeClr val="dk1"/>
              </a:buClr>
              <a:buSzPts val="1100"/>
              <a:buChar char="●"/>
            </a:pPr>
            <a:r>
              <a:rPr lang="en-US">
                <a:solidFill>
                  <a:schemeClr val="dk1"/>
                </a:solidFill>
              </a:rPr>
              <a:t> If the Seagull population decreases, the mussel population might increase because it has fewer consumers</a:t>
            </a:r>
          </a:p>
          <a:p>
            <a:pPr marL="457200" lvl="0" indent="-298450" algn="l" rtl="0">
              <a:lnSpc>
                <a:spcPct val="115000"/>
              </a:lnSpc>
              <a:spcBef>
                <a:spcPts val="0"/>
              </a:spcBef>
              <a:spcAft>
                <a:spcPts val="0"/>
              </a:spcAft>
              <a:buClr>
                <a:schemeClr val="dk1"/>
              </a:buClr>
              <a:buSzPts val="1100"/>
              <a:buChar char="●"/>
            </a:pPr>
            <a:r>
              <a:rPr lang="en-US">
                <a:solidFill>
                  <a:schemeClr val="dk1"/>
                </a:solidFill>
              </a:rPr>
              <a:t>If the mussel population increases due to the seagull population decreasing, then the octopus might have more food</a:t>
            </a:r>
          </a:p>
          <a:p>
            <a:pPr marL="457200" lvl="0" indent="-298450" algn="l" rtl="0">
              <a:lnSpc>
                <a:spcPct val="115000"/>
              </a:lnSpc>
              <a:spcBef>
                <a:spcPts val="0"/>
              </a:spcBef>
              <a:spcAft>
                <a:spcPts val="0"/>
              </a:spcAft>
              <a:buClr>
                <a:schemeClr val="dk1"/>
              </a:buClr>
              <a:buSzPts val="1100"/>
              <a:buChar char="●"/>
            </a:pPr>
            <a:r>
              <a:rPr lang="en-US">
                <a:solidFill>
                  <a:schemeClr val="dk1"/>
                </a:solidFill>
              </a:rPr>
              <a:t>The Zooplankton population might increase because it has fewer predators</a:t>
            </a:r>
          </a:p>
          <a:p>
            <a:pPr marL="457200" lvl="0" indent="-298450" algn="l" rtl="0">
              <a:lnSpc>
                <a:spcPct val="115000"/>
              </a:lnSpc>
              <a:spcBef>
                <a:spcPts val="0"/>
              </a:spcBef>
              <a:spcAft>
                <a:spcPts val="0"/>
              </a:spcAft>
              <a:buClr>
                <a:schemeClr val="dk1"/>
              </a:buClr>
              <a:buSzPts val="1100"/>
              <a:buChar char="●"/>
            </a:pPr>
            <a:r>
              <a:rPr lang="en-US">
                <a:solidFill>
                  <a:schemeClr val="dk1"/>
                </a:solidFill>
              </a:rPr>
              <a:t> If the Zooplankton population increases due to the fish population decrease, then the phytoplankton population might decrease because there are more zooplankton predators. Then again, if the fish population is gone, the phytoplankton might increase because it has fewer predators. Or maybe they would balance out.</a:t>
            </a:r>
          </a:p>
          <a:p>
            <a:pPr marL="457200" lvl="0" indent="-298450" algn="l" rtl="0">
              <a:lnSpc>
                <a:spcPct val="115000"/>
              </a:lnSpc>
              <a:spcBef>
                <a:spcPts val="0"/>
              </a:spcBef>
              <a:spcAft>
                <a:spcPts val="0"/>
              </a:spcAft>
              <a:buClr>
                <a:schemeClr val="dk1"/>
              </a:buClr>
              <a:buSzPts val="1100"/>
              <a:buChar char="●"/>
            </a:pPr>
            <a:r>
              <a:rPr lang="en-US">
                <a:solidFill>
                  <a:schemeClr val="dk1"/>
                </a:solidFill>
              </a:rPr>
              <a:t>If the phytoplankton population decreases, then the mussel population might increase therefore providing more food for the octopus, seagull, and humans</a:t>
            </a:r>
          </a:p>
          <a:p>
            <a:pPr marL="457200" lvl="0" indent="-298450" algn="l" rtl="0">
              <a:lnSpc>
                <a:spcPct val="115000"/>
              </a:lnSpc>
              <a:spcBef>
                <a:spcPts val="0"/>
              </a:spcBef>
              <a:spcAft>
                <a:spcPts val="0"/>
              </a:spcAft>
              <a:buClr>
                <a:schemeClr val="dk1"/>
              </a:buClr>
              <a:buSzPts val="1100"/>
              <a:buChar char="●"/>
            </a:pPr>
            <a:r>
              <a:rPr lang="en-US">
                <a:solidFill>
                  <a:schemeClr val="dk1"/>
                </a:solidFill>
              </a:rPr>
              <a:t>The Shark population might decrease because it has lost a source of food.</a:t>
            </a:r>
          </a:p>
          <a:p>
            <a:pPr marL="457200" lvl="0" indent="-298450" algn="l" rtl="0">
              <a:lnSpc>
                <a:spcPct val="115000"/>
              </a:lnSpc>
              <a:spcBef>
                <a:spcPts val="0"/>
              </a:spcBef>
              <a:spcAft>
                <a:spcPts val="0"/>
              </a:spcAft>
              <a:buClr>
                <a:schemeClr val="dk1"/>
              </a:buClr>
              <a:buSzPts val="1100"/>
              <a:buChar char="●"/>
            </a:pPr>
            <a:r>
              <a:rPr lang="en-US">
                <a:solidFill>
                  <a:schemeClr val="dk1"/>
                </a:solidFill>
              </a:rPr>
              <a:t> If the shark population decreases, then the octopus population might increase because it has fewer predators</a:t>
            </a:r>
          </a:p>
          <a:p>
            <a:pPr marL="457200" lvl="0" indent="-298450" algn="l" rtl="0">
              <a:lnSpc>
                <a:spcPct val="115000"/>
              </a:lnSpc>
              <a:spcBef>
                <a:spcPts val="0"/>
              </a:spcBef>
              <a:spcAft>
                <a:spcPts val="0"/>
              </a:spcAft>
              <a:buClr>
                <a:schemeClr val="dk1"/>
              </a:buClr>
              <a:buSzPts val="1100"/>
              <a:buChar char="●"/>
            </a:pPr>
            <a:r>
              <a:rPr lang="en-US">
                <a:solidFill>
                  <a:schemeClr val="dk1"/>
                </a:solidFill>
              </a:rPr>
              <a:t>The starfish population might increase because of the decrease in the shark population. If the starfish population increases, there might be fewer limpets which might mean more algae but less food supply for the octopus</a:t>
            </a:r>
          </a:p>
          <a:p>
            <a:pPr marL="0" lvl="0" indent="0" algn="l" rtl="0">
              <a:spcBef>
                <a:spcPts val="1200"/>
              </a:spcBef>
              <a:spcAft>
                <a:spcPts val="0"/>
              </a:spcAft>
              <a:buNone/>
            </a:pPr>
            <a:endParaRPr lang="en-US"/>
          </a:p>
          <a:p>
            <a:pPr marL="0" lvl="0" indent="0" algn="l" rtl="0">
              <a:spcBef>
                <a:spcPts val="0"/>
              </a:spcBef>
              <a:spcAft>
                <a:spcPts val="0"/>
              </a:spcAft>
              <a:buNone/>
            </a:pPr>
            <a:endParaRPr lang="en-US"/>
          </a:p>
          <a:p>
            <a:endParaRPr lang="en-US"/>
          </a:p>
        </p:txBody>
      </p:sp>
      <p:sp>
        <p:nvSpPr>
          <p:cNvPr id="4" name="Slide Number Placeholder 3"/>
          <p:cNvSpPr>
            <a:spLocks noGrp="1"/>
          </p:cNvSpPr>
          <p:nvPr>
            <p:ph type="sldNum" sz="quarter" idx="5"/>
          </p:nvPr>
        </p:nvSpPr>
        <p:spPr/>
        <p:txBody>
          <a:bodyPr/>
          <a:lstStyle/>
          <a:p>
            <a:fld id="{4D444761-B6AE-4B5F-82EA-CA9BCE3221B7}" type="slidenum">
              <a:rPr lang="en-US" smtClean="0"/>
              <a:t>14</a:t>
            </a:fld>
            <a:endParaRPr lang="en-US"/>
          </a:p>
        </p:txBody>
      </p:sp>
    </p:spTree>
    <p:extLst>
      <p:ext uri="{BB962C8B-B14F-4D97-AF65-F5344CB8AC3E}">
        <p14:creationId xmlns:p14="http://schemas.microsoft.com/office/powerpoint/2010/main" val="21922301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US" b="1"/>
              <a:t>SAY:</a:t>
            </a:r>
            <a:r>
              <a:rPr lang="en-US"/>
              <a:t> </a:t>
            </a:r>
            <a:r>
              <a:rPr lang="en-US" sz="1200"/>
              <a:t>So let’s break down what we’ve discussed today. We introduced what an ecosystem is and the parts that make it up. So an ecosystem is a community of living (biotic) and nonliving (abiotic) things! We talked about how a species or population within an ecosystem can only survive when their needs are met. That’s our food, water, space and shelter! </a:t>
            </a:r>
          </a:p>
          <a:p>
            <a:pPr marL="0" lvl="0" indent="0" algn="l" rtl="0">
              <a:spcBef>
                <a:spcPts val="0"/>
              </a:spcBef>
              <a:spcAft>
                <a:spcPts val="0"/>
              </a:spcAft>
              <a:buClr>
                <a:schemeClr val="dk1"/>
              </a:buClr>
              <a:buSzPts val="1100"/>
              <a:buFont typeface="Arial"/>
              <a:buNone/>
            </a:pPr>
            <a:endParaRPr lang="en-US" sz="1200"/>
          </a:p>
          <a:p>
            <a:pPr marL="0" lvl="0" indent="0" algn="l" rtl="0">
              <a:spcBef>
                <a:spcPts val="0"/>
              </a:spcBef>
              <a:spcAft>
                <a:spcPts val="0"/>
              </a:spcAft>
              <a:buNone/>
            </a:pPr>
            <a:r>
              <a:rPr lang="en-US" sz="1200"/>
              <a:t>Then, we looked at how energy flows in an aquatic ecosystem through food chains and food webs. </a:t>
            </a:r>
          </a:p>
          <a:p>
            <a:pPr marL="0" lvl="0" indent="0" algn="l" rtl="0">
              <a:spcBef>
                <a:spcPts val="0"/>
              </a:spcBef>
              <a:spcAft>
                <a:spcPts val="0"/>
              </a:spcAft>
              <a:buNone/>
            </a:pPr>
            <a:endParaRPr lang="en-US" sz="1200"/>
          </a:p>
          <a:p>
            <a:pPr marL="0" lvl="0" indent="0" algn="l" rtl="0">
              <a:spcBef>
                <a:spcPts val="0"/>
              </a:spcBef>
              <a:spcAft>
                <a:spcPts val="0"/>
              </a:spcAft>
              <a:buNone/>
            </a:pPr>
            <a:r>
              <a:rPr lang="en-US" sz="1200"/>
              <a:t>We analyzed how species interact with each other using food webs and predicted what might happen if we remove a species from the chain (we looked to see what would happen if we removed the fish!)</a:t>
            </a:r>
          </a:p>
          <a:p>
            <a:pPr marL="0" lvl="0" indent="0" algn="l" rtl="0">
              <a:spcBef>
                <a:spcPts val="0"/>
              </a:spcBef>
              <a:spcAft>
                <a:spcPts val="0"/>
              </a:spcAft>
              <a:buNone/>
            </a:pPr>
            <a:endParaRPr lang="en-US" sz="1200"/>
          </a:p>
          <a:p>
            <a:pPr marL="0" lvl="0" indent="0" algn="l" rtl="0">
              <a:spcBef>
                <a:spcPts val="0"/>
              </a:spcBef>
              <a:spcAft>
                <a:spcPts val="0"/>
              </a:spcAft>
              <a:buNone/>
            </a:pPr>
            <a:r>
              <a:rPr lang="en-US" sz="1200"/>
              <a:t>When combined, these describe the interdependence we see in ecosystems. What do you think is meant by the word interdependence? (guide to answer → </a:t>
            </a:r>
            <a:r>
              <a:rPr lang="en-US" sz="1200" b="1"/>
              <a:t>they depend on each other</a:t>
            </a:r>
            <a:r>
              <a:rPr lang="en-US" sz="1200"/>
              <a:t>!)</a:t>
            </a:r>
          </a:p>
          <a:p>
            <a:pPr marL="0" lvl="0" indent="0" algn="l" rtl="0">
              <a:spcBef>
                <a:spcPts val="0"/>
              </a:spcBef>
              <a:spcAft>
                <a:spcPts val="0"/>
              </a:spcAft>
              <a:buNone/>
            </a:pPr>
            <a:endParaRPr lang="en-US" sz="1200"/>
          </a:p>
          <a:p>
            <a:pPr marL="0" lvl="0" indent="0" algn="l" rtl="0">
              <a:spcBef>
                <a:spcPts val="0"/>
              </a:spcBef>
              <a:spcAft>
                <a:spcPts val="0"/>
              </a:spcAft>
              <a:buNone/>
            </a:pPr>
            <a:r>
              <a:rPr lang="en-US" sz="1200"/>
              <a:t>Next time we are going to dive deeper into three specific coastal ecosystems. </a:t>
            </a:r>
          </a:p>
          <a:p>
            <a:endParaRPr lang="en-US"/>
          </a:p>
        </p:txBody>
      </p:sp>
      <p:sp>
        <p:nvSpPr>
          <p:cNvPr id="4" name="Slide Number Placeholder 3"/>
          <p:cNvSpPr>
            <a:spLocks noGrp="1"/>
          </p:cNvSpPr>
          <p:nvPr>
            <p:ph type="sldNum" sz="quarter" idx="5"/>
          </p:nvPr>
        </p:nvSpPr>
        <p:spPr/>
        <p:txBody>
          <a:bodyPr/>
          <a:lstStyle/>
          <a:p>
            <a:fld id="{4D444761-B6AE-4B5F-82EA-CA9BCE3221B7}" type="slidenum">
              <a:rPr lang="en-US" smtClean="0"/>
              <a:t>15</a:t>
            </a:fld>
            <a:endParaRPr lang="en-US"/>
          </a:p>
        </p:txBody>
      </p:sp>
    </p:spTree>
    <p:extLst>
      <p:ext uri="{BB962C8B-B14F-4D97-AF65-F5344CB8AC3E}">
        <p14:creationId xmlns:p14="http://schemas.microsoft.com/office/powerpoint/2010/main" val="41106921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b="1"/>
              <a:t>SAY: </a:t>
            </a:r>
            <a:r>
              <a:rPr lang="en-US" sz="1200"/>
              <a:t>Anyone have an idea to what the word Ecosystem means? Or what it may mean to you? </a:t>
            </a:r>
          </a:p>
          <a:p>
            <a:endParaRPr lang="en-US"/>
          </a:p>
        </p:txBody>
      </p:sp>
      <p:sp>
        <p:nvSpPr>
          <p:cNvPr id="4" name="Slide Number Placeholder 3"/>
          <p:cNvSpPr>
            <a:spLocks noGrp="1"/>
          </p:cNvSpPr>
          <p:nvPr>
            <p:ph type="sldNum" sz="quarter" idx="5"/>
          </p:nvPr>
        </p:nvSpPr>
        <p:spPr/>
        <p:txBody>
          <a:bodyPr/>
          <a:lstStyle/>
          <a:p>
            <a:fld id="{4D444761-B6AE-4B5F-82EA-CA9BCE3221B7}" type="slidenum">
              <a:rPr lang="en-US" smtClean="0"/>
              <a:t>2</a:t>
            </a:fld>
            <a:endParaRPr lang="en-US"/>
          </a:p>
        </p:txBody>
      </p:sp>
    </p:spTree>
    <p:extLst>
      <p:ext uri="{BB962C8B-B14F-4D97-AF65-F5344CB8AC3E}">
        <p14:creationId xmlns:p14="http://schemas.microsoft.com/office/powerpoint/2010/main" val="11559686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sz="1100" b="1"/>
              <a:t>SAY: </a:t>
            </a:r>
            <a:r>
              <a:rPr lang="en-US" sz="1100"/>
              <a:t>We are going to do an game called Marine Categories. Together, we will come up with words or phrases that relate to the topic of Marine Ecosystems by using the categories as a guide. For example, we can say habitat and think of coral reef, food source and think of algae or animals and think of crabs or seagulls</a:t>
            </a:r>
          </a:p>
          <a:p>
            <a:pPr marL="0" lvl="0" indent="0" algn="l" rtl="0">
              <a:spcBef>
                <a:spcPts val="0"/>
              </a:spcBef>
              <a:spcAft>
                <a:spcPts val="0"/>
              </a:spcAft>
              <a:buNone/>
            </a:pPr>
            <a:endParaRPr lang="en-US" sz="1100"/>
          </a:p>
          <a:p>
            <a:pPr marL="0" lvl="0" indent="0" algn="l" rtl="0">
              <a:spcBef>
                <a:spcPts val="0"/>
              </a:spcBef>
              <a:spcAft>
                <a:spcPts val="0"/>
              </a:spcAft>
              <a:buNone/>
            </a:pPr>
            <a:r>
              <a:rPr lang="en-US" sz="1100" b="1"/>
              <a:t>SAY: </a:t>
            </a:r>
            <a:r>
              <a:rPr lang="en-US" sz="1100"/>
              <a:t>It can be a species, parts of the ecosystem, things needed for survival, predators, prey, etc. Use your imagination and be creative!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F47D-F18E-4B1B-908E-577BDC3977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8798307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050" b="1"/>
              <a:t>What are some other categories? </a:t>
            </a:r>
            <a:r>
              <a:rPr lang="en-US" sz="1050" b="0"/>
              <a:t>Let’s include threats to this habitat, food source, or animal! </a:t>
            </a:r>
            <a:endParaRPr lang="en-US" sz="1050" b="1"/>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F47D-F18E-4B1B-908E-577BDC3977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1821649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b="1"/>
              <a:t>SAY: </a:t>
            </a:r>
            <a:r>
              <a:rPr lang="en-US" sz="1200"/>
              <a:t>Awesome job again on Categories! So now that we are thinking about marine ecosystems, or the marine environment. We want to build on what we already know! </a:t>
            </a:r>
          </a:p>
          <a:p>
            <a:pPr marL="0" lvl="0" indent="0" algn="l" rtl="0">
              <a:spcBef>
                <a:spcPts val="0"/>
              </a:spcBef>
              <a:spcAft>
                <a:spcPts val="0"/>
              </a:spcAft>
              <a:buNone/>
            </a:pPr>
            <a:endParaRPr lang="en-US" sz="1200"/>
          </a:p>
          <a:p>
            <a:pPr marL="457200" lvl="0" indent="-330200" algn="l" rtl="0">
              <a:spcBef>
                <a:spcPts val="0"/>
              </a:spcBef>
              <a:spcAft>
                <a:spcPts val="0"/>
              </a:spcAft>
              <a:buSzPts val="1600"/>
              <a:buChar char="-"/>
            </a:pPr>
            <a:r>
              <a:rPr lang="en-US" sz="1200"/>
              <a:t>Let’s take a few moments to think. Looking at this vibrant photo, what do you think this turtle needs for survival? (wait 3-5 seconds)</a:t>
            </a:r>
          </a:p>
          <a:p>
            <a:pPr marL="457200" lvl="0" indent="0" algn="l" rtl="0">
              <a:spcBef>
                <a:spcPts val="0"/>
              </a:spcBef>
              <a:spcAft>
                <a:spcPts val="0"/>
              </a:spcAft>
              <a:buNone/>
            </a:pPr>
            <a:endParaRPr lang="en-US" sz="1200"/>
          </a:p>
          <a:p>
            <a:pPr marL="457200" lvl="0" indent="-330200" algn="l" rtl="0">
              <a:spcBef>
                <a:spcPts val="0"/>
              </a:spcBef>
              <a:spcAft>
                <a:spcPts val="0"/>
              </a:spcAft>
              <a:buSzPts val="1600"/>
              <a:buChar char="-"/>
            </a:pPr>
            <a:r>
              <a:rPr lang="en-US" sz="1200"/>
              <a:t>It may help to think about what you, as a human need for survival! </a:t>
            </a:r>
          </a:p>
          <a:p>
            <a:pPr marL="0" lvl="0" indent="0" algn="l" rtl="0">
              <a:spcBef>
                <a:spcPts val="0"/>
              </a:spcBef>
              <a:spcAft>
                <a:spcPts val="0"/>
              </a:spcAft>
              <a:buNone/>
            </a:pPr>
            <a:endParaRPr lang="en-US" sz="1200"/>
          </a:p>
          <a:p>
            <a:pPr marL="0" lvl="0" indent="0" algn="l" rtl="0">
              <a:spcBef>
                <a:spcPts val="0"/>
              </a:spcBef>
              <a:spcAft>
                <a:spcPts val="0"/>
              </a:spcAft>
              <a:buNone/>
            </a:pPr>
            <a:r>
              <a:rPr lang="en-US" sz="1200" b="1"/>
              <a:t>ASK:</a:t>
            </a:r>
            <a:r>
              <a:rPr lang="en-US" sz="1200"/>
              <a:t> Can someone volunteer what they think this turtle needs to survive? (guide to answers → food, water, shelter, family, clean environment)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F47D-F18E-4B1B-908E-577BDC3977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6676057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US" sz="1200" b="1">
                <a:solidFill>
                  <a:schemeClr val="dk1"/>
                </a:solidFill>
              </a:rPr>
              <a:t>SAY:</a:t>
            </a:r>
            <a:r>
              <a:rPr lang="en-US" sz="1200">
                <a:solidFill>
                  <a:schemeClr val="dk1"/>
                </a:solidFill>
              </a:rPr>
              <a:t> Now, let’s change the species. Take a few moments to think. Looking at this photo of kelp, what do you think it needs for survival? (wait 3-5 seconds). </a:t>
            </a:r>
          </a:p>
          <a:p>
            <a:pPr marL="457200" lvl="0" indent="-330200" algn="l" rtl="0">
              <a:spcBef>
                <a:spcPts val="0"/>
              </a:spcBef>
              <a:spcAft>
                <a:spcPts val="0"/>
              </a:spcAft>
              <a:buClr>
                <a:schemeClr val="dk1"/>
              </a:buClr>
              <a:buSzPts val="1600"/>
              <a:buChar char="-"/>
            </a:pPr>
            <a:r>
              <a:rPr lang="en-US" sz="1200">
                <a:solidFill>
                  <a:schemeClr val="dk1"/>
                </a:solidFill>
              </a:rPr>
              <a:t>Again, it may help to think about what you need for survival or what we said for the turtle</a:t>
            </a:r>
          </a:p>
          <a:p>
            <a:pPr marL="0" lvl="0" indent="0" algn="l" rtl="0">
              <a:spcBef>
                <a:spcPts val="0"/>
              </a:spcBef>
              <a:spcAft>
                <a:spcPts val="0"/>
              </a:spcAft>
              <a:buClr>
                <a:schemeClr val="dk1"/>
              </a:buClr>
              <a:buSzPts val="1100"/>
              <a:buFont typeface="Arial"/>
              <a:buNone/>
            </a:pPr>
            <a:endParaRPr lang="en-US" sz="1200">
              <a:solidFill>
                <a:schemeClr val="dk1"/>
              </a:solidFill>
            </a:endParaRPr>
          </a:p>
          <a:p>
            <a:pPr marL="0" lvl="0" indent="0" algn="l" rtl="0">
              <a:spcBef>
                <a:spcPts val="0"/>
              </a:spcBef>
              <a:spcAft>
                <a:spcPts val="0"/>
              </a:spcAft>
              <a:buNone/>
            </a:pPr>
            <a:r>
              <a:rPr lang="en-US" sz="1200" b="1">
                <a:solidFill>
                  <a:schemeClr val="dk1"/>
                </a:solidFill>
              </a:rPr>
              <a:t>ASK:</a:t>
            </a:r>
            <a:r>
              <a:rPr lang="en-US" sz="1200">
                <a:solidFill>
                  <a:schemeClr val="dk1"/>
                </a:solidFill>
              </a:rPr>
              <a:t> Can someone volunteer what they think this turtle needs to survive? (guide to answers → food </a:t>
            </a:r>
            <a:r>
              <a:rPr lang="en-US" sz="1200" b="1">
                <a:solidFill>
                  <a:schemeClr val="dk1"/>
                </a:solidFill>
              </a:rPr>
              <a:t>SUN!!</a:t>
            </a:r>
            <a:r>
              <a:rPr lang="en-US" sz="1200">
                <a:solidFill>
                  <a:schemeClr val="dk1"/>
                </a:solidFill>
              </a:rPr>
              <a:t>, water, shelter, family, clean environment) </a:t>
            </a:r>
          </a:p>
          <a:p>
            <a:pPr marL="0" lvl="0" indent="0" algn="l" rtl="0">
              <a:spcBef>
                <a:spcPts val="0"/>
              </a:spcBef>
              <a:spcAft>
                <a:spcPts val="0"/>
              </a:spcAft>
              <a:buNone/>
            </a:pPr>
            <a:endParaRPr lang="en-US" sz="1200">
              <a:solidFill>
                <a:schemeClr val="dk1"/>
              </a:solidFill>
            </a:endParaRPr>
          </a:p>
          <a:p>
            <a:pPr marL="0" lvl="0" indent="0" algn="l" rtl="0">
              <a:spcBef>
                <a:spcPts val="0"/>
              </a:spcBef>
              <a:spcAft>
                <a:spcPts val="0"/>
              </a:spcAft>
              <a:buClr>
                <a:schemeClr val="dk1"/>
              </a:buClr>
              <a:buSzPts val="1100"/>
              <a:buFont typeface="Arial"/>
              <a:buNone/>
            </a:pPr>
            <a:r>
              <a:rPr lang="en-US" sz="1200" b="1">
                <a:solidFill>
                  <a:schemeClr val="dk1"/>
                </a:solidFill>
              </a:rPr>
              <a:t>ASK: </a:t>
            </a:r>
            <a:r>
              <a:rPr lang="en-US" sz="1200">
                <a:solidFill>
                  <a:schemeClr val="dk1"/>
                </a:solidFill>
              </a:rPr>
              <a:t>If students haven’t mentioned the sun, ask - </a:t>
            </a:r>
            <a:r>
              <a:rPr lang="en-US" sz="1200" b="1">
                <a:solidFill>
                  <a:schemeClr val="dk1"/>
                </a:solidFill>
              </a:rPr>
              <a:t>how does this species get its energy if can’t physically eat something? </a:t>
            </a:r>
            <a:r>
              <a:rPr lang="en-US" sz="1200">
                <a:solidFill>
                  <a:schemeClr val="dk1"/>
                </a:solidFill>
              </a:rPr>
              <a:t>(photosynthesis → sun!!)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F47D-F18E-4B1B-908E-577BDC3977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481569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b="1"/>
              <a:t>SAY:</a:t>
            </a:r>
            <a:r>
              <a:rPr lang="en-US" sz="1200"/>
              <a:t> Awesome job!  So now that we have investigated what we already know about ecosystems, let’s do a review! So what is an ecosystem? An ecosystem is a community of interacting organisms and their environment. They contain animals, plants, and non-living things. </a:t>
            </a:r>
          </a:p>
          <a:p>
            <a:pPr marL="0" lvl="0" indent="0" algn="l" rtl="0">
              <a:spcBef>
                <a:spcPts val="0"/>
              </a:spcBef>
              <a:spcAft>
                <a:spcPts val="0"/>
              </a:spcAft>
              <a:buNone/>
            </a:pPr>
            <a:endParaRPr lang="en-US" sz="1200"/>
          </a:p>
          <a:p>
            <a:pPr marL="0" lvl="0" indent="0" algn="l" rtl="0">
              <a:spcBef>
                <a:spcPts val="0"/>
              </a:spcBef>
              <a:spcAft>
                <a:spcPts val="0"/>
              </a:spcAft>
              <a:buNone/>
            </a:pPr>
            <a:r>
              <a:rPr lang="en-US" sz="1200" b="1"/>
              <a:t>ASK:</a:t>
            </a:r>
            <a:r>
              <a:rPr lang="en-US" sz="1200"/>
              <a:t> Can you give an example of how the parts, meaning the living and non-living things in an ecosystem interact? (guide them to answer → animals drink water, animals live in different forms of shelter or space, eat different kinds of other species → </a:t>
            </a:r>
            <a:r>
              <a:rPr lang="en-US" sz="1200" b="1"/>
              <a:t>food, space, water &amp; shelter)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F47D-F18E-4B1B-908E-577BDC3977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7991494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b="1"/>
              <a:t>SAY:</a:t>
            </a:r>
            <a:r>
              <a:rPr lang="en-US" sz="1200"/>
              <a:t> Let’s look at some ecosystems in action! </a:t>
            </a:r>
          </a:p>
          <a:p>
            <a:pPr marL="0" lvl="0" indent="0" algn="l" rtl="0">
              <a:spcBef>
                <a:spcPts val="0"/>
              </a:spcBef>
              <a:spcAft>
                <a:spcPts val="0"/>
              </a:spcAft>
              <a:buNone/>
            </a:pPr>
            <a:endParaRPr lang="en-US" sz="1200"/>
          </a:p>
          <a:p>
            <a:pPr marL="457200" lvl="0" indent="-323850" algn="l" rtl="0">
              <a:spcBef>
                <a:spcPts val="0"/>
              </a:spcBef>
              <a:spcAft>
                <a:spcPts val="0"/>
              </a:spcAft>
              <a:buSzPts val="1500"/>
              <a:buChar char="-"/>
            </a:pPr>
            <a:r>
              <a:rPr lang="en-US" sz="1200"/>
              <a:t>We see Coral Reefs which provide a suitable environment for various species of fish, sharks, algae, sponges and more! This means that the species found in coral reefs have access to the different services they need to survive. </a:t>
            </a:r>
          </a:p>
          <a:p>
            <a:pPr marL="0" lvl="0" indent="0" algn="l" rtl="0">
              <a:spcBef>
                <a:spcPts val="0"/>
              </a:spcBef>
              <a:spcAft>
                <a:spcPts val="0"/>
              </a:spcAft>
              <a:buNone/>
            </a:pPr>
            <a:endParaRPr lang="en-US" sz="1200"/>
          </a:p>
          <a:p>
            <a:pPr marL="457200" lvl="0" indent="-323850" algn="l" rtl="0">
              <a:spcBef>
                <a:spcPts val="0"/>
              </a:spcBef>
              <a:spcAft>
                <a:spcPts val="0"/>
              </a:spcAft>
              <a:buSzPts val="1500"/>
              <a:buChar char="-"/>
            </a:pPr>
            <a:r>
              <a:rPr lang="en-US" sz="1200"/>
              <a:t>Subtropical forests provide an environment for terrestrial fauna &amp; flora, which is a fancy way to say the various plants and animals</a:t>
            </a:r>
          </a:p>
          <a:p>
            <a:pPr marL="457200" lvl="0" indent="0" algn="l" rtl="0">
              <a:spcBef>
                <a:spcPts val="0"/>
              </a:spcBef>
              <a:spcAft>
                <a:spcPts val="0"/>
              </a:spcAft>
              <a:buNone/>
            </a:pPr>
            <a:endParaRPr lang="en-US" sz="1200"/>
          </a:p>
          <a:p>
            <a:pPr marL="457200" lvl="0" indent="-323850" algn="l" rtl="0">
              <a:spcBef>
                <a:spcPts val="0"/>
              </a:spcBef>
              <a:spcAft>
                <a:spcPts val="0"/>
              </a:spcAft>
              <a:buSzPts val="1500"/>
              <a:buChar char="-"/>
            </a:pPr>
            <a:r>
              <a:rPr lang="en-US" sz="1200"/>
              <a:t>Streams provide services for species such as shelter, food &amp; water. You can imagine an animal drinking the water, foraging for food in the area, and having protection from the canopy of trees. </a:t>
            </a:r>
            <a:br>
              <a:rPr lang="en-US" sz="1200"/>
            </a:br>
            <a:endParaRPr lang="en-US" sz="1200"/>
          </a:p>
          <a:p>
            <a:pPr marL="457200" lvl="0" indent="-323850" algn="l" rtl="0">
              <a:spcBef>
                <a:spcPts val="0"/>
              </a:spcBef>
              <a:spcAft>
                <a:spcPts val="0"/>
              </a:spcAft>
              <a:buSzPts val="1500"/>
              <a:buChar char="-"/>
            </a:pPr>
            <a:r>
              <a:rPr lang="en-US" sz="1200"/>
              <a:t>Soil provides nutrients for different plants to grow, and even for animals to eat! </a:t>
            </a:r>
          </a:p>
          <a:p>
            <a:pPr marL="0" lvl="0" indent="0" algn="l" rtl="0">
              <a:spcBef>
                <a:spcPts val="0"/>
              </a:spcBef>
              <a:spcAft>
                <a:spcPts val="0"/>
              </a:spcAft>
              <a:buNone/>
            </a:pPr>
            <a:endParaRPr lang="en-US" sz="1200"/>
          </a:p>
          <a:p>
            <a:pPr marL="0" lvl="0" indent="0" algn="l" rtl="0">
              <a:spcBef>
                <a:spcPts val="0"/>
              </a:spcBef>
              <a:spcAft>
                <a:spcPts val="0"/>
              </a:spcAft>
              <a:buNone/>
            </a:pPr>
            <a:r>
              <a:rPr lang="en-US" sz="1200" b="1"/>
              <a:t>ASK: </a:t>
            </a:r>
            <a:r>
              <a:rPr lang="en-US" sz="1200"/>
              <a:t>What species do you think may live in these different ecosystems? </a:t>
            </a:r>
          </a:p>
          <a:p>
            <a:pPr marL="0" lvl="0" indent="0" algn="l" rtl="0">
              <a:spcBef>
                <a:spcPts val="0"/>
              </a:spcBef>
              <a:spcAft>
                <a:spcPts val="0"/>
              </a:spcAft>
              <a:buNone/>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F47D-F18E-4B1B-908E-577BDC3977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885001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b="1"/>
              <a:t>ASK:</a:t>
            </a:r>
            <a:r>
              <a:rPr lang="en-US" sz="1200"/>
              <a:t> What do you think the Circle of Life means?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34F47D-F18E-4B1B-908E-577BDC39774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5177101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7CD6A-F96D-4C4F-9DD7-D149C47EEA5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C6F65C2-5833-44B3-BC9E-A3E1B37EF712}"/>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8300379-A077-4E4B-855F-D216727E9035}"/>
              </a:ext>
            </a:extLst>
          </p:cNvPr>
          <p:cNvSpPr>
            <a:spLocks noGrp="1"/>
          </p:cNvSpPr>
          <p:nvPr>
            <p:ph type="dt" sz="half" idx="10"/>
          </p:nvPr>
        </p:nvSpPr>
        <p:spPr/>
        <p:txBody>
          <a:bodyPr/>
          <a:lstStyle/>
          <a:p>
            <a:fld id="{F3E90696-1C25-4F46-AA75-3519DA08C294}" type="datetimeFigureOut">
              <a:rPr lang="en-US" smtClean="0"/>
              <a:t>4/27/2023</a:t>
            </a:fld>
            <a:endParaRPr lang="en-US"/>
          </a:p>
        </p:txBody>
      </p:sp>
      <p:sp>
        <p:nvSpPr>
          <p:cNvPr id="5" name="Footer Placeholder 4">
            <a:extLst>
              <a:ext uri="{FF2B5EF4-FFF2-40B4-BE49-F238E27FC236}">
                <a16:creationId xmlns:a16="http://schemas.microsoft.com/office/drawing/2014/main" id="{C5643365-EC25-4EAA-A183-0DCDCB480C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2F2229-424E-49A9-8AC2-A43660C4EEED}"/>
              </a:ext>
            </a:extLst>
          </p:cNvPr>
          <p:cNvSpPr>
            <a:spLocks noGrp="1"/>
          </p:cNvSpPr>
          <p:nvPr>
            <p:ph type="sldNum" sz="quarter" idx="12"/>
          </p:nvPr>
        </p:nvSpPr>
        <p:spPr/>
        <p:txBody>
          <a:bodyPr/>
          <a:lstStyle/>
          <a:p>
            <a:fld id="{498F62BF-AE87-4817-9A39-49085038F650}" type="slidenum">
              <a:rPr lang="en-US" smtClean="0"/>
              <a:t>‹#›</a:t>
            </a:fld>
            <a:endParaRPr lang="en-US"/>
          </a:p>
        </p:txBody>
      </p:sp>
    </p:spTree>
    <p:extLst>
      <p:ext uri="{BB962C8B-B14F-4D97-AF65-F5344CB8AC3E}">
        <p14:creationId xmlns:p14="http://schemas.microsoft.com/office/powerpoint/2010/main" val="20110091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01B2C-C1A9-45F8-88D9-C42A12AFB70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14605C6-D6DE-4BAD-AE3A-E43130DD564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0639EB-9BB1-44D0-B787-F8A78A4FBECE}"/>
              </a:ext>
            </a:extLst>
          </p:cNvPr>
          <p:cNvSpPr>
            <a:spLocks noGrp="1"/>
          </p:cNvSpPr>
          <p:nvPr>
            <p:ph type="dt" sz="half" idx="10"/>
          </p:nvPr>
        </p:nvSpPr>
        <p:spPr/>
        <p:txBody>
          <a:bodyPr/>
          <a:lstStyle/>
          <a:p>
            <a:fld id="{F3E90696-1C25-4F46-AA75-3519DA08C294}" type="datetimeFigureOut">
              <a:rPr lang="en-US" smtClean="0"/>
              <a:t>4/27/2023</a:t>
            </a:fld>
            <a:endParaRPr lang="en-US"/>
          </a:p>
        </p:txBody>
      </p:sp>
      <p:sp>
        <p:nvSpPr>
          <p:cNvPr id="5" name="Footer Placeholder 4">
            <a:extLst>
              <a:ext uri="{FF2B5EF4-FFF2-40B4-BE49-F238E27FC236}">
                <a16:creationId xmlns:a16="http://schemas.microsoft.com/office/drawing/2014/main" id="{B62B1891-069F-48D9-9FC2-7464A23CF9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C316F6-57C8-4EA1-AEC2-60B8651E1143}"/>
              </a:ext>
            </a:extLst>
          </p:cNvPr>
          <p:cNvSpPr>
            <a:spLocks noGrp="1"/>
          </p:cNvSpPr>
          <p:nvPr>
            <p:ph type="sldNum" sz="quarter" idx="12"/>
          </p:nvPr>
        </p:nvSpPr>
        <p:spPr/>
        <p:txBody>
          <a:bodyPr/>
          <a:lstStyle/>
          <a:p>
            <a:fld id="{498F62BF-AE87-4817-9A39-49085038F650}" type="slidenum">
              <a:rPr lang="en-US" smtClean="0"/>
              <a:t>‹#›</a:t>
            </a:fld>
            <a:endParaRPr lang="en-US"/>
          </a:p>
        </p:txBody>
      </p:sp>
    </p:spTree>
    <p:extLst>
      <p:ext uri="{BB962C8B-B14F-4D97-AF65-F5344CB8AC3E}">
        <p14:creationId xmlns:p14="http://schemas.microsoft.com/office/powerpoint/2010/main" val="353020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8AAEBF0-A830-48AA-A71E-8551F9E241DC}"/>
              </a:ext>
            </a:extLst>
          </p:cNvPr>
          <p:cNvSpPr>
            <a:spLocks noGrp="1"/>
          </p:cNvSpPr>
          <p:nvPr>
            <p:ph type="title" orient="vert"/>
          </p:nvPr>
        </p:nvSpPr>
        <p:spPr>
          <a:xfrm>
            <a:off x="8724901" y="365126"/>
            <a:ext cx="2628900" cy="581183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BA22090-25DE-4949-9113-85F2F24EAAAD}"/>
              </a:ext>
            </a:extLst>
          </p:cNvPr>
          <p:cNvSpPr>
            <a:spLocks noGrp="1"/>
          </p:cNvSpPr>
          <p:nvPr>
            <p:ph type="body" orient="vert" idx="1"/>
          </p:nvPr>
        </p:nvSpPr>
        <p:spPr>
          <a:xfrm>
            <a:off x="838201" y="365126"/>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98084C-36BC-4A26-9B80-C5DB4DA1870F}"/>
              </a:ext>
            </a:extLst>
          </p:cNvPr>
          <p:cNvSpPr>
            <a:spLocks noGrp="1"/>
          </p:cNvSpPr>
          <p:nvPr>
            <p:ph type="dt" sz="half" idx="10"/>
          </p:nvPr>
        </p:nvSpPr>
        <p:spPr/>
        <p:txBody>
          <a:bodyPr/>
          <a:lstStyle/>
          <a:p>
            <a:fld id="{F3E90696-1C25-4F46-AA75-3519DA08C294}" type="datetimeFigureOut">
              <a:rPr lang="en-US" smtClean="0"/>
              <a:t>4/27/2023</a:t>
            </a:fld>
            <a:endParaRPr lang="en-US"/>
          </a:p>
        </p:txBody>
      </p:sp>
      <p:sp>
        <p:nvSpPr>
          <p:cNvPr id="5" name="Footer Placeholder 4">
            <a:extLst>
              <a:ext uri="{FF2B5EF4-FFF2-40B4-BE49-F238E27FC236}">
                <a16:creationId xmlns:a16="http://schemas.microsoft.com/office/drawing/2014/main" id="{D796B7E1-28F2-4B87-A3CC-E90129BC46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0AC528-14F1-4A81-ADB0-31BE0F081629}"/>
              </a:ext>
            </a:extLst>
          </p:cNvPr>
          <p:cNvSpPr>
            <a:spLocks noGrp="1"/>
          </p:cNvSpPr>
          <p:nvPr>
            <p:ph type="sldNum" sz="quarter" idx="12"/>
          </p:nvPr>
        </p:nvSpPr>
        <p:spPr/>
        <p:txBody>
          <a:bodyPr/>
          <a:lstStyle/>
          <a:p>
            <a:fld id="{498F62BF-AE87-4817-9A39-49085038F650}" type="slidenum">
              <a:rPr lang="en-US" smtClean="0"/>
              <a:t>‹#›</a:t>
            </a:fld>
            <a:endParaRPr lang="en-US"/>
          </a:p>
        </p:txBody>
      </p:sp>
    </p:spTree>
    <p:extLst>
      <p:ext uri="{BB962C8B-B14F-4D97-AF65-F5344CB8AC3E}">
        <p14:creationId xmlns:p14="http://schemas.microsoft.com/office/powerpoint/2010/main" val="24662711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7CD6A-F96D-4C4F-9DD7-D149C47EEA5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C6F65C2-5833-44B3-BC9E-A3E1B37EF7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8300379-A077-4E4B-855F-D216727E9035}"/>
              </a:ext>
            </a:extLst>
          </p:cNvPr>
          <p:cNvSpPr>
            <a:spLocks noGrp="1"/>
          </p:cNvSpPr>
          <p:nvPr>
            <p:ph type="dt" sz="half" idx="10"/>
          </p:nvPr>
        </p:nvSpPr>
        <p:spPr/>
        <p:txBody>
          <a:bodyPr/>
          <a:lstStyle/>
          <a:p>
            <a:fld id="{F3E90696-1C25-4F46-AA75-3519DA08C294}" type="datetimeFigureOut">
              <a:rPr lang="en-US" smtClean="0"/>
              <a:t>4/27/2023</a:t>
            </a:fld>
            <a:endParaRPr lang="en-US"/>
          </a:p>
        </p:txBody>
      </p:sp>
      <p:sp>
        <p:nvSpPr>
          <p:cNvPr id="5" name="Footer Placeholder 4">
            <a:extLst>
              <a:ext uri="{FF2B5EF4-FFF2-40B4-BE49-F238E27FC236}">
                <a16:creationId xmlns:a16="http://schemas.microsoft.com/office/drawing/2014/main" id="{C5643365-EC25-4EAA-A183-0DCDCB480C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2F2229-424E-49A9-8AC2-A43660C4EEED}"/>
              </a:ext>
            </a:extLst>
          </p:cNvPr>
          <p:cNvSpPr>
            <a:spLocks noGrp="1"/>
          </p:cNvSpPr>
          <p:nvPr>
            <p:ph type="sldNum" sz="quarter" idx="12"/>
          </p:nvPr>
        </p:nvSpPr>
        <p:spPr/>
        <p:txBody>
          <a:bodyPr/>
          <a:lstStyle/>
          <a:p>
            <a:fld id="{498F62BF-AE87-4817-9A39-49085038F650}" type="slidenum">
              <a:rPr lang="en-US" smtClean="0"/>
              <a:t>‹#›</a:t>
            </a:fld>
            <a:endParaRPr lang="en-US"/>
          </a:p>
        </p:txBody>
      </p:sp>
    </p:spTree>
    <p:extLst>
      <p:ext uri="{BB962C8B-B14F-4D97-AF65-F5344CB8AC3E}">
        <p14:creationId xmlns:p14="http://schemas.microsoft.com/office/powerpoint/2010/main" val="42615669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52E51-CA54-4531-AAC3-3BCE836C8C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8F867E-BA6A-46BA-AF37-ADEB72A5110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24CD50-BE98-4152-A836-9E8A2A4E0176}"/>
              </a:ext>
            </a:extLst>
          </p:cNvPr>
          <p:cNvSpPr>
            <a:spLocks noGrp="1"/>
          </p:cNvSpPr>
          <p:nvPr>
            <p:ph type="dt" sz="half" idx="10"/>
          </p:nvPr>
        </p:nvSpPr>
        <p:spPr/>
        <p:txBody>
          <a:bodyPr/>
          <a:lstStyle/>
          <a:p>
            <a:fld id="{F3E90696-1C25-4F46-AA75-3519DA08C294}" type="datetimeFigureOut">
              <a:rPr lang="en-US" smtClean="0"/>
              <a:t>4/27/2023</a:t>
            </a:fld>
            <a:endParaRPr lang="en-US"/>
          </a:p>
        </p:txBody>
      </p:sp>
      <p:sp>
        <p:nvSpPr>
          <p:cNvPr id="5" name="Footer Placeholder 4">
            <a:extLst>
              <a:ext uri="{FF2B5EF4-FFF2-40B4-BE49-F238E27FC236}">
                <a16:creationId xmlns:a16="http://schemas.microsoft.com/office/drawing/2014/main" id="{E9A5A5AF-E606-4D67-A010-C960C1A798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C18D5F-4EFF-4700-8931-8E3A8B6D355A}"/>
              </a:ext>
            </a:extLst>
          </p:cNvPr>
          <p:cNvSpPr>
            <a:spLocks noGrp="1"/>
          </p:cNvSpPr>
          <p:nvPr>
            <p:ph type="sldNum" sz="quarter" idx="12"/>
          </p:nvPr>
        </p:nvSpPr>
        <p:spPr/>
        <p:txBody>
          <a:bodyPr/>
          <a:lstStyle/>
          <a:p>
            <a:fld id="{498F62BF-AE87-4817-9A39-49085038F650}" type="slidenum">
              <a:rPr lang="en-US" smtClean="0"/>
              <a:t>‹#›</a:t>
            </a:fld>
            <a:endParaRPr lang="en-US"/>
          </a:p>
        </p:txBody>
      </p:sp>
    </p:spTree>
    <p:extLst>
      <p:ext uri="{BB962C8B-B14F-4D97-AF65-F5344CB8AC3E}">
        <p14:creationId xmlns:p14="http://schemas.microsoft.com/office/powerpoint/2010/main" val="6272204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F3C94-84B4-4250-9EAB-7960E7D9F21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9B4DADD-9BD1-4CA5-8A89-52E1864409B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8846674-82DD-4494-ACA7-CF7727EE7EC1}"/>
              </a:ext>
            </a:extLst>
          </p:cNvPr>
          <p:cNvSpPr>
            <a:spLocks noGrp="1"/>
          </p:cNvSpPr>
          <p:nvPr>
            <p:ph type="dt" sz="half" idx="10"/>
          </p:nvPr>
        </p:nvSpPr>
        <p:spPr/>
        <p:txBody>
          <a:bodyPr/>
          <a:lstStyle/>
          <a:p>
            <a:fld id="{F3E90696-1C25-4F46-AA75-3519DA08C294}" type="datetimeFigureOut">
              <a:rPr lang="en-US" smtClean="0"/>
              <a:t>4/27/2023</a:t>
            </a:fld>
            <a:endParaRPr lang="en-US"/>
          </a:p>
        </p:txBody>
      </p:sp>
      <p:sp>
        <p:nvSpPr>
          <p:cNvPr id="5" name="Footer Placeholder 4">
            <a:extLst>
              <a:ext uri="{FF2B5EF4-FFF2-40B4-BE49-F238E27FC236}">
                <a16:creationId xmlns:a16="http://schemas.microsoft.com/office/drawing/2014/main" id="{C58490DC-4B44-4EF3-9B3A-6EA2D505A2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C62350-D590-4D84-8210-AC8E9AD02DAE}"/>
              </a:ext>
            </a:extLst>
          </p:cNvPr>
          <p:cNvSpPr>
            <a:spLocks noGrp="1"/>
          </p:cNvSpPr>
          <p:nvPr>
            <p:ph type="sldNum" sz="quarter" idx="12"/>
          </p:nvPr>
        </p:nvSpPr>
        <p:spPr/>
        <p:txBody>
          <a:bodyPr/>
          <a:lstStyle/>
          <a:p>
            <a:fld id="{498F62BF-AE87-4817-9A39-49085038F650}" type="slidenum">
              <a:rPr lang="en-US" smtClean="0"/>
              <a:t>‹#›</a:t>
            </a:fld>
            <a:endParaRPr lang="en-US"/>
          </a:p>
        </p:txBody>
      </p:sp>
    </p:spTree>
    <p:extLst>
      <p:ext uri="{BB962C8B-B14F-4D97-AF65-F5344CB8AC3E}">
        <p14:creationId xmlns:p14="http://schemas.microsoft.com/office/powerpoint/2010/main" val="8279003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54DF8-28AC-45F7-9BBE-6C0C6412BFF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2785F8-336B-4511-B5B7-DBA2DA663ED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A7D9D13-1191-459B-9F0D-53F1C5028B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ECD5A05-2B8C-4429-8AC4-DBDE370EBC9E}"/>
              </a:ext>
            </a:extLst>
          </p:cNvPr>
          <p:cNvSpPr>
            <a:spLocks noGrp="1"/>
          </p:cNvSpPr>
          <p:nvPr>
            <p:ph type="dt" sz="half" idx="10"/>
          </p:nvPr>
        </p:nvSpPr>
        <p:spPr/>
        <p:txBody>
          <a:bodyPr/>
          <a:lstStyle/>
          <a:p>
            <a:fld id="{F3E90696-1C25-4F46-AA75-3519DA08C294}" type="datetimeFigureOut">
              <a:rPr lang="en-US" smtClean="0"/>
              <a:t>4/27/2023</a:t>
            </a:fld>
            <a:endParaRPr lang="en-US"/>
          </a:p>
        </p:txBody>
      </p:sp>
      <p:sp>
        <p:nvSpPr>
          <p:cNvPr id="6" name="Footer Placeholder 5">
            <a:extLst>
              <a:ext uri="{FF2B5EF4-FFF2-40B4-BE49-F238E27FC236}">
                <a16:creationId xmlns:a16="http://schemas.microsoft.com/office/drawing/2014/main" id="{E895AF7D-EA85-4D6F-9CBE-A4A487284E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C44B56-ED1B-41B6-9B47-C12E42E92200}"/>
              </a:ext>
            </a:extLst>
          </p:cNvPr>
          <p:cNvSpPr>
            <a:spLocks noGrp="1"/>
          </p:cNvSpPr>
          <p:nvPr>
            <p:ph type="sldNum" sz="quarter" idx="12"/>
          </p:nvPr>
        </p:nvSpPr>
        <p:spPr/>
        <p:txBody>
          <a:bodyPr/>
          <a:lstStyle/>
          <a:p>
            <a:fld id="{498F62BF-AE87-4817-9A39-49085038F650}" type="slidenum">
              <a:rPr lang="en-US" smtClean="0"/>
              <a:t>‹#›</a:t>
            </a:fld>
            <a:endParaRPr lang="en-US"/>
          </a:p>
        </p:txBody>
      </p:sp>
    </p:spTree>
    <p:extLst>
      <p:ext uri="{BB962C8B-B14F-4D97-AF65-F5344CB8AC3E}">
        <p14:creationId xmlns:p14="http://schemas.microsoft.com/office/powerpoint/2010/main" val="2720568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7E28F-6BBA-43F6-9185-A2EBCFC65DA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80909A3-3A71-42E3-928E-2C8ADA926F9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DA5A9EB-B825-4E4A-8643-C9A9B4D4248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F2DD375-B948-415B-8D8E-8871C97B5B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F70C0E8-88C5-4431-ACAC-3F48EB88D01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7D204ED-313B-463E-BE3B-6ABCEB1F3D36}"/>
              </a:ext>
            </a:extLst>
          </p:cNvPr>
          <p:cNvSpPr>
            <a:spLocks noGrp="1"/>
          </p:cNvSpPr>
          <p:nvPr>
            <p:ph type="dt" sz="half" idx="10"/>
          </p:nvPr>
        </p:nvSpPr>
        <p:spPr/>
        <p:txBody>
          <a:bodyPr/>
          <a:lstStyle/>
          <a:p>
            <a:fld id="{F3E90696-1C25-4F46-AA75-3519DA08C294}" type="datetimeFigureOut">
              <a:rPr lang="en-US" smtClean="0"/>
              <a:t>4/27/2023</a:t>
            </a:fld>
            <a:endParaRPr lang="en-US"/>
          </a:p>
        </p:txBody>
      </p:sp>
      <p:sp>
        <p:nvSpPr>
          <p:cNvPr id="8" name="Footer Placeholder 7">
            <a:extLst>
              <a:ext uri="{FF2B5EF4-FFF2-40B4-BE49-F238E27FC236}">
                <a16:creationId xmlns:a16="http://schemas.microsoft.com/office/drawing/2014/main" id="{D3CB0FB2-0F2B-4CCC-A21B-32DD5F14B3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F838170-E2E5-4365-B946-952EFD5E2A24}"/>
              </a:ext>
            </a:extLst>
          </p:cNvPr>
          <p:cNvSpPr>
            <a:spLocks noGrp="1"/>
          </p:cNvSpPr>
          <p:nvPr>
            <p:ph type="sldNum" sz="quarter" idx="12"/>
          </p:nvPr>
        </p:nvSpPr>
        <p:spPr/>
        <p:txBody>
          <a:bodyPr/>
          <a:lstStyle/>
          <a:p>
            <a:fld id="{498F62BF-AE87-4817-9A39-49085038F650}" type="slidenum">
              <a:rPr lang="en-US" smtClean="0"/>
              <a:t>‹#›</a:t>
            </a:fld>
            <a:endParaRPr lang="en-US"/>
          </a:p>
        </p:txBody>
      </p:sp>
    </p:spTree>
    <p:extLst>
      <p:ext uri="{BB962C8B-B14F-4D97-AF65-F5344CB8AC3E}">
        <p14:creationId xmlns:p14="http://schemas.microsoft.com/office/powerpoint/2010/main" val="34298932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AC7CD-4BDC-4752-AACB-AA4FC774A9D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2E3D4FC-D517-4C48-8257-110A0D930617}"/>
              </a:ext>
            </a:extLst>
          </p:cNvPr>
          <p:cNvSpPr>
            <a:spLocks noGrp="1"/>
          </p:cNvSpPr>
          <p:nvPr>
            <p:ph type="dt" sz="half" idx="10"/>
          </p:nvPr>
        </p:nvSpPr>
        <p:spPr/>
        <p:txBody>
          <a:bodyPr/>
          <a:lstStyle/>
          <a:p>
            <a:fld id="{F3E90696-1C25-4F46-AA75-3519DA08C294}" type="datetimeFigureOut">
              <a:rPr lang="en-US" smtClean="0"/>
              <a:t>4/27/2023</a:t>
            </a:fld>
            <a:endParaRPr lang="en-US"/>
          </a:p>
        </p:txBody>
      </p:sp>
      <p:sp>
        <p:nvSpPr>
          <p:cNvPr id="4" name="Footer Placeholder 3">
            <a:extLst>
              <a:ext uri="{FF2B5EF4-FFF2-40B4-BE49-F238E27FC236}">
                <a16:creationId xmlns:a16="http://schemas.microsoft.com/office/drawing/2014/main" id="{C4B9620F-E17F-4929-BA72-76EF7BAD73B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D36A0F8-9276-449C-A57A-B13E5766978A}"/>
              </a:ext>
            </a:extLst>
          </p:cNvPr>
          <p:cNvSpPr>
            <a:spLocks noGrp="1"/>
          </p:cNvSpPr>
          <p:nvPr>
            <p:ph type="sldNum" sz="quarter" idx="12"/>
          </p:nvPr>
        </p:nvSpPr>
        <p:spPr/>
        <p:txBody>
          <a:bodyPr/>
          <a:lstStyle/>
          <a:p>
            <a:fld id="{498F62BF-AE87-4817-9A39-49085038F650}" type="slidenum">
              <a:rPr lang="en-US" smtClean="0"/>
              <a:t>‹#›</a:t>
            </a:fld>
            <a:endParaRPr lang="en-US"/>
          </a:p>
        </p:txBody>
      </p:sp>
    </p:spTree>
    <p:extLst>
      <p:ext uri="{BB962C8B-B14F-4D97-AF65-F5344CB8AC3E}">
        <p14:creationId xmlns:p14="http://schemas.microsoft.com/office/powerpoint/2010/main" val="16807099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6A5287-9274-4582-B801-9B8578EDE3D7}"/>
              </a:ext>
            </a:extLst>
          </p:cNvPr>
          <p:cNvSpPr>
            <a:spLocks noGrp="1"/>
          </p:cNvSpPr>
          <p:nvPr>
            <p:ph type="dt" sz="half" idx="10"/>
          </p:nvPr>
        </p:nvSpPr>
        <p:spPr/>
        <p:txBody>
          <a:bodyPr/>
          <a:lstStyle/>
          <a:p>
            <a:fld id="{F3E90696-1C25-4F46-AA75-3519DA08C294}" type="datetimeFigureOut">
              <a:rPr lang="en-US" smtClean="0"/>
              <a:t>4/27/2023</a:t>
            </a:fld>
            <a:endParaRPr lang="en-US"/>
          </a:p>
        </p:txBody>
      </p:sp>
      <p:sp>
        <p:nvSpPr>
          <p:cNvPr id="3" name="Footer Placeholder 2">
            <a:extLst>
              <a:ext uri="{FF2B5EF4-FFF2-40B4-BE49-F238E27FC236}">
                <a16:creationId xmlns:a16="http://schemas.microsoft.com/office/drawing/2014/main" id="{F0869121-B590-46BD-B779-A0A762F91AE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79405A3-23BE-43B0-A2CB-A8561EF5E17B}"/>
              </a:ext>
            </a:extLst>
          </p:cNvPr>
          <p:cNvSpPr>
            <a:spLocks noGrp="1"/>
          </p:cNvSpPr>
          <p:nvPr>
            <p:ph type="sldNum" sz="quarter" idx="12"/>
          </p:nvPr>
        </p:nvSpPr>
        <p:spPr/>
        <p:txBody>
          <a:bodyPr/>
          <a:lstStyle/>
          <a:p>
            <a:fld id="{498F62BF-AE87-4817-9A39-49085038F650}" type="slidenum">
              <a:rPr lang="en-US" smtClean="0"/>
              <a:t>‹#›</a:t>
            </a:fld>
            <a:endParaRPr lang="en-US"/>
          </a:p>
        </p:txBody>
      </p:sp>
    </p:spTree>
    <p:extLst>
      <p:ext uri="{BB962C8B-B14F-4D97-AF65-F5344CB8AC3E}">
        <p14:creationId xmlns:p14="http://schemas.microsoft.com/office/powerpoint/2010/main" val="41368706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9DEB4-3922-4CFC-8924-AE4A544828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2E281A2-4B80-4606-B727-A3DC0839CF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A192385-9BEB-44EE-AB8F-E267D8BB81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3F1FD8-6700-4E31-9257-C6B2753435D4}"/>
              </a:ext>
            </a:extLst>
          </p:cNvPr>
          <p:cNvSpPr>
            <a:spLocks noGrp="1"/>
          </p:cNvSpPr>
          <p:nvPr>
            <p:ph type="dt" sz="half" idx="10"/>
          </p:nvPr>
        </p:nvSpPr>
        <p:spPr/>
        <p:txBody>
          <a:bodyPr/>
          <a:lstStyle/>
          <a:p>
            <a:fld id="{F3E90696-1C25-4F46-AA75-3519DA08C294}" type="datetimeFigureOut">
              <a:rPr lang="en-US" smtClean="0"/>
              <a:t>4/27/2023</a:t>
            </a:fld>
            <a:endParaRPr lang="en-US"/>
          </a:p>
        </p:txBody>
      </p:sp>
      <p:sp>
        <p:nvSpPr>
          <p:cNvPr id="6" name="Footer Placeholder 5">
            <a:extLst>
              <a:ext uri="{FF2B5EF4-FFF2-40B4-BE49-F238E27FC236}">
                <a16:creationId xmlns:a16="http://schemas.microsoft.com/office/drawing/2014/main" id="{6EE99A4A-3BED-49F5-8C6B-A01F1F0EB0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429795-F805-4E58-A778-CB3AA7D770C6}"/>
              </a:ext>
            </a:extLst>
          </p:cNvPr>
          <p:cNvSpPr>
            <a:spLocks noGrp="1"/>
          </p:cNvSpPr>
          <p:nvPr>
            <p:ph type="sldNum" sz="quarter" idx="12"/>
          </p:nvPr>
        </p:nvSpPr>
        <p:spPr/>
        <p:txBody>
          <a:bodyPr/>
          <a:lstStyle/>
          <a:p>
            <a:fld id="{498F62BF-AE87-4817-9A39-49085038F650}" type="slidenum">
              <a:rPr lang="en-US" smtClean="0"/>
              <a:t>‹#›</a:t>
            </a:fld>
            <a:endParaRPr lang="en-US"/>
          </a:p>
        </p:txBody>
      </p:sp>
    </p:spTree>
    <p:extLst>
      <p:ext uri="{BB962C8B-B14F-4D97-AF65-F5344CB8AC3E}">
        <p14:creationId xmlns:p14="http://schemas.microsoft.com/office/powerpoint/2010/main" val="9740891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52E51-CA54-4531-AAC3-3BCE836C8C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8F867E-BA6A-46BA-AF37-ADEB72A5110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24CD50-BE98-4152-A836-9E8A2A4E0176}"/>
              </a:ext>
            </a:extLst>
          </p:cNvPr>
          <p:cNvSpPr>
            <a:spLocks noGrp="1"/>
          </p:cNvSpPr>
          <p:nvPr>
            <p:ph type="dt" sz="half" idx="10"/>
          </p:nvPr>
        </p:nvSpPr>
        <p:spPr/>
        <p:txBody>
          <a:bodyPr/>
          <a:lstStyle/>
          <a:p>
            <a:fld id="{F3E90696-1C25-4F46-AA75-3519DA08C294}" type="datetimeFigureOut">
              <a:rPr lang="en-US" smtClean="0"/>
              <a:t>4/27/2023</a:t>
            </a:fld>
            <a:endParaRPr lang="en-US"/>
          </a:p>
        </p:txBody>
      </p:sp>
      <p:sp>
        <p:nvSpPr>
          <p:cNvPr id="5" name="Footer Placeholder 4">
            <a:extLst>
              <a:ext uri="{FF2B5EF4-FFF2-40B4-BE49-F238E27FC236}">
                <a16:creationId xmlns:a16="http://schemas.microsoft.com/office/drawing/2014/main" id="{E9A5A5AF-E606-4D67-A010-C960C1A798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C18D5F-4EFF-4700-8931-8E3A8B6D355A}"/>
              </a:ext>
            </a:extLst>
          </p:cNvPr>
          <p:cNvSpPr>
            <a:spLocks noGrp="1"/>
          </p:cNvSpPr>
          <p:nvPr>
            <p:ph type="sldNum" sz="quarter" idx="12"/>
          </p:nvPr>
        </p:nvSpPr>
        <p:spPr/>
        <p:txBody>
          <a:bodyPr/>
          <a:lstStyle/>
          <a:p>
            <a:fld id="{498F62BF-AE87-4817-9A39-49085038F650}" type="slidenum">
              <a:rPr lang="en-US" smtClean="0"/>
              <a:t>‹#›</a:t>
            </a:fld>
            <a:endParaRPr lang="en-US"/>
          </a:p>
        </p:txBody>
      </p:sp>
    </p:spTree>
    <p:extLst>
      <p:ext uri="{BB962C8B-B14F-4D97-AF65-F5344CB8AC3E}">
        <p14:creationId xmlns:p14="http://schemas.microsoft.com/office/powerpoint/2010/main" val="4906772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ED669-C6BD-4DA1-A692-C453CEC5B8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E26CCA2-F30D-48D4-9A5A-5F0DD1140E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F927FE5-7E0C-42E3-8FBB-67341E671A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B6E6E7-1170-425E-B82F-F6BB5B5CAB56}"/>
              </a:ext>
            </a:extLst>
          </p:cNvPr>
          <p:cNvSpPr>
            <a:spLocks noGrp="1"/>
          </p:cNvSpPr>
          <p:nvPr>
            <p:ph type="dt" sz="half" idx="10"/>
          </p:nvPr>
        </p:nvSpPr>
        <p:spPr/>
        <p:txBody>
          <a:bodyPr/>
          <a:lstStyle/>
          <a:p>
            <a:fld id="{F3E90696-1C25-4F46-AA75-3519DA08C294}" type="datetimeFigureOut">
              <a:rPr lang="en-US" smtClean="0"/>
              <a:t>4/27/2023</a:t>
            </a:fld>
            <a:endParaRPr lang="en-US"/>
          </a:p>
        </p:txBody>
      </p:sp>
      <p:sp>
        <p:nvSpPr>
          <p:cNvPr id="6" name="Footer Placeholder 5">
            <a:extLst>
              <a:ext uri="{FF2B5EF4-FFF2-40B4-BE49-F238E27FC236}">
                <a16:creationId xmlns:a16="http://schemas.microsoft.com/office/drawing/2014/main" id="{8B580A80-864B-4D86-8137-24101ABAC95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471B05-B43F-48CC-8FD2-58E9C1486861}"/>
              </a:ext>
            </a:extLst>
          </p:cNvPr>
          <p:cNvSpPr>
            <a:spLocks noGrp="1"/>
          </p:cNvSpPr>
          <p:nvPr>
            <p:ph type="sldNum" sz="quarter" idx="12"/>
          </p:nvPr>
        </p:nvSpPr>
        <p:spPr/>
        <p:txBody>
          <a:bodyPr/>
          <a:lstStyle/>
          <a:p>
            <a:fld id="{498F62BF-AE87-4817-9A39-49085038F650}" type="slidenum">
              <a:rPr lang="en-US" smtClean="0"/>
              <a:t>‹#›</a:t>
            </a:fld>
            <a:endParaRPr lang="en-US"/>
          </a:p>
        </p:txBody>
      </p:sp>
    </p:spTree>
    <p:extLst>
      <p:ext uri="{BB962C8B-B14F-4D97-AF65-F5344CB8AC3E}">
        <p14:creationId xmlns:p14="http://schemas.microsoft.com/office/powerpoint/2010/main" val="30458912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01B2C-C1A9-45F8-88D9-C42A12AFB70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14605C6-D6DE-4BAD-AE3A-E43130DD564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0639EB-9BB1-44D0-B787-F8A78A4FBECE}"/>
              </a:ext>
            </a:extLst>
          </p:cNvPr>
          <p:cNvSpPr>
            <a:spLocks noGrp="1"/>
          </p:cNvSpPr>
          <p:nvPr>
            <p:ph type="dt" sz="half" idx="10"/>
          </p:nvPr>
        </p:nvSpPr>
        <p:spPr/>
        <p:txBody>
          <a:bodyPr/>
          <a:lstStyle/>
          <a:p>
            <a:fld id="{F3E90696-1C25-4F46-AA75-3519DA08C294}" type="datetimeFigureOut">
              <a:rPr lang="en-US" smtClean="0"/>
              <a:t>4/27/2023</a:t>
            </a:fld>
            <a:endParaRPr lang="en-US"/>
          </a:p>
        </p:txBody>
      </p:sp>
      <p:sp>
        <p:nvSpPr>
          <p:cNvPr id="5" name="Footer Placeholder 4">
            <a:extLst>
              <a:ext uri="{FF2B5EF4-FFF2-40B4-BE49-F238E27FC236}">
                <a16:creationId xmlns:a16="http://schemas.microsoft.com/office/drawing/2014/main" id="{B62B1891-069F-48D9-9FC2-7464A23CF9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C316F6-57C8-4EA1-AEC2-60B8651E1143}"/>
              </a:ext>
            </a:extLst>
          </p:cNvPr>
          <p:cNvSpPr>
            <a:spLocks noGrp="1"/>
          </p:cNvSpPr>
          <p:nvPr>
            <p:ph type="sldNum" sz="quarter" idx="12"/>
          </p:nvPr>
        </p:nvSpPr>
        <p:spPr/>
        <p:txBody>
          <a:bodyPr/>
          <a:lstStyle/>
          <a:p>
            <a:fld id="{498F62BF-AE87-4817-9A39-49085038F650}" type="slidenum">
              <a:rPr lang="en-US" smtClean="0"/>
              <a:t>‹#›</a:t>
            </a:fld>
            <a:endParaRPr lang="en-US"/>
          </a:p>
        </p:txBody>
      </p:sp>
    </p:spTree>
    <p:extLst>
      <p:ext uri="{BB962C8B-B14F-4D97-AF65-F5344CB8AC3E}">
        <p14:creationId xmlns:p14="http://schemas.microsoft.com/office/powerpoint/2010/main" val="19877224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8AAEBF0-A830-48AA-A71E-8551F9E241D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BA22090-25DE-4949-9113-85F2F24EAAA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98084C-36BC-4A26-9B80-C5DB4DA1870F}"/>
              </a:ext>
            </a:extLst>
          </p:cNvPr>
          <p:cNvSpPr>
            <a:spLocks noGrp="1"/>
          </p:cNvSpPr>
          <p:nvPr>
            <p:ph type="dt" sz="half" idx="10"/>
          </p:nvPr>
        </p:nvSpPr>
        <p:spPr/>
        <p:txBody>
          <a:bodyPr/>
          <a:lstStyle/>
          <a:p>
            <a:fld id="{F3E90696-1C25-4F46-AA75-3519DA08C294}" type="datetimeFigureOut">
              <a:rPr lang="en-US" smtClean="0"/>
              <a:t>4/27/2023</a:t>
            </a:fld>
            <a:endParaRPr lang="en-US"/>
          </a:p>
        </p:txBody>
      </p:sp>
      <p:sp>
        <p:nvSpPr>
          <p:cNvPr id="5" name="Footer Placeholder 4">
            <a:extLst>
              <a:ext uri="{FF2B5EF4-FFF2-40B4-BE49-F238E27FC236}">
                <a16:creationId xmlns:a16="http://schemas.microsoft.com/office/drawing/2014/main" id="{D796B7E1-28F2-4B87-A3CC-E90129BC46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0AC528-14F1-4A81-ADB0-31BE0F081629}"/>
              </a:ext>
            </a:extLst>
          </p:cNvPr>
          <p:cNvSpPr>
            <a:spLocks noGrp="1"/>
          </p:cNvSpPr>
          <p:nvPr>
            <p:ph type="sldNum" sz="quarter" idx="12"/>
          </p:nvPr>
        </p:nvSpPr>
        <p:spPr/>
        <p:txBody>
          <a:bodyPr/>
          <a:lstStyle/>
          <a:p>
            <a:fld id="{498F62BF-AE87-4817-9A39-49085038F650}" type="slidenum">
              <a:rPr lang="en-US" smtClean="0"/>
              <a:t>‹#›</a:t>
            </a:fld>
            <a:endParaRPr lang="en-US"/>
          </a:p>
        </p:txBody>
      </p:sp>
    </p:spTree>
    <p:extLst>
      <p:ext uri="{BB962C8B-B14F-4D97-AF65-F5344CB8AC3E}">
        <p14:creationId xmlns:p14="http://schemas.microsoft.com/office/powerpoint/2010/main" val="3664095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F3C94-84B4-4250-9EAB-7960E7D9F215}"/>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9B4DADD-9BD1-4CA5-8A89-52E1864409B5}"/>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8846674-82DD-4494-ACA7-CF7727EE7EC1}"/>
              </a:ext>
            </a:extLst>
          </p:cNvPr>
          <p:cNvSpPr>
            <a:spLocks noGrp="1"/>
          </p:cNvSpPr>
          <p:nvPr>
            <p:ph type="dt" sz="half" idx="10"/>
          </p:nvPr>
        </p:nvSpPr>
        <p:spPr/>
        <p:txBody>
          <a:bodyPr/>
          <a:lstStyle/>
          <a:p>
            <a:fld id="{F3E90696-1C25-4F46-AA75-3519DA08C294}" type="datetimeFigureOut">
              <a:rPr lang="en-US" smtClean="0"/>
              <a:t>4/27/2023</a:t>
            </a:fld>
            <a:endParaRPr lang="en-US"/>
          </a:p>
        </p:txBody>
      </p:sp>
      <p:sp>
        <p:nvSpPr>
          <p:cNvPr id="5" name="Footer Placeholder 4">
            <a:extLst>
              <a:ext uri="{FF2B5EF4-FFF2-40B4-BE49-F238E27FC236}">
                <a16:creationId xmlns:a16="http://schemas.microsoft.com/office/drawing/2014/main" id="{C58490DC-4B44-4EF3-9B3A-6EA2D505A2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C62350-D590-4D84-8210-AC8E9AD02DAE}"/>
              </a:ext>
            </a:extLst>
          </p:cNvPr>
          <p:cNvSpPr>
            <a:spLocks noGrp="1"/>
          </p:cNvSpPr>
          <p:nvPr>
            <p:ph type="sldNum" sz="quarter" idx="12"/>
          </p:nvPr>
        </p:nvSpPr>
        <p:spPr/>
        <p:txBody>
          <a:bodyPr/>
          <a:lstStyle/>
          <a:p>
            <a:fld id="{498F62BF-AE87-4817-9A39-49085038F650}" type="slidenum">
              <a:rPr lang="en-US" smtClean="0"/>
              <a:t>‹#›</a:t>
            </a:fld>
            <a:endParaRPr lang="en-US"/>
          </a:p>
        </p:txBody>
      </p:sp>
    </p:spTree>
    <p:extLst>
      <p:ext uri="{BB962C8B-B14F-4D97-AF65-F5344CB8AC3E}">
        <p14:creationId xmlns:p14="http://schemas.microsoft.com/office/powerpoint/2010/main" val="1896569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54DF8-28AC-45F7-9BBE-6C0C6412BFF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2785F8-336B-4511-B5B7-DBA2DA663ED7}"/>
              </a:ext>
            </a:extLst>
          </p:cNvPr>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A7D9D13-1191-459B-9F0D-53F1C5028B6A}"/>
              </a:ext>
            </a:extLst>
          </p:cNvPr>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ECD5A05-2B8C-4429-8AC4-DBDE370EBC9E}"/>
              </a:ext>
            </a:extLst>
          </p:cNvPr>
          <p:cNvSpPr>
            <a:spLocks noGrp="1"/>
          </p:cNvSpPr>
          <p:nvPr>
            <p:ph type="dt" sz="half" idx="10"/>
          </p:nvPr>
        </p:nvSpPr>
        <p:spPr/>
        <p:txBody>
          <a:bodyPr/>
          <a:lstStyle/>
          <a:p>
            <a:fld id="{F3E90696-1C25-4F46-AA75-3519DA08C294}" type="datetimeFigureOut">
              <a:rPr lang="en-US" smtClean="0"/>
              <a:t>4/27/2023</a:t>
            </a:fld>
            <a:endParaRPr lang="en-US"/>
          </a:p>
        </p:txBody>
      </p:sp>
      <p:sp>
        <p:nvSpPr>
          <p:cNvPr id="6" name="Footer Placeholder 5">
            <a:extLst>
              <a:ext uri="{FF2B5EF4-FFF2-40B4-BE49-F238E27FC236}">
                <a16:creationId xmlns:a16="http://schemas.microsoft.com/office/drawing/2014/main" id="{E895AF7D-EA85-4D6F-9CBE-A4A487284E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C44B56-ED1B-41B6-9B47-C12E42E92200}"/>
              </a:ext>
            </a:extLst>
          </p:cNvPr>
          <p:cNvSpPr>
            <a:spLocks noGrp="1"/>
          </p:cNvSpPr>
          <p:nvPr>
            <p:ph type="sldNum" sz="quarter" idx="12"/>
          </p:nvPr>
        </p:nvSpPr>
        <p:spPr/>
        <p:txBody>
          <a:bodyPr/>
          <a:lstStyle/>
          <a:p>
            <a:fld id="{498F62BF-AE87-4817-9A39-49085038F650}" type="slidenum">
              <a:rPr lang="en-US" smtClean="0"/>
              <a:t>‹#›</a:t>
            </a:fld>
            <a:endParaRPr lang="en-US"/>
          </a:p>
        </p:txBody>
      </p:sp>
    </p:spTree>
    <p:extLst>
      <p:ext uri="{BB962C8B-B14F-4D97-AF65-F5344CB8AC3E}">
        <p14:creationId xmlns:p14="http://schemas.microsoft.com/office/powerpoint/2010/main" val="1207900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7E28F-6BBA-43F6-9185-A2EBCFC65DA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80909A3-3A71-42E3-928E-2C8ADA926F94}"/>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DA5A9EB-B825-4E4A-8643-C9A9B4D4248C}"/>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F2DD375-B948-415B-8D8E-8871C97B5B51}"/>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F70C0E8-88C5-4431-ACAC-3F48EB88D016}"/>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7D204ED-313B-463E-BE3B-6ABCEB1F3D36}"/>
              </a:ext>
            </a:extLst>
          </p:cNvPr>
          <p:cNvSpPr>
            <a:spLocks noGrp="1"/>
          </p:cNvSpPr>
          <p:nvPr>
            <p:ph type="dt" sz="half" idx="10"/>
          </p:nvPr>
        </p:nvSpPr>
        <p:spPr/>
        <p:txBody>
          <a:bodyPr/>
          <a:lstStyle/>
          <a:p>
            <a:fld id="{F3E90696-1C25-4F46-AA75-3519DA08C294}" type="datetimeFigureOut">
              <a:rPr lang="en-US" smtClean="0"/>
              <a:t>4/27/2023</a:t>
            </a:fld>
            <a:endParaRPr lang="en-US"/>
          </a:p>
        </p:txBody>
      </p:sp>
      <p:sp>
        <p:nvSpPr>
          <p:cNvPr id="8" name="Footer Placeholder 7">
            <a:extLst>
              <a:ext uri="{FF2B5EF4-FFF2-40B4-BE49-F238E27FC236}">
                <a16:creationId xmlns:a16="http://schemas.microsoft.com/office/drawing/2014/main" id="{D3CB0FB2-0F2B-4CCC-A21B-32DD5F14B3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F838170-E2E5-4365-B946-952EFD5E2A24}"/>
              </a:ext>
            </a:extLst>
          </p:cNvPr>
          <p:cNvSpPr>
            <a:spLocks noGrp="1"/>
          </p:cNvSpPr>
          <p:nvPr>
            <p:ph type="sldNum" sz="quarter" idx="12"/>
          </p:nvPr>
        </p:nvSpPr>
        <p:spPr/>
        <p:txBody>
          <a:bodyPr/>
          <a:lstStyle/>
          <a:p>
            <a:fld id="{498F62BF-AE87-4817-9A39-49085038F650}" type="slidenum">
              <a:rPr lang="en-US" smtClean="0"/>
              <a:t>‹#›</a:t>
            </a:fld>
            <a:endParaRPr lang="en-US"/>
          </a:p>
        </p:txBody>
      </p:sp>
    </p:spTree>
    <p:extLst>
      <p:ext uri="{BB962C8B-B14F-4D97-AF65-F5344CB8AC3E}">
        <p14:creationId xmlns:p14="http://schemas.microsoft.com/office/powerpoint/2010/main" val="3294103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AC7CD-4BDC-4752-AACB-AA4FC774A9D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2E3D4FC-D517-4C48-8257-110A0D930617}"/>
              </a:ext>
            </a:extLst>
          </p:cNvPr>
          <p:cNvSpPr>
            <a:spLocks noGrp="1"/>
          </p:cNvSpPr>
          <p:nvPr>
            <p:ph type="dt" sz="half" idx="10"/>
          </p:nvPr>
        </p:nvSpPr>
        <p:spPr/>
        <p:txBody>
          <a:bodyPr/>
          <a:lstStyle/>
          <a:p>
            <a:fld id="{F3E90696-1C25-4F46-AA75-3519DA08C294}" type="datetimeFigureOut">
              <a:rPr lang="en-US" smtClean="0"/>
              <a:t>4/27/2023</a:t>
            </a:fld>
            <a:endParaRPr lang="en-US"/>
          </a:p>
        </p:txBody>
      </p:sp>
      <p:sp>
        <p:nvSpPr>
          <p:cNvPr id="4" name="Footer Placeholder 3">
            <a:extLst>
              <a:ext uri="{FF2B5EF4-FFF2-40B4-BE49-F238E27FC236}">
                <a16:creationId xmlns:a16="http://schemas.microsoft.com/office/drawing/2014/main" id="{C4B9620F-E17F-4929-BA72-76EF7BAD73B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D36A0F8-9276-449C-A57A-B13E5766978A}"/>
              </a:ext>
            </a:extLst>
          </p:cNvPr>
          <p:cNvSpPr>
            <a:spLocks noGrp="1"/>
          </p:cNvSpPr>
          <p:nvPr>
            <p:ph type="sldNum" sz="quarter" idx="12"/>
          </p:nvPr>
        </p:nvSpPr>
        <p:spPr/>
        <p:txBody>
          <a:bodyPr/>
          <a:lstStyle/>
          <a:p>
            <a:fld id="{498F62BF-AE87-4817-9A39-49085038F650}" type="slidenum">
              <a:rPr lang="en-US" smtClean="0"/>
              <a:t>‹#›</a:t>
            </a:fld>
            <a:endParaRPr lang="en-US"/>
          </a:p>
        </p:txBody>
      </p:sp>
    </p:spTree>
    <p:extLst>
      <p:ext uri="{BB962C8B-B14F-4D97-AF65-F5344CB8AC3E}">
        <p14:creationId xmlns:p14="http://schemas.microsoft.com/office/powerpoint/2010/main" val="27479224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6A5287-9274-4582-B801-9B8578EDE3D7}"/>
              </a:ext>
            </a:extLst>
          </p:cNvPr>
          <p:cNvSpPr>
            <a:spLocks noGrp="1"/>
          </p:cNvSpPr>
          <p:nvPr>
            <p:ph type="dt" sz="half" idx="10"/>
          </p:nvPr>
        </p:nvSpPr>
        <p:spPr/>
        <p:txBody>
          <a:bodyPr/>
          <a:lstStyle/>
          <a:p>
            <a:fld id="{F3E90696-1C25-4F46-AA75-3519DA08C294}" type="datetimeFigureOut">
              <a:rPr lang="en-US" smtClean="0"/>
              <a:t>4/27/2023</a:t>
            </a:fld>
            <a:endParaRPr lang="en-US"/>
          </a:p>
        </p:txBody>
      </p:sp>
      <p:sp>
        <p:nvSpPr>
          <p:cNvPr id="3" name="Footer Placeholder 2">
            <a:extLst>
              <a:ext uri="{FF2B5EF4-FFF2-40B4-BE49-F238E27FC236}">
                <a16:creationId xmlns:a16="http://schemas.microsoft.com/office/drawing/2014/main" id="{F0869121-B590-46BD-B779-A0A762F91AE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79405A3-23BE-43B0-A2CB-A8561EF5E17B}"/>
              </a:ext>
            </a:extLst>
          </p:cNvPr>
          <p:cNvSpPr>
            <a:spLocks noGrp="1"/>
          </p:cNvSpPr>
          <p:nvPr>
            <p:ph type="sldNum" sz="quarter" idx="12"/>
          </p:nvPr>
        </p:nvSpPr>
        <p:spPr/>
        <p:txBody>
          <a:bodyPr/>
          <a:lstStyle/>
          <a:p>
            <a:fld id="{498F62BF-AE87-4817-9A39-49085038F650}" type="slidenum">
              <a:rPr lang="en-US" smtClean="0"/>
              <a:t>‹#›</a:t>
            </a:fld>
            <a:endParaRPr lang="en-US"/>
          </a:p>
        </p:txBody>
      </p:sp>
    </p:spTree>
    <p:extLst>
      <p:ext uri="{BB962C8B-B14F-4D97-AF65-F5344CB8AC3E}">
        <p14:creationId xmlns:p14="http://schemas.microsoft.com/office/powerpoint/2010/main" val="623604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9DEB4-3922-4CFC-8924-AE4A544828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2E281A2-4B80-4606-B727-A3DC0839CF1B}"/>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A192385-9BEB-44EE-AB8F-E267D8BB8126}"/>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3F1FD8-6700-4E31-9257-C6B2753435D4}"/>
              </a:ext>
            </a:extLst>
          </p:cNvPr>
          <p:cNvSpPr>
            <a:spLocks noGrp="1"/>
          </p:cNvSpPr>
          <p:nvPr>
            <p:ph type="dt" sz="half" idx="10"/>
          </p:nvPr>
        </p:nvSpPr>
        <p:spPr/>
        <p:txBody>
          <a:bodyPr/>
          <a:lstStyle/>
          <a:p>
            <a:fld id="{F3E90696-1C25-4F46-AA75-3519DA08C294}" type="datetimeFigureOut">
              <a:rPr lang="en-US" smtClean="0"/>
              <a:t>4/27/2023</a:t>
            </a:fld>
            <a:endParaRPr lang="en-US"/>
          </a:p>
        </p:txBody>
      </p:sp>
      <p:sp>
        <p:nvSpPr>
          <p:cNvPr id="6" name="Footer Placeholder 5">
            <a:extLst>
              <a:ext uri="{FF2B5EF4-FFF2-40B4-BE49-F238E27FC236}">
                <a16:creationId xmlns:a16="http://schemas.microsoft.com/office/drawing/2014/main" id="{6EE99A4A-3BED-49F5-8C6B-A01F1F0EB0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429795-F805-4E58-A778-CB3AA7D770C6}"/>
              </a:ext>
            </a:extLst>
          </p:cNvPr>
          <p:cNvSpPr>
            <a:spLocks noGrp="1"/>
          </p:cNvSpPr>
          <p:nvPr>
            <p:ph type="sldNum" sz="quarter" idx="12"/>
          </p:nvPr>
        </p:nvSpPr>
        <p:spPr/>
        <p:txBody>
          <a:bodyPr/>
          <a:lstStyle/>
          <a:p>
            <a:fld id="{498F62BF-AE87-4817-9A39-49085038F650}" type="slidenum">
              <a:rPr lang="en-US" smtClean="0"/>
              <a:t>‹#›</a:t>
            </a:fld>
            <a:endParaRPr lang="en-US"/>
          </a:p>
        </p:txBody>
      </p:sp>
    </p:spTree>
    <p:extLst>
      <p:ext uri="{BB962C8B-B14F-4D97-AF65-F5344CB8AC3E}">
        <p14:creationId xmlns:p14="http://schemas.microsoft.com/office/powerpoint/2010/main" val="323759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ED669-C6BD-4DA1-A692-C453CEC5B8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E26CCA2-F30D-48D4-9A5A-5F0DD1140E31}"/>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a:extLst>
              <a:ext uri="{FF2B5EF4-FFF2-40B4-BE49-F238E27FC236}">
                <a16:creationId xmlns:a16="http://schemas.microsoft.com/office/drawing/2014/main" id="{3F927FE5-7E0C-42E3-8FBB-67341E671A3B}"/>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B6E6E7-1170-425E-B82F-F6BB5B5CAB56}"/>
              </a:ext>
            </a:extLst>
          </p:cNvPr>
          <p:cNvSpPr>
            <a:spLocks noGrp="1"/>
          </p:cNvSpPr>
          <p:nvPr>
            <p:ph type="dt" sz="half" idx="10"/>
          </p:nvPr>
        </p:nvSpPr>
        <p:spPr/>
        <p:txBody>
          <a:bodyPr/>
          <a:lstStyle/>
          <a:p>
            <a:fld id="{F3E90696-1C25-4F46-AA75-3519DA08C294}" type="datetimeFigureOut">
              <a:rPr lang="en-US" smtClean="0"/>
              <a:t>4/27/2023</a:t>
            </a:fld>
            <a:endParaRPr lang="en-US"/>
          </a:p>
        </p:txBody>
      </p:sp>
      <p:sp>
        <p:nvSpPr>
          <p:cNvPr id="6" name="Footer Placeholder 5">
            <a:extLst>
              <a:ext uri="{FF2B5EF4-FFF2-40B4-BE49-F238E27FC236}">
                <a16:creationId xmlns:a16="http://schemas.microsoft.com/office/drawing/2014/main" id="{8B580A80-864B-4D86-8137-24101ABAC95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471B05-B43F-48CC-8FD2-58E9C1486861}"/>
              </a:ext>
            </a:extLst>
          </p:cNvPr>
          <p:cNvSpPr>
            <a:spLocks noGrp="1"/>
          </p:cNvSpPr>
          <p:nvPr>
            <p:ph type="sldNum" sz="quarter" idx="12"/>
          </p:nvPr>
        </p:nvSpPr>
        <p:spPr/>
        <p:txBody>
          <a:bodyPr/>
          <a:lstStyle/>
          <a:p>
            <a:fld id="{498F62BF-AE87-4817-9A39-49085038F650}" type="slidenum">
              <a:rPr lang="en-US" smtClean="0"/>
              <a:t>‹#›</a:t>
            </a:fld>
            <a:endParaRPr lang="en-US"/>
          </a:p>
        </p:txBody>
      </p:sp>
    </p:spTree>
    <p:extLst>
      <p:ext uri="{BB962C8B-B14F-4D97-AF65-F5344CB8AC3E}">
        <p14:creationId xmlns:p14="http://schemas.microsoft.com/office/powerpoint/2010/main" val="3355646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28F66A-F18E-4F37-8173-D99216BEA6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29279CE-EFD0-4BD6-BDC4-4334D3CE3F3E}"/>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435D44-F582-4821-9F34-BCE9537BD15C}"/>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E90696-1C25-4F46-AA75-3519DA08C294}" type="datetimeFigureOut">
              <a:rPr lang="en-US" smtClean="0"/>
              <a:t>4/27/2023</a:t>
            </a:fld>
            <a:endParaRPr lang="en-US"/>
          </a:p>
        </p:txBody>
      </p:sp>
      <p:sp>
        <p:nvSpPr>
          <p:cNvPr id="5" name="Footer Placeholder 4">
            <a:extLst>
              <a:ext uri="{FF2B5EF4-FFF2-40B4-BE49-F238E27FC236}">
                <a16:creationId xmlns:a16="http://schemas.microsoft.com/office/drawing/2014/main" id="{61F3E114-BBF9-4529-BF6A-C04F87120742}"/>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DFD8559-2B3D-4225-B43F-49581EB6A16C}"/>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8F62BF-AE87-4817-9A39-49085038F650}" type="slidenum">
              <a:rPr lang="en-US" smtClean="0"/>
              <a:t>‹#›</a:t>
            </a:fld>
            <a:endParaRPr lang="en-US"/>
          </a:p>
        </p:txBody>
      </p:sp>
    </p:spTree>
    <p:extLst>
      <p:ext uri="{BB962C8B-B14F-4D97-AF65-F5344CB8AC3E}">
        <p14:creationId xmlns:p14="http://schemas.microsoft.com/office/powerpoint/2010/main" val="18204740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28F66A-F18E-4F37-8173-D99216BEA6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29279CE-EFD0-4BD6-BDC4-4334D3CE3F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435D44-F582-4821-9F34-BCE9537BD1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E90696-1C25-4F46-AA75-3519DA08C294}" type="datetimeFigureOut">
              <a:rPr lang="en-US" smtClean="0"/>
              <a:t>4/27/2023</a:t>
            </a:fld>
            <a:endParaRPr lang="en-US"/>
          </a:p>
        </p:txBody>
      </p:sp>
      <p:sp>
        <p:nvSpPr>
          <p:cNvPr id="5" name="Footer Placeholder 4">
            <a:extLst>
              <a:ext uri="{FF2B5EF4-FFF2-40B4-BE49-F238E27FC236}">
                <a16:creationId xmlns:a16="http://schemas.microsoft.com/office/drawing/2014/main" id="{61F3E114-BBF9-4529-BF6A-C04F871207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DFD8559-2B3D-4225-B43F-49581EB6A1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8F62BF-AE87-4817-9A39-49085038F650}" type="slidenum">
              <a:rPr lang="en-US" smtClean="0"/>
              <a:t>‹#›</a:t>
            </a:fld>
            <a:endParaRPr lang="en-US"/>
          </a:p>
        </p:txBody>
      </p:sp>
    </p:spTree>
    <p:extLst>
      <p:ext uri="{BB962C8B-B14F-4D97-AF65-F5344CB8AC3E}">
        <p14:creationId xmlns:p14="http://schemas.microsoft.com/office/powerpoint/2010/main" val="127665354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4.png"/><Relationship Id="rId7"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hyperlink" Target="https://commons.wikimedia.org/wiki/File:YouTube_full-color_icon_(2017).svg" TargetMode="External"/><Relationship Id="rId3" Type="http://schemas.openxmlformats.org/officeDocument/2006/relationships/image" Target="../media/image2.png"/><Relationship Id="rId7" Type="http://schemas.openxmlformats.org/officeDocument/2006/relationships/hyperlink" Target="https://en.wikipedia.org/wiki/File:Instagram_logo_2016.svg" TargetMode="External"/><Relationship Id="rId12" Type="http://schemas.openxmlformats.org/officeDocument/2006/relationships/image" Target="../media/image25.png"/><Relationship Id="rId2" Type="http://schemas.openxmlformats.org/officeDocument/2006/relationships/image" Target="../media/image1.jpeg"/><Relationship Id="rId1" Type="http://schemas.openxmlformats.org/officeDocument/2006/relationships/slideLayout" Target="../slideLayouts/slideLayout12.xml"/><Relationship Id="rId6" Type="http://schemas.openxmlformats.org/officeDocument/2006/relationships/image" Target="../media/image22.png"/><Relationship Id="rId11" Type="http://schemas.openxmlformats.org/officeDocument/2006/relationships/hyperlink" Target="http://2017.igem.org/Team:Macquarie_Australia" TargetMode="External"/><Relationship Id="rId5" Type="http://schemas.openxmlformats.org/officeDocument/2006/relationships/hyperlink" Target="https://commons.wikimedia.org/wiki/File:LinkedIn_logo_initials.png" TargetMode="External"/><Relationship Id="rId10" Type="http://schemas.openxmlformats.org/officeDocument/2006/relationships/image" Target="../media/image24.png"/><Relationship Id="rId4" Type="http://schemas.openxmlformats.org/officeDocument/2006/relationships/image" Target="../media/image21.png"/><Relationship Id="rId9" Type="http://schemas.openxmlformats.org/officeDocument/2006/relationships/hyperlink" Target="https://freepngimg.com/png/60060-blue-symbol-square-facebook-social-free-download-png-hd"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s://www.flickr.com/photos/healthebay/4866941942/" TargetMode="Externa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ideo" Target="https://www.youtube.com/embed/bW7PlTaawfQ?start=1&amp;feature=oembed" TargetMode="External"/><Relationship Id="rId5" Type="http://schemas.openxmlformats.org/officeDocument/2006/relationships/image" Target="../media/image12.jpe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8000" b="-108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2FBE2-196E-404D-90B4-FA6CECFC14C6}"/>
              </a:ext>
            </a:extLst>
          </p:cNvPr>
          <p:cNvSpPr>
            <a:spLocks noGrp="1"/>
          </p:cNvSpPr>
          <p:nvPr>
            <p:ph type="ctrTitle"/>
          </p:nvPr>
        </p:nvSpPr>
        <p:spPr>
          <a:xfrm>
            <a:off x="6552572" y="511444"/>
            <a:ext cx="5369521" cy="1794901"/>
          </a:xfrm>
          <a:solidFill>
            <a:srgbClr val="409CBF">
              <a:alpha val="50196"/>
            </a:srgbClr>
          </a:solidFill>
        </p:spPr>
        <p:txBody>
          <a:bodyPr>
            <a:normAutofit/>
          </a:bodyPr>
          <a:lstStyle/>
          <a:p>
            <a:r>
              <a:rPr lang="en-US" sz="5400" b="1">
                <a:solidFill>
                  <a:schemeClr val="bg1"/>
                </a:solidFill>
                <a:latin typeface="Bahnschrift SemiBold Condensed" panose="020B0502040204020203" pitchFamily="34" charset="0"/>
              </a:rPr>
              <a:t>Ecosystems</a:t>
            </a:r>
            <a:br>
              <a:rPr lang="en-US" sz="5400" b="1">
                <a:solidFill>
                  <a:schemeClr val="bg1"/>
                </a:solidFill>
                <a:latin typeface="Bahnschrift SemiBold Condensed" panose="020B0502040204020203" pitchFamily="34" charset="0"/>
              </a:rPr>
            </a:br>
            <a:r>
              <a:rPr lang="en-US" sz="2667" b="1" i="1">
                <a:solidFill>
                  <a:schemeClr val="bg1"/>
                </a:solidFill>
                <a:latin typeface="Bahnschrift SemiBold Condensed" panose="020B0502040204020203" pitchFamily="34" charset="0"/>
              </a:rPr>
              <a:t>Planet Ocean Discovery Series: Coastal Habitats</a:t>
            </a:r>
            <a:endParaRPr lang="en-US" sz="5400" b="1" i="1">
              <a:solidFill>
                <a:schemeClr val="bg1"/>
              </a:solidFill>
              <a:latin typeface="Bahnschrift SemiBold Condensed" panose="020B0502040204020203" pitchFamily="34" charset="0"/>
            </a:endParaRPr>
          </a:p>
        </p:txBody>
      </p:sp>
      <p:pic>
        <p:nvPicPr>
          <p:cNvPr id="5" name="Picture 4" descr="Text&#10;&#10;Description automatically generated">
            <a:extLst>
              <a:ext uri="{FF2B5EF4-FFF2-40B4-BE49-F238E27FC236}">
                <a16:creationId xmlns:a16="http://schemas.microsoft.com/office/drawing/2014/main" id="{81E97914-BAE2-40F7-AF42-7BE9A5A6F2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27" y="-54792"/>
            <a:ext cx="5001363" cy="1659195"/>
          </a:xfrm>
          <a:prstGeom prst="rect">
            <a:avLst/>
          </a:prstGeom>
        </p:spPr>
      </p:pic>
      <p:sp>
        <p:nvSpPr>
          <p:cNvPr id="7" name="object 6" descr="Blue rectangle">
            <a:extLst>
              <a:ext uri="{FF2B5EF4-FFF2-40B4-BE49-F238E27FC236}">
                <a16:creationId xmlns:a16="http://schemas.microsoft.com/office/drawing/2014/main" id="{F9E42100-2676-4CD6-8F90-0ECF495BD459}"/>
              </a:ext>
            </a:extLst>
          </p:cNvPr>
          <p:cNvSpPr/>
          <p:nvPr/>
        </p:nvSpPr>
        <p:spPr>
          <a:xfrm>
            <a:off x="6552572" y="3537284"/>
            <a:ext cx="5369521" cy="2980395"/>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409CBF">
              <a:alpha val="80000"/>
            </a:srgbClr>
          </a:solidFill>
        </p:spPr>
        <p:txBody>
          <a:bodyPr wrap="square" lIns="0" tIns="0" rIns="0" bIns="0" rtlCol="0"/>
          <a:lstStyle/>
          <a:p>
            <a:pPr defTabSz="914377">
              <a:defRPr/>
            </a:pPr>
            <a:endParaRPr lang="en-US">
              <a:solidFill>
                <a:prstClr val="black"/>
              </a:solidFill>
              <a:latin typeface="Arial "/>
              <a:cs typeface="Arial"/>
              <a:sym typeface="Arial"/>
            </a:endParaRPr>
          </a:p>
        </p:txBody>
      </p:sp>
      <p:sp>
        <p:nvSpPr>
          <p:cNvPr id="8" name="Title 1">
            <a:extLst>
              <a:ext uri="{FF2B5EF4-FFF2-40B4-BE49-F238E27FC236}">
                <a16:creationId xmlns:a16="http://schemas.microsoft.com/office/drawing/2014/main" id="{7C9C908F-CD45-4364-BAED-48826A4B0EC2}"/>
              </a:ext>
            </a:extLst>
          </p:cNvPr>
          <p:cNvSpPr txBox="1">
            <a:spLocks/>
          </p:cNvSpPr>
          <p:nvPr/>
        </p:nvSpPr>
        <p:spPr>
          <a:xfrm>
            <a:off x="7363317" y="3619091"/>
            <a:ext cx="3748033" cy="749320"/>
          </a:xfrm>
          <a:prstGeom prst="rect">
            <a:avLst/>
          </a:prstGeom>
        </p:spPr>
        <p:txBody>
          <a:bodyPr vert="horz" lIns="91440" tIns="45720" rIns="91440" bIns="45720" rtlCol="0" anchor="b">
            <a:normAutofit fontScale="9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defTabSz="914377"/>
            <a:r>
              <a:rPr lang="en-US" b="1">
                <a:solidFill>
                  <a:srgbClr val="E7E6E6">
                    <a:lumMod val="20000"/>
                    <a:lumOff val="80000"/>
                  </a:srgbClr>
                </a:solidFill>
                <a:latin typeface="Bahnschrift SemiBold Condensed" panose="020B0502040204020203" pitchFamily="34" charset="0"/>
                <a:sym typeface="Arial"/>
              </a:rPr>
              <a:t>Our Mission</a:t>
            </a:r>
          </a:p>
        </p:txBody>
      </p:sp>
      <p:sp>
        <p:nvSpPr>
          <p:cNvPr id="9" name="Content Placeholder 3">
            <a:extLst>
              <a:ext uri="{FF2B5EF4-FFF2-40B4-BE49-F238E27FC236}">
                <a16:creationId xmlns:a16="http://schemas.microsoft.com/office/drawing/2014/main" id="{ED116B31-6869-4996-B02E-008803AE6EAD}"/>
              </a:ext>
            </a:extLst>
          </p:cNvPr>
          <p:cNvSpPr txBox="1">
            <a:spLocks/>
          </p:cNvSpPr>
          <p:nvPr/>
        </p:nvSpPr>
        <p:spPr>
          <a:xfrm>
            <a:off x="6694458" y="4415787"/>
            <a:ext cx="5085748" cy="210189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14377" fontAlgn="base">
              <a:buNone/>
            </a:pPr>
            <a:r>
              <a:rPr lang="en-US" sz="2800" b="1" i="1">
                <a:solidFill>
                  <a:srgbClr val="E7E6E6">
                    <a:lumMod val="20000"/>
                    <a:lumOff val="80000"/>
                  </a:srgbClr>
                </a:solidFill>
                <a:latin typeface="Cabin"/>
                <a:sym typeface="Arial"/>
              </a:rPr>
              <a:t>Preserving the marine environment by promoting sustainable maritime industry best practices and educating the public to Save Our Seas</a:t>
            </a:r>
          </a:p>
        </p:txBody>
      </p:sp>
      <p:sp>
        <p:nvSpPr>
          <p:cNvPr id="10" name="object 9" descr="Beige rectangle">
            <a:extLst>
              <a:ext uri="{FF2B5EF4-FFF2-40B4-BE49-F238E27FC236}">
                <a16:creationId xmlns:a16="http://schemas.microsoft.com/office/drawing/2014/main" id="{B4011D43-CC02-4A4F-B815-40DA8C8D84D1}"/>
              </a:ext>
            </a:extLst>
          </p:cNvPr>
          <p:cNvSpPr/>
          <p:nvPr/>
        </p:nvSpPr>
        <p:spPr>
          <a:xfrm>
            <a:off x="7363317" y="4370069"/>
            <a:ext cx="3748033" cy="45719"/>
          </a:xfrm>
          <a:custGeom>
            <a:avLst/>
            <a:gdLst/>
            <a:ahLst/>
            <a:cxnLst/>
            <a:rect l="l" t="t" r="r" b="b"/>
            <a:pathLst>
              <a:path w="2642870">
                <a:moveTo>
                  <a:pt x="0" y="0"/>
                </a:moveTo>
                <a:lnTo>
                  <a:pt x="2642616" y="0"/>
                </a:lnTo>
              </a:path>
            </a:pathLst>
          </a:custGeom>
          <a:ln w="54863">
            <a:solidFill>
              <a:schemeClr val="bg2">
                <a:lumMod val="40000"/>
                <a:lumOff val="60000"/>
              </a:schemeClr>
            </a:solidFill>
          </a:ln>
        </p:spPr>
        <p:txBody>
          <a:bodyPr wrap="square" lIns="0" tIns="0" rIns="0" bIns="0" rtlCol="0"/>
          <a:lstStyle/>
          <a:p>
            <a:pPr defTabSz="914377">
              <a:defRPr/>
            </a:pPr>
            <a:endParaRPr lang="en-US">
              <a:solidFill>
                <a:prstClr val="black"/>
              </a:solidFill>
              <a:latin typeface="Arial "/>
              <a:cs typeface="Arial"/>
              <a:sym typeface="Arial"/>
            </a:endParaRPr>
          </a:p>
        </p:txBody>
      </p:sp>
      <p:sp>
        <p:nvSpPr>
          <p:cNvPr id="11" name="TextBox 10">
            <a:extLst>
              <a:ext uri="{FF2B5EF4-FFF2-40B4-BE49-F238E27FC236}">
                <a16:creationId xmlns:a16="http://schemas.microsoft.com/office/drawing/2014/main" id="{F793BD05-E22D-4595-BA3D-95FFA45587CC}"/>
              </a:ext>
            </a:extLst>
          </p:cNvPr>
          <p:cNvSpPr txBox="1"/>
          <p:nvPr/>
        </p:nvSpPr>
        <p:spPr>
          <a:xfrm>
            <a:off x="143779" y="3828283"/>
            <a:ext cx="5400463" cy="707886"/>
          </a:xfrm>
          <a:prstGeom prst="rect">
            <a:avLst/>
          </a:prstGeom>
          <a:noFill/>
        </p:spPr>
        <p:txBody>
          <a:bodyPr wrap="square" rtlCol="0">
            <a:spAutoFit/>
          </a:bodyPr>
          <a:lstStyle/>
          <a:p>
            <a:pPr defTabSz="914377"/>
            <a:r>
              <a:rPr lang="en-US" sz="4000">
                <a:solidFill>
                  <a:srgbClr val="262262"/>
                </a:solidFill>
                <a:latin typeface="Bahnschrift Light Condensed" panose="020B0502040204020203" pitchFamily="34" charset="0"/>
                <a:cs typeface="Arial"/>
                <a:sym typeface="Arial"/>
              </a:rPr>
              <a:t>#SAVEOURSEAS</a:t>
            </a:r>
          </a:p>
        </p:txBody>
      </p:sp>
      <p:sp>
        <p:nvSpPr>
          <p:cNvPr id="12" name="TextBox 11">
            <a:extLst>
              <a:ext uri="{FF2B5EF4-FFF2-40B4-BE49-F238E27FC236}">
                <a16:creationId xmlns:a16="http://schemas.microsoft.com/office/drawing/2014/main" id="{9A0A4234-D980-4E44-8FD4-975A1791C038}"/>
              </a:ext>
            </a:extLst>
          </p:cNvPr>
          <p:cNvSpPr txBox="1"/>
          <p:nvPr/>
        </p:nvSpPr>
        <p:spPr>
          <a:xfrm rot="16200000">
            <a:off x="-2464777" y="3707270"/>
            <a:ext cx="5400463" cy="707886"/>
          </a:xfrm>
          <a:prstGeom prst="rect">
            <a:avLst/>
          </a:prstGeom>
          <a:noFill/>
        </p:spPr>
        <p:txBody>
          <a:bodyPr wrap="square" rtlCol="0">
            <a:spAutoFit/>
          </a:bodyPr>
          <a:lstStyle/>
          <a:p>
            <a:pPr defTabSz="914377"/>
            <a:r>
              <a:rPr lang="en-US" sz="4000">
                <a:solidFill>
                  <a:srgbClr val="4472C4"/>
                </a:solidFill>
                <a:latin typeface="Bahnschrift Light Condensed" panose="020B0502040204020203" pitchFamily="34" charset="0"/>
                <a:cs typeface="Arial"/>
                <a:sym typeface="Arial"/>
              </a:rPr>
              <a:t>Action</a:t>
            </a:r>
          </a:p>
        </p:txBody>
      </p:sp>
      <p:sp>
        <p:nvSpPr>
          <p:cNvPr id="13" name="TextBox 12">
            <a:extLst>
              <a:ext uri="{FF2B5EF4-FFF2-40B4-BE49-F238E27FC236}">
                <a16:creationId xmlns:a16="http://schemas.microsoft.com/office/drawing/2014/main" id="{B349C8A1-C32C-4CC4-9AC4-181C8BD3A41F}"/>
              </a:ext>
            </a:extLst>
          </p:cNvPr>
          <p:cNvSpPr txBox="1"/>
          <p:nvPr/>
        </p:nvSpPr>
        <p:spPr>
          <a:xfrm>
            <a:off x="1307964" y="6252583"/>
            <a:ext cx="1376129" cy="461665"/>
          </a:xfrm>
          <a:prstGeom prst="rect">
            <a:avLst/>
          </a:prstGeom>
          <a:noFill/>
        </p:spPr>
        <p:txBody>
          <a:bodyPr wrap="square" rtlCol="0">
            <a:spAutoFit/>
          </a:bodyPr>
          <a:lstStyle/>
          <a:p>
            <a:pPr defTabSz="914377"/>
            <a:r>
              <a:rPr lang="en-US" sz="2400">
                <a:solidFill>
                  <a:srgbClr val="4472C4"/>
                </a:solidFill>
                <a:latin typeface="Bahnschrift Light Condensed" panose="020B0502040204020203" pitchFamily="34" charset="0"/>
                <a:cs typeface="Arial"/>
                <a:sym typeface="Arial"/>
              </a:rPr>
              <a:t>Maritime</a:t>
            </a:r>
          </a:p>
        </p:txBody>
      </p:sp>
      <p:sp>
        <p:nvSpPr>
          <p:cNvPr id="14" name="TextBox 13">
            <a:extLst>
              <a:ext uri="{FF2B5EF4-FFF2-40B4-BE49-F238E27FC236}">
                <a16:creationId xmlns:a16="http://schemas.microsoft.com/office/drawing/2014/main" id="{175D59FA-4766-48D3-AB29-F3C182896DCC}"/>
              </a:ext>
            </a:extLst>
          </p:cNvPr>
          <p:cNvSpPr txBox="1"/>
          <p:nvPr/>
        </p:nvSpPr>
        <p:spPr>
          <a:xfrm rot="5400000">
            <a:off x="1797962" y="5971144"/>
            <a:ext cx="1376129" cy="400110"/>
          </a:xfrm>
          <a:prstGeom prst="rect">
            <a:avLst/>
          </a:prstGeom>
          <a:noFill/>
        </p:spPr>
        <p:txBody>
          <a:bodyPr wrap="square" rtlCol="0">
            <a:spAutoFit/>
          </a:bodyPr>
          <a:lstStyle/>
          <a:p>
            <a:pPr defTabSz="914377"/>
            <a:r>
              <a:rPr lang="en-US" sz="2000">
                <a:solidFill>
                  <a:srgbClr val="262262"/>
                </a:solidFill>
                <a:latin typeface="Bahnschrift Light Condensed" panose="020B0502040204020203" pitchFamily="34" charset="0"/>
                <a:cs typeface="Arial"/>
                <a:sym typeface="Arial"/>
              </a:rPr>
              <a:t>Protection</a:t>
            </a:r>
          </a:p>
        </p:txBody>
      </p:sp>
      <p:sp>
        <p:nvSpPr>
          <p:cNvPr id="15" name="TextBox 14">
            <a:extLst>
              <a:ext uri="{FF2B5EF4-FFF2-40B4-BE49-F238E27FC236}">
                <a16:creationId xmlns:a16="http://schemas.microsoft.com/office/drawing/2014/main" id="{4B67BF38-0063-4C4D-8366-DC3C42446203}"/>
              </a:ext>
            </a:extLst>
          </p:cNvPr>
          <p:cNvSpPr txBox="1"/>
          <p:nvPr/>
        </p:nvSpPr>
        <p:spPr>
          <a:xfrm>
            <a:off x="1127401" y="5241236"/>
            <a:ext cx="1637619" cy="400110"/>
          </a:xfrm>
          <a:prstGeom prst="rect">
            <a:avLst/>
          </a:prstGeom>
          <a:noFill/>
        </p:spPr>
        <p:txBody>
          <a:bodyPr wrap="square" rtlCol="0">
            <a:spAutoFit/>
          </a:bodyPr>
          <a:lstStyle/>
          <a:p>
            <a:pPr defTabSz="914377"/>
            <a:r>
              <a:rPr lang="en-US" sz="2000">
                <a:solidFill>
                  <a:srgbClr val="328485"/>
                </a:solidFill>
                <a:latin typeface="Bahnschrift Light Condensed" panose="020B0502040204020203" pitchFamily="34" charset="0"/>
                <a:cs typeface="Arial"/>
                <a:sym typeface="Arial"/>
              </a:rPr>
              <a:t>Conservation</a:t>
            </a:r>
          </a:p>
        </p:txBody>
      </p:sp>
      <p:sp>
        <p:nvSpPr>
          <p:cNvPr id="16" name="TextBox 15">
            <a:extLst>
              <a:ext uri="{FF2B5EF4-FFF2-40B4-BE49-F238E27FC236}">
                <a16:creationId xmlns:a16="http://schemas.microsoft.com/office/drawing/2014/main" id="{1A210831-2A01-4AA4-813C-8BF8164DA40A}"/>
              </a:ext>
            </a:extLst>
          </p:cNvPr>
          <p:cNvSpPr txBox="1"/>
          <p:nvPr/>
        </p:nvSpPr>
        <p:spPr>
          <a:xfrm>
            <a:off x="615781" y="6151988"/>
            <a:ext cx="996673" cy="584775"/>
          </a:xfrm>
          <a:prstGeom prst="rect">
            <a:avLst/>
          </a:prstGeom>
          <a:noFill/>
        </p:spPr>
        <p:txBody>
          <a:bodyPr wrap="square" rtlCol="0">
            <a:spAutoFit/>
          </a:bodyPr>
          <a:lstStyle/>
          <a:p>
            <a:pPr defTabSz="914377"/>
            <a:r>
              <a:rPr lang="en-US" sz="3200">
                <a:solidFill>
                  <a:srgbClr val="328485"/>
                </a:solidFill>
                <a:latin typeface="Bahnschrift Light Condensed" panose="020B0502040204020203" pitchFamily="34" charset="0"/>
                <a:cs typeface="Arial"/>
                <a:sym typeface="Arial"/>
              </a:rPr>
              <a:t>K-12</a:t>
            </a:r>
          </a:p>
        </p:txBody>
      </p:sp>
      <p:sp>
        <p:nvSpPr>
          <p:cNvPr id="17" name="TextBox 16">
            <a:extLst>
              <a:ext uri="{FF2B5EF4-FFF2-40B4-BE49-F238E27FC236}">
                <a16:creationId xmlns:a16="http://schemas.microsoft.com/office/drawing/2014/main" id="{E36CD8CA-C2BB-411F-91D6-4D20E7478087}"/>
              </a:ext>
            </a:extLst>
          </p:cNvPr>
          <p:cNvSpPr txBox="1"/>
          <p:nvPr/>
        </p:nvSpPr>
        <p:spPr>
          <a:xfrm>
            <a:off x="1723715" y="2605008"/>
            <a:ext cx="1774836" cy="307777"/>
          </a:xfrm>
          <a:prstGeom prst="rect">
            <a:avLst/>
          </a:prstGeom>
          <a:noFill/>
        </p:spPr>
        <p:txBody>
          <a:bodyPr wrap="square" rtlCol="0">
            <a:spAutoFit/>
          </a:bodyPr>
          <a:lstStyle/>
          <a:p>
            <a:pPr defTabSz="914377"/>
            <a:r>
              <a:rPr lang="en-US" sz="1400">
                <a:solidFill>
                  <a:prstClr val="white"/>
                </a:solidFill>
                <a:latin typeface="Bahnschrift Light Condensed" panose="020B0502040204020203" pitchFamily="34" charset="0"/>
                <a:cs typeface="Arial"/>
                <a:sym typeface="Arial"/>
              </a:rPr>
              <a:t>Sustainability</a:t>
            </a:r>
          </a:p>
        </p:txBody>
      </p:sp>
      <p:sp>
        <p:nvSpPr>
          <p:cNvPr id="18" name="TextBox 17">
            <a:extLst>
              <a:ext uri="{FF2B5EF4-FFF2-40B4-BE49-F238E27FC236}">
                <a16:creationId xmlns:a16="http://schemas.microsoft.com/office/drawing/2014/main" id="{9DE1A5B2-D534-42D5-B806-CE0579C24C8A}"/>
              </a:ext>
            </a:extLst>
          </p:cNvPr>
          <p:cNvSpPr txBox="1"/>
          <p:nvPr/>
        </p:nvSpPr>
        <p:spPr>
          <a:xfrm rot="16200000">
            <a:off x="688258" y="4447556"/>
            <a:ext cx="1376129" cy="461665"/>
          </a:xfrm>
          <a:prstGeom prst="rect">
            <a:avLst/>
          </a:prstGeom>
          <a:noFill/>
        </p:spPr>
        <p:txBody>
          <a:bodyPr wrap="square" rtlCol="0">
            <a:spAutoFit/>
          </a:bodyPr>
          <a:lstStyle/>
          <a:p>
            <a:pPr defTabSz="914377"/>
            <a:r>
              <a:rPr lang="en-US" sz="2400">
                <a:solidFill>
                  <a:srgbClr val="4472C4"/>
                </a:solidFill>
                <a:latin typeface="Bahnschrift Light Condensed" panose="020B0502040204020203" pitchFamily="34" charset="0"/>
                <a:cs typeface="Arial"/>
                <a:sym typeface="Arial"/>
              </a:rPr>
              <a:t>Educate</a:t>
            </a:r>
          </a:p>
        </p:txBody>
      </p:sp>
      <p:sp>
        <p:nvSpPr>
          <p:cNvPr id="19" name="TextBox 18">
            <a:extLst>
              <a:ext uri="{FF2B5EF4-FFF2-40B4-BE49-F238E27FC236}">
                <a16:creationId xmlns:a16="http://schemas.microsoft.com/office/drawing/2014/main" id="{CDA45E9B-AB73-4078-B4B8-C99A55E5BE05}"/>
              </a:ext>
            </a:extLst>
          </p:cNvPr>
          <p:cNvSpPr txBox="1"/>
          <p:nvPr/>
        </p:nvSpPr>
        <p:spPr>
          <a:xfrm>
            <a:off x="1035784" y="2248722"/>
            <a:ext cx="1376129" cy="307777"/>
          </a:xfrm>
          <a:prstGeom prst="rect">
            <a:avLst/>
          </a:prstGeom>
          <a:noFill/>
        </p:spPr>
        <p:txBody>
          <a:bodyPr wrap="square" rtlCol="0">
            <a:spAutoFit/>
          </a:bodyPr>
          <a:lstStyle/>
          <a:p>
            <a:pPr defTabSz="914377"/>
            <a:r>
              <a:rPr lang="en-US" sz="1400">
                <a:solidFill>
                  <a:srgbClr val="4472C4"/>
                </a:solidFill>
                <a:latin typeface="Bahnschrift Light Condensed" panose="020B0502040204020203" pitchFamily="34" charset="0"/>
                <a:cs typeface="Arial"/>
                <a:sym typeface="Arial"/>
              </a:rPr>
              <a:t>Activate</a:t>
            </a:r>
          </a:p>
        </p:txBody>
      </p:sp>
      <p:sp>
        <p:nvSpPr>
          <p:cNvPr id="20" name="TextBox 19">
            <a:extLst>
              <a:ext uri="{FF2B5EF4-FFF2-40B4-BE49-F238E27FC236}">
                <a16:creationId xmlns:a16="http://schemas.microsoft.com/office/drawing/2014/main" id="{DE82F7D8-BCFA-4045-B2F9-8F33DD892014}"/>
              </a:ext>
            </a:extLst>
          </p:cNvPr>
          <p:cNvSpPr txBox="1"/>
          <p:nvPr/>
        </p:nvSpPr>
        <p:spPr>
          <a:xfrm>
            <a:off x="143781" y="3512167"/>
            <a:ext cx="1376129" cy="461665"/>
          </a:xfrm>
          <a:prstGeom prst="rect">
            <a:avLst/>
          </a:prstGeom>
          <a:noFill/>
        </p:spPr>
        <p:txBody>
          <a:bodyPr wrap="square" rtlCol="0">
            <a:spAutoFit/>
          </a:bodyPr>
          <a:lstStyle/>
          <a:p>
            <a:pPr defTabSz="914377"/>
            <a:r>
              <a:rPr lang="en-US" sz="2400">
                <a:solidFill>
                  <a:srgbClr val="328485"/>
                </a:solidFill>
                <a:latin typeface="Bahnschrift Light Condensed" panose="020B0502040204020203" pitchFamily="34" charset="0"/>
                <a:cs typeface="Arial"/>
                <a:sym typeface="Arial"/>
              </a:rPr>
              <a:t>Advocate</a:t>
            </a:r>
          </a:p>
        </p:txBody>
      </p:sp>
      <p:sp>
        <p:nvSpPr>
          <p:cNvPr id="21" name="TextBox 20">
            <a:extLst>
              <a:ext uri="{FF2B5EF4-FFF2-40B4-BE49-F238E27FC236}">
                <a16:creationId xmlns:a16="http://schemas.microsoft.com/office/drawing/2014/main" id="{6B21F09B-5D65-4746-BD2E-669601BBF259}"/>
              </a:ext>
            </a:extLst>
          </p:cNvPr>
          <p:cNvSpPr txBox="1"/>
          <p:nvPr/>
        </p:nvSpPr>
        <p:spPr>
          <a:xfrm>
            <a:off x="1080652" y="2740695"/>
            <a:ext cx="2080013" cy="584775"/>
          </a:xfrm>
          <a:prstGeom prst="rect">
            <a:avLst/>
          </a:prstGeom>
          <a:noFill/>
        </p:spPr>
        <p:txBody>
          <a:bodyPr wrap="square" rtlCol="0">
            <a:spAutoFit/>
          </a:bodyPr>
          <a:lstStyle/>
          <a:p>
            <a:pPr defTabSz="914377"/>
            <a:r>
              <a:rPr lang="en-US" sz="3200">
                <a:solidFill>
                  <a:srgbClr val="328485"/>
                </a:solidFill>
                <a:latin typeface="Bahnschrift Light Condensed" panose="020B0502040204020203" pitchFamily="34" charset="0"/>
                <a:cs typeface="Arial"/>
                <a:sym typeface="Arial"/>
              </a:rPr>
              <a:t>Environment</a:t>
            </a:r>
          </a:p>
        </p:txBody>
      </p:sp>
      <p:sp>
        <p:nvSpPr>
          <p:cNvPr id="22" name="TextBox 21">
            <a:extLst>
              <a:ext uri="{FF2B5EF4-FFF2-40B4-BE49-F238E27FC236}">
                <a16:creationId xmlns:a16="http://schemas.microsoft.com/office/drawing/2014/main" id="{2437A54E-4F45-4DA3-9C85-843F1400D047}"/>
              </a:ext>
            </a:extLst>
          </p:cNvPr>
          <p:cNvSpPr txBox="1"/>
          <p:nvPr/>
        </p:nvSpPr>
        <p:spPr>
          <a:xfrm>
            <a:off x="1639699" y="4443859"/>
            <a:ext cx="1521576" cy="461665"/>
          </a:xfrm>
          <a:prstGeom prst="rect">
            <a:avLst/>
          </a:prstGeom>
          <a:noFill/>
        </p:spPr>
        <p:txBody>
          <a:bodyPr wrap="square" rtlCol="0">
            <a:spAutoFit/>
          </a:bodyPr>
          <a:lstStyle/>
          <a:p>
            <a:pPr defTabSz="914377"/>
            <a:r>
              <a:rPr lang="en-US" sz="2400">
                <a:solidFill>
                  <a:srgbClr val="262262"/>
                </a:solidFill>
                <a:latin typeface="Bahnschrift Light Condensed" panose="020B0502040204020203" pitchFamily="34" charset="0"/>
                <a:cs typeface="Arial"/>
                <a:sym typeface="Arial"/>
              </a:rPr>
              <a:t>Community</a:t>
            </a:r>
          </a:p>
        </p:txBody>
      </p:sp>
      <p:sp>
        <p:nvSpPr>
          <p:cNvPr id="23" name="TextBox 22">
            <a:extLst>
              <a:ext uri="{FF2B5EF4-FFF2-40B4-BE49-F238E27FC236}">
                <a16:creationId xmlns:a16="http://schemas.microsoft.com/office/drawing/2014/main" id="{571CF023-D12E-480A-A8A9-378004EB6BF4}"/>
              </a:ext>
            </a:extLst>
          </p:cNvPr>
          <p:cNvSpPr txBox="1"/>
          <p:nvPr/>
        </p:nvSpPr>
        <p:spPr>
          <a:xfrm rot="5400000">
            <a:off x="145311" y="5009658"/>
            <a:ext cx="1603839" cy="461665"/>
          </a:xfrm>
          <a:prstGeom prst="rect">
            <a:avLst/>
          </a:prstGeom>
          <a:noFill/>
        </p:spPr>
        <p:txBody>
          <a:bodyPr wrap="square" rtlCol="0">
            <a:spAutoFit/>
          </a:bodyPr>
          <a:lstStyle/>
          <a:p>
            <a:pPr defTabSz="914377"/>
            <a:r>
              <a:rPr lang="en-US" sz="2400">
                <a:solidFill>
                  <a:srgbClr val="262262"/>
                </a:solidFill>
                <a:latin typeface="Bahnschrift Light Condensed" panose="020B0502040204020203" pitchFamily="34" charset="0"/>
                <a:cs typeface="Arial"/>
                <a:sym typeface="Arial"/>
              </a:rPr>
              <a:t>Collaboration</a:t>
            </a:r>
          </a:p>
        </p:txBody>
      </p:sp>
      <p:sp>
        <p:nvSpPr>
          <p:cNvPr id="24" name="TextBox 23">
            <a:extLst>
              <a:ext uri="{FF2B5EF4-FFF2-40B4-BE49-F238E27FC236}">
                <a16:creationId xmlns:a16="http://schemas.microsoft.com/office/drawing/2014/main" id="{4285901F-421E-451C-B7E8-7042D5E7A88B}"/>
              </a:ext>
            </a:extLst>
          </p:cNvPr>
          <p:cNvSpPr txBox="1"/>
          <p:nvPr/>
        </p:nvSpPr>
        <p:spPr>
          <a:xfrm rot="16200000">
            <a:off x="-397065" y="2653762"/>
            <a:ext cx="1376129" cy="461665"/>
          </a:xfrm>
          <a:prstGeom prst="rect">
            <a:avLst/>
          </a:prstGeom>
          <a:noFill/>
        </p:spPr>
        <p:txBody>
          <a:bodyPr wrap="square" rtlCol="0">
            <a:spAutoFit/>
          </a:bodyPr>
          <a:lstStyle/>
          <a:p>
            <a:pPr defTabSz="914377"/>
            <a:r>
              <a:rPr lang="en-US" sz="2400">
                <a:solidFill>
                  <a:srgbClr val="4472C4"/>
                </a:solidFill>
                <a:latin typeface="Bahnschrift Light Condensed" panose="020B0502040204020203" pitchFamily="34" charset="0"/>
                <a:cs typeface="Arial"/>
                <a:sym typeface="Arial"/>
              </a:rPr>
              <a:t>Awareness</a:t>
            </a:r>
          </a:p>
        </p:txBody>
      </p:sp>
      <p:sp>
        <p:nvSpPr>
          <p:cNvPr id="25" name="TextBox 24">
            <a:extLst>
              <a:ext uri="{FF2B5EF4-FFF2-40B4-BE49-F238E27FC236}">
                <a16:creationId xmlns:a16="http://schemas.microsoft.com/office/drawing/2014/main" id="{DEB6B0FD-7ADA-4342-B070-C4F3D9AA56E9}"/>
              </a:ext>
            </a:extLst>
          </p:cNvPr>
          <p:cNvSpPr txBox="1"/>
          <p:nvPr/>
        </p:nvSpPr>
        <p:spPr>
          <a:xfrm rot="5400000">
            <a:off x="2553026" y="2884872"/>
            <a:ext cx="1541193" cy="369332"/>
          </a:xfrm>
          <a:prstGeom prst="rect">
            <a:avLst/>
          </a:prstGeom>
          <a:noFill/>
        </p:spPr>
        <p:txBody>
          <a:bodyPr wrap="square" rtlCol="0">
            <a:spAutoFit/>
          </a:bodyPr>
          <a:lstStyle/>
          <a:p>
            <a:pPr defTabSz="914377"/>
            <a:r>
              <a:rPr lang="en-US">
                <a:solidFill>
                  <a:srgbClr val="4472C4"/>
                </a:solidFill>
                <a:latin typeface="Bahnschrift Light Condensed" panose="020B0502040204020203" pitchFamily="34" charset="0"/>
                <a:cs typeface="Arial"/>
                <a:sym typeface="Arial"/>
              </a:rPr>
              <a:t>Maritime Industry</a:t>
            </a:r>
          </a:p>
        </p:txBody>
      </p:sp>
      <p:sp>
        <p:nvSpPr>
          <p:cNvPr id="26" name="TextBox 25">
            <a:extLst>
              <a:ext uri="{FF2B5EF4-FFF2-40B4-BE49-F238E27FC236}">
                <a16:creationId xmlns:a16="http://schemas.microsoft.com/office/drawing/2014/main" id="{D2047410-1048-497F-B704-AC2BC72F9E7B}"/>
              </a:ext>
            </a:extLst>
          </p:cNvPr>
          <p:cNvSpPr txBox="1"/>
          <p:nvPr/>
        </p:nvSpPr>
        <p:spPr>
          <a:xfrm>
            <a:off x="185656" y="1645097"/>
            <a:ext cx="1513677" cy="461665"/>
          </a:xfrm>
          <a:prstGeom prst="rect">
            <a:avLst/>
          </a:prstGeom>
          <a:noFill/>
        </p:spPr>
        <p:txBody>
          <a:bodyPr wrap="square" rtlCol="0">
            <a:spAutoFit/>
          </a:bodyPr>
          <a:lstStyle/>
          <a:p>
            <a:pPr defTabSz="914377"/>
            <a:r>
              <a:rPr lang="en-US" sz="2400">
                <a:solidFill>
                  <a:prstClr val="white"/>
                </a:solidFill>
                <a:latin typeface="Bahnschrift Light Condensed" panose="020B0502040204020203" pitchFamily="34" charset="0"/>
                <a:cs typeface="Arial"/>
                <a:sym typeface="Arial"/>
              </a:rPr>
              <a:t>Leadership</a:t>
            </a:r>
          </a:p>
        </p:txBody>
      </p:sp>
      <p:sp>
        <p:nvSpPr>
          <p:cNvPr id="28" name="TextBox 27">
            <a:extLst>
              <a:ext uri="{FF2B5EF4-FFF2-40B4-BE49-F238E27FC236}">
                <a16:creationId xmlns:a16="http://schemas.microsoft.com/office/drawing/2014/main" id="{6D1EA126-1CA7-4844-94E0-3737CA5AD4DB}"/>
              </a:ext>
            </a:extLst>
          </p:cNvPr>
          <p:cNvSpPr txBox="1"/>
          <p:nvPr/>
        </p:nvSpPr>
        <p:spPr>
          <a:xfrm>
            <a:off x="739283" y="2435596"/>
            <a:ext cx="1323732" cy="400110"/>
          </a:xfrm>
          <a:prstGeom prst="rect">
            <a:avLst/>
          </a:prstGeom>
          <a:noFill/>
        </p:spPr>
        <p:txBody>
          <a:bodyPr wrap="square" rtlCol="0">
            <a:spAutoFit/>
          </a:bodyPr>
          <a:lstStyle/>
          <a:p>
            <a:pPr defTabSz="914377"/>
            <a:r>
              <a:rPr lang="en-US" sz="2000">
                <a:solidFill>
                  <a:srgbClr val="262262"/>
                </a:solidFill>
                <a:latin typeface="Bahnschrift Light Condensed" panose="020B0502040204020203" pitchFamily="34" charset="0"/>
                <a:cs typeface="Arial"/>
                <a:sym typeface="Arial"/>
              </a:rPr>
              <a:t>Change</a:t>
            </a:r>
            <a:endParaRPr lang="en-US" sz="1600">
              <a:solidFill>
                <a:srgbClr val="262262"/>
              </a:solidFill>
              <a:latin typeface="Bahnschrift Light Condensed" panose="020B0502040204020203" pitchFamily="34" charset="0"/>
              <a:cs typeface="Arial"/>
              <a:sym typeface="Arial"/>
            </a:endParaRPr>
          </a:p>
        </p:txBody>
      </p:sp>
      <p:sp>
        <p:nvSpPr>
          <p:cNvPr id="29" name="TextBox 28">
            <a:extLst>
              <a:ext uri="{FF2B5EF4-FFF2-40B4-BE49-F238E27FC236}">
                <a16:creationId xmlns:a16="http://schemas.microsoft.com/office/drawing/2014/main" id="{F5D6F4EB-BE39-41E6-A69A-3F565664EAAC}"/>
              </a:ext>
            </a:extLst>
          </p:cNvPr>
          <p:cNvSpPr txBox="1"/>
          <p:nvPr/>
        </p:nvSpPr>
        <p:spPr>
          <a:xfrm>
            <a:off x="526747" y="3208886"/>
            <a:ext cx="1861751" cy="461665"/>
          </a:xfrm>
          <a:prstGeom prst="rect">
            <a:avLst/>
          </a:prstGeom>
          <a:noFill/>
        </p:spPr>
        <p:txBody>
          <a:bodyPr wrap="square" rtlCol="0">
            <a:spAutoFit/>
          </a:bodyPr>
          <a:lstStyle/>
          <a:p>
            <a:pPr defTabSz="914377"/>
            <a:r>
              <a:rPr lang="en-US" sz="2400">
                <a:solidFill>
                  <a:prstClr val="white"/>
                </a:solidFill>
                <a:latin typeface="Bahnschrift Light Condensed" panose="020B0502040204020203" pitchFamily="34" charset="0"/>
                <a:cs typeface="Arial"/>
                <a:sym typeface="Arial"/>
              </a:rPr>
              <a:t>Commitment </a:t>
            </a:r>
          </a:p>
        </p:txBody>
      </p:sp>
      <p:sp>
        <p:nvSpPr>
          <p:cNvPr id="30" name="TextBox 29">
            <a:extLst>
              <a:ext uri="{FF2B5EF4-FFF2-40B4-BE49-F238E27FC236}">
                <a16:creationId xmlns:a16="http://schemas.microsoft.com/office/drawing/2014/main" id="{2A88FE39-A1AA-404E-95F3-84A783847999}"/>
              </a:ext>
            </a:extLst>
          </p:cNvPr>
          <p:cNvSpPr txBox="1"/>
          <p:nvPr/>
        </p:nvSpPr>
        <p:spPr>
          <a:xfrm>
            <a:off x="1847708" y="2114892"/>
            <a:ext cx="1376129" cy="584775"/>
          </a:xfrm>
          <a:prstGeom prst="rect">
            <a:avLst/>
          </a:prstGeom>
          <a:noFill/>
        </p:spPr>
        <p:txBody>
          <a:bodyPr wrap="square" rtlCol="0">
            <a:spAutoFit/>
          </a:bodyPr>
          <a:lstStyle/>
          <a:p>
            <a:pPr defTabSz="914377"/>
            <a:r>
              <a:rPr lang="en-US" sz="3200">
                <a:solidFill>
                  <a:srgbClr val="262262"/>
                </a:solidFill>
                <a:latin typeface="Bahnschrift Light Condensed" panose="020B0502040204020203" pitchFamily="34" charset="0"/>
                <a:cs typeface="Arial"/>
                <a:sym typeface="Arial"/>
              </a:rPr>
              <a:t>Educate</a:t>
            </a:r>
          </a:p>
        </p:txBody>
      </p:sp>
      <p:sp>
        <p:nvSpPr>
          <p:cNvPr id="31" name="TextBox 30">
            <a:extLst>
              <a:ext uri="{FF2B5EF4-FFF2-40B4-BE49-F238E27FC236}">
                <a16:creationId xmlns:a16="http://schemas.microsoft.com/office/drawing/2014/main" id="{09C4C1FB-9816-45F4-8753-85D022E10A35}"/>
              </a:ext>
            </a:extLst>
          </p:cNvPr>
          <p:cNvSpPr txBox="1"/>
          <p:nvPr/>
        </p:nvSpPr>
        <p:spPr>
          <a:xfrm rot="16200000">
            <a:off x="1104260" y="1464501"/>
            <a:ext cx="1376129" cy="338554"/>
          </a:xfrm>
          <a:prstGeom prst="rect">
            <a:avLst/>
          </a:prstGeom>
          <a:noFill/>
        </p:spPr>
        <p:txBody>
          <a:bodyPr wrap="square" rtlCol="0">
            <a:spAutoFit/>
          </a:bodyPr>
          <a:lstStyle/>
          <a:p>
            <a:pPr defTabSz="914377"/>
            <a:r>
              <a:rPr lang="en-US" sz="1600">
                <a:solidFill>
                  <a:srgbClr val="328485"/>
                </a:solidFill>
                <a:latin typeface="Bahnschrift Light Condensed" panose="020B0502040204020203" pitchFamily="34" charset="0"/>
                <a:cs typeface="Arial"/>
                <a:sym typeface="Arial"/>
              </a:rPr>
              <a:t>Advocate</a:t>
            </a:r>
          </a:p>
        </p:txBody>
      </p:sp>
      <p:sp>
        <p:nvSpPr>
          <p:cNvPr id="32" name="TextBox 31">
            <a:extLst>
              <a:ext uri="{FF2B5EF4-FFF2-40B4-BE49-F238E27FC236}">
                <a16:creationId xmlns:a16="http://schemas.microsoft.com/office/drawing/2014/main" id="{0012CAD3-6ADB-4FEE-BE2F-D736E42D1D95}"/>
              </a:ext>
            </a:extLst>
          </p:cNvPr>
          <p:cNvSpPr txBox="1"/>
          <p:nvPr/>
        </p:nvSpPr>
        <p:spPr>
          <a:xfrm>
            <a:off x="845764" y="5794226"/>
            <a:ext cx="1458873" cy="461665"/>
          </a:xfrm>
          <a:prstGeom prst="rect">
            <a:avLst/>
          </a:prstGeom>
          <a:noFill/>
        </p:spPr>
        <p:txBody>
          <a:bodyPr wrap="square" rtlCol="0">
            <a:spAutoFit/>
          </a:bodyPr>
          <a:lstStyle/>
          <a:p>
            <a:pPr defTabSz="914377"/>
            <a:r>
              <a:rPr lang="en-US" sz="2400">
                <a:solidFill>
                  <a:prstClr val="white"/>
                </a:solidFill>
                <a:latin typeface="Bahnschrift Light Condensed" panose="020B0502040204020203" pitchFamily="34" charset="0"/>
                <a:cs typeface="Arial"/>
                <a:sym typeface="Arial"/>
              </a:rPr>
              <a:t>Sustainable</a:t>
            </a:r>
          </a:p>
        </p:txBody>
      </p:sp>
      <p:sp>
        <p:nvSpPr>
          <p:cNvPr id="33" name="TextBox 32">
            <a:extLst>
              <a:ext uri="{FF2B5EF4-FFF2-40B4-BE49-F238E27FC236}">
                <a16:creationId xmlns:a16="http://schemas.microsoft.com/office/drawing/2014/main" id="{C2BDB105-1762-46F3-8F74-776809FB1709}"/>
              </a:ext>
            </a:extLst>
          </p:cNvPr>
          <p:cNvSpPr txBox="1"/>
          <p:nvPr/>
        </p:nvSpPr>
        <p:spPr>
          <a:xfrm>
            <a:off x="1837543" y="3553061"/>
            <a:ext cx="1323732" cy="338554"/>
          </a:xfrm>
          <a:prstGeom prst="rect">
            <a:avLst/>
          </a:prstGeom>
          <a:noFill/>
        </p:spPr>
        <p:txBody>
          <a:bodyPr wrap="square" rtlCol="0">
            <a:spAutoFit/>
          </a:bodyPr>
          <a:lstStyle/>
          <a:p>
            <a:pPr defTabSz="914377"/>
            <a:r>
              <a:rPr lang="en-US" sz="1600">
                <a:solidFill>
                  <a:srgbClr val="4472C4"/>
                </a:solidFill>
                <a:latin typeface="Bahnschrift Light Condensed" panose="020B0502040204020203" pitchFamily="34" charset="0"/>
                <a:cs typeface="Arial"/>
                <a:sym typeface="Arial"/>
              </a:rPr>
              <a:t>Marine Debris</a:t>
            </a:r>
          </a:p>
        </p:txBody>
      </p:sp>
      <p:sp>
        <p:nvSpPr>
          <p:cNvPr id="34" name="TextBox 33">
            <a:extLst>
              <a:ext uri="{FF2B5EF4-FFF2-40B4-BE49-F238E27FC236}">
                <a16:creationId xmlns:a16="http://schemas.microsoft.com/office/drawing/2014/main" id="{69348714-9F3C-4430-BF6C-21E1ACE32AE7}"/>
              </a:ext>
            </a:extLst>
          </p:cNvPr>
          <p:cNvSpPr txBox="1"/>
          <p:nvPr/>
        </p:nvSpPr>
        <p:spPr>
          <a:xfrm>
            <a:off x="42721" y="1360982"/>
            <a:ext cx="2141583" cy="338554"/>
          </a:xfrm>
          <a:prstGeom prst="rect">
            <a:avLst/>
          </a:prstGeom>
          <a:noFill/>
        </p:spPr>
        <p:txBody>
          <a:bodyPr wrap="square" rtlCol="0">
            <a:spAutoFit/>
          </a:bodyPr>
          <a:lstStyle/>
          <a:p>
            <a:pPr defTabSz="914377"/>
            <a:r>
              <a:rPr lang="en-US" sz="1600">
                <a:solidFill>
                  <a:srgbClr val="4472C4"/>
                </a:solidFill>
                <a:latin typeface="Bahnschrift Light Condensed" panose="020B0502040204020203" pitchFamily="34" charset="0"/>
                <a:cs typeface="Arial"/>
                <a:sym typeface="Arial"/>
              </a:rPr>
              <a:t>Marine Environment</a:t>
            </a:r>
          </a:p>
        </p:txBody>
      </p:sp>
      <p:sp>
        <p:nvSpPr>
          <p:cNvPr id="35" name="TextBox 34">
            <a:extLst>
              <a:ext uri="{FF2B5EF4-FFF2-40B4-BE49-F238E27FC236}">
                <a16:creationId xmlns:a16="http://schemas.microsoft.com/office/drawing/2014/main" id="{686999D1-EEB5-4F23-B01D-7A8B0FF48AFC}"/>
              </a:ext>
            </a:extLst>
          </p:cNvPr>
          <p:cNvSpPr txBox="1"/>
          <p:nvPr/>
        </p:nvSpPr>
        <p:spPr>
          <a:xfrm>
            <a:off x="2073097" y="3282822"/>
            <a:ext cx="1376129" cy="307777"/>
          </a:xfrm>
          <a:prstGeom prst="rect">
            <a:avLst/>
          </a:prstGeom>
          <a:noFill/>
        </p:spPr>
        <p:txBody>
          <a:bodyPr wrap="square" rtlCol="0">
            <a:spAutoFit/>
          </a:bodyPr>
          <a:lstStyle/>
          <a:p>
            <a:pPr defTabSz="914377"/>
            <a:r>
              <a:rPr lang="en-US" sz="1400">
                <a:solidFill>
                  <a:srgbClr val="262262"/>
                </a:solidFill>
                <a:latin typeface="Bahnschrift Light Condensed" panose="020B0502040204020203" pitchFamily="34" charset="0"/>
                <a:cs typeface="Arial"/>
                <a:sym typeface="Arial"/>
              </a:rPr>
              <a:t>Advocate</a:t>
            </a:r>
          </a:p>
        </p:txBody>
      </p:sp>
      <p:sp>
        <p:nvSpPr>
          <p:cNvPr id="36" name="TextBox 35">
            <a:extLst>
              <a:ext uri="{FF2B5EF4-FFF2-40B4-BE49-F238E27FC236}">
                <a16:creationId xmlns:a16="http://schemas.microsoft.com/office/drawing/2014/main" id="{ADC9B409-7892-4FB6-B04D-62814693E58D}"/>
              </a:ext>
            </a:extLst>
          </p:cNvPr>
          <p:cNvSpPr txBox="1"/>
          <p:nvPr/>
        </p:nvSpPr>
        <p:spPr>
          <a:xfrm>
            <a:off x="1643173" y="4850924"/>
            <a:ext cx="1082263" cy="307777"/>
          </a:xfrm>
          <a:prstGeom prst="rect">
            <a:avLst/>
          </a:prstGeom>
          <a:noFill/>
        </p:spPr>
        <p:txBody>
          <a:bodyPr wrap="square" rtlCol="0">
            <a:spAutoFit/>
          </a:bodyPr>
          <a:lstStyle/>
          <a:p>
            <a:pPr defTabSz="914377"/>
            <a:r>
              <a:rPr lang="en-US" sz="1400">
                <a:solidFill>
                  <a:prstClr val="white"/>
                </a:solidFill>
                <a:latin typeface="Bahnschrift Light Condensed" panose="020B0502040204020203" pitchFamily="34" charset="0"/>
                <a:cs typeface="Arial"/>
                <a:sym typeface="Arial"/>
              </a:rPr>
              <a:t>Leadership</a:t>
            </a:r>
          </a:p>
        </p:txBody>
      </p:sp>
      <p:sp>
        <p:nvSpPr>
          <p:cNvPr id="37" name="TextBox 36">
            <a:extLst>
              <a:ext uri="{FF2B5EF4-FFF2-40B4-BE49-F238E27FC236}">
                <a16:creationId xmlns:a16="http://schemas.microsoft.com/office/drawing/2014/main" id="{41686F3A-D7A2-4A35-A03B-E29A62D2FD99}"/>
              </a:ext>
            </a:extLst>
          </p:cNvPr>
          <p:cNvSpPr txBox="1"/>
          <p:nvPr/>
        </p:nvSpPr>
        <p:spPr>
          <a:xfrm>
            <a:off x="2182260" y="1763035"/>
            <a:ext cx="1683696" cy="461665"/>
          </a:xfrm>
          <a:prstGeom prst="rect">
            <a:avLst/>
          </a:prstGeom>
          <a:noFill/>
        </p:spPr>
        <p:txBody>
          <a:bodyPr wrap="square" rtlCol="0">
            <a:spAutoFit/>
          </a:bodyPr>
          <a:lstStyle/>
          <a:p>
            <a:pPr defTabSz="914377"/>
            <a:r>
              <a:rPr lang="en-US" sz="2400">
                <a:solidFill>
                  <a:srgbClr val="328485"/>
                </a:solidFill>
                <a:latin typeface="Bahnschrift Light Condensed" panose="020B0502040204020203" pitchFamily="34" charset="0"/>
                <a:cs typeface="Arial"/>
                <a:sym typeface="Arial"/>
              </a:rPr>
              <a:t>Collaboration</a:t>
            </a:r>
          </a:p>
        </p:txBody>
      </p:sp>
      <p:sp>
        <p:nvSpPr>
          <p:cNvPr id="39" name="TextBox 38">
            <a:extLst>
              <a:ext uri="{FF2B5EF4-FFF2-40B4-BE49-F238E27FC236}">
                <a16:creationId xmlns:a16="http://schemas.microsoft.com/office/drawing/2014/main" id="{0162AAE8-F68D-4978-B1ED-7713722B74DA}"/>
              </a:ext>
            </a:extLst>
          </p:cNvPr>
          <p:cNvSpPr txBox="1"/>
          <p:nvPr/>
        </p:nvSpPr>
        <p:spPr>
          <a:xfrm>
            <a:off x="81494" y="4710553"/>
            <a:ext cx="1376129" cy="307777"/>
          </a:xfrm>
          <a:prstGeom prst="rect">
            <a:avLst/>
          </a:prstGeom>
          <a:noFill/>
        </p:spPr>
        <p:txBody>
          <a:bodyPr wrap="square" rtlCol="0">
            <a:spAutoFit/>
          </a:bodyPr>
          <a:lstStyle/>
          <a:p>
            <a:pPr defTabSz="914377"/>
            <a:r>
              <a:rPr lang="en-US" sz="1400">
                <a:solidFill>
                  <a:srgbClr val="4472C4"/>
                </a:solidFill>
                <a:latin typeface="Bahnschrift Light Condensed" panose="020B0502040204020203" pitchFamily="34" charset="0"/>
                <a:cs typeface="Arial"/>
                <a:sym typeface="Arial"/>
              </a:rPr>
              <a:t>Support</a:t>
            </a:r>
          </a:p>
        </p:txBody>
      </p:sp>
      <p:sp>
        <p:nvSpPr>
          <p:cNvPr id="40" name="TextBox 39">
            <a:extLst>
              <a:ext uri="{FF2B5EF4-FFF2-40B4-BE49-F238E27FC236}">
                <a16:creationId xmlns:a16="http://schemas.microsoft.com/office/drawing/2014/main" id="{FA5DE19D-EBBD-45CC-9339-1942D715F90C}"/>
              </a:ext>
            </a:extLst>
          </p:cNvPr>
          <p:cNvSpPr txBox="1"/>
          <p:nvPr/>
        </p:nvSpPr>
        <p:spPr>
          <a:xfrm rot="16200000">
            <a:off x="331482" y="2628495"/>
            <a:ext cx="996673" cy="338554"/>
          </a:xfrm>
          <a:prstGeom prst="rect">
            <a:avLst/>
          </a:prstGeom>
          <a:noFill/>
        </p:spPr>
        <p:txBody>
          <a:bodyPr wrap="square" rtlCol="0">
            <a:spAutoFit/>
          </a:bodyPr>
          <a:lstStyle/>
          <a:p>
            <a:pPr defTabSz="914377"/>
            <a:r>
              <a:rPr lang="en-US" sz="1600">
                <a:solidFill>
                  <a:srgbClr val="262262"/>
                </a:solidFill>
                <a:latin typeface="Bahnschrift Light Condensed" panose="020B0502040204020203" pitchFamily="34" charset="0"/>
                <a:cs typeface="Arial"/>
                <a:sym typeface="Arial"/>
              </a:rPr>
              <a:t>K-12</a:t>
            </a:r>
          </a:p>
        </p:txBody>
      </p:sp>
      <p:sp>
        <p:nvSpPr>
          <p:cNvPr id="41" name="TextBox 40">
            <a:extLst>
              <a:ext uri="{FF2B5EF4-FFF2-40B4-BE49-F238E27FC236}">
                <a16:creationId xmlns:a16="http://schemas.microsoft.com/office/drawing/2014/main" id="{FB411F95-58C6-4B30-9491-8C1DB5A580D3}"/>
              </a:ext>
            </a:extLst>
          </p:cNvPr>
          <p:cNvSpPr txBox="1"/>
          <p:nvPr/>
        </p:nvSpPr>
        <p:spPr>
          <a:xfrm>
            <a:off x="72979" y="5042948"/>
            <a:ext cx="1513677" cy="369332"/>
          </a:xfrm>
          <a:prstGeom prst="rect">
            <a:avLst/>
          </a:prstGeom>
          <a:noFill/>
        </p:spPr>
        <p:txBody>
          <a:bodyPr wrap="square" rtlCol="0">
            <a:spAutoFit/>
          </a:bodyPr>
          <a:lstStyle/>
          <a:p>
            <a:pPr defTabSz="914377"/>
            <a:r>
              <a:rPr lang="en-US">
                <a:solidFill>
                  <a:prstClr val="white"/>
                </a:solidFill>
                <a:latin typeface="Bahnschrift Light Condensed" panose="020B0502040204020203" pitchFamily="34" charset="0"/>
                <a:cs typeface="Arial"/>
                <a:sym typeface="Arial"/>
              </a:rPr>
              <a:t>Values</a:t>
            </a:r>
          </a:p>
        </p:txBody>
      </p:sp>
      <p:sp>
        <p:nvSpPr>
          <p:cNvPr id="42" name="TextBox 41">
            <a:extLst>
              <a:ext uri="{FF2B5EF4-FFF2-40B4-BE49-F238E27FC236}">
                <a16:creationId xmlns:a16="http://schemas.microsoft.com/office/drawing/2014/main" id="{B41A110B-A30D-4E29-BA0B-63717416E3A8}"/>
              </a:ext>
            </a:extLst>
          </p:cNvPr>
          <p:cNvSpPr txBox="1"/>
          <p:nvPr/>
        </p:nvSpPr>
        <p:spPr>
          <a:xfrm>
            <a:off x="360810" y="2030605"/>
            <a:ext cx="1376129" cy="307777"/>
          </a:xfrm>
          <a:prstGeom prst="rect">
            <a:avLst/>
          </a:prstGeom>
          <a:noFill/>
        </p:spPr>
        <p:txBody>
          <a:bodyPr wrap="square" rtlCol="0">
            <a:spAutoFit/>
          </a:bodyPr>
          <a:lstStyle/>
          <a:p>
            <a:pPr defTabSz="914377"/>
            <a:r>
              <a:rPr lang="en-US" sz="1400">
                <a:solidFill>
                  <a:srgbClr val="262262"/>
                </a:solidFill>
                <a:latin typeface="Bahnschrift Light Condensed" panose="020B0502040204020203" pitchFamily="34" charset="0"/>
                <a:cs typeface="Arial"/>
                <a:sym typeface="Arial"/>
              </a:rPr>
              <a:t>Development</a:t>
            </a:r>
          </a:p>
        </p:txBody>
      </p:sp>
      <p:sp>
        <p:nvSpPr>
          <p:cNvPr id="43" name="TextBox 42">
            <a:extLst>
              <a:ext uri="{FF2B5EF4-FFF2-40B4-BE49-F238E27FC236}">
                <a16:creationId xmlns:a16="http://schemas.microsoft.com/office/drawing/2014/main" id="{CA1FC000-83F7-462B-B13B-782C08117599}"/>
              </a:ext>
            </a:extLst>
          </p:cNvPr>
          <p:cNvSpPr txBox="1"/>
          <p:nvPr/>
        </p:nvSpPr>
        <p:spPr>
          <a:xfrm>
            <a:off x="1952266" y="1307497"/>
            <a:ext cx="2493233" cy="461665"/>
          </a:xfrm>
          <a:prstGeom prst="rect">
            <a:avLst/>
          </a:prstGeom>
          <a:noFill/>
        </p:spPr>
        <p:txBody>
          <a:bodyPr wrap="square" rtlCol="0">
            <a:spAutoFit/>
          </a:bodyPr>
          <a:lstStyle/>
          <a:p>
            <a:pPr defTabSz="914377"/>
            <a:r>
              <a:rPr lang="en-US" sz="2400">
                <a:solidFill>
                  <a:srgbClr val="262262"/>
                </a:solidFill>
                <a:latin typeface="Bahnschrift Light Condensed" panose="020B0502040204020203" pitchFamily="34" charset="0"/>
                <a:cs typeface="Arial"/>
                <a:sym typeface="Arial"/>
              </a:rPr>
              <a:t>Responsibility</a:t>
            </a:r>
          </a:p>
        </p:txBody>
      </p:sp>
    </p:spTree>
    <p:extLst>
      <p:ext uri="{BB962C8B-B14F-4D97-AF65-F5344CB8AC3E}">
        <p14:creationId xmlns:p14="http://schemas.microsoft.com/office/powerpoint/2010/main" val="4598102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6" descr="Blue rectangle">
            <a:extLst>
              <a:ext uri="{FF2B5EF4-FFF2-40B4-BE49-F238E27FC236}">
                <a16:creationId xmlns:a16="http://schemas.microsoft.com/office/drawing/2014/main" id="{CA856963-16FF-15EC-0730-67279909884C}"/>
              </a:ext>
            </a:extLst>
          </p:cNvPr>
          <p:cNvSpPr/>
          <p:nvPr/>
        </p:nvSpPr>
        <p:spPr>
          <a:xfrm>
            <a:off x="8450667" y="0"/>
            <a:ext cx="3866147" cy="6856717"/>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282560"/>
          </a:solidFill>
        </p:spPr>
        <p:txBody>
          <a:bodyPr wrap="square" lIns="0" tIns="0" rIns="0" bIns="0" rtlCol="0"/>
          <a:lstStyle/>
          <a:p>
            <a:pPr algn="ctr" defTabSz="914377"/>
            <a:endParaRPr lang="en-US" sz="1867" kern="0">
              <a:solidFill>
                <a:srgbClr val="328485"/>
              </a:solidFill>
              <a:latin typeface="Bahnschrift SemiBold SemiConden" panose="020B0502040204020203" pitchFamily="34" charset="0"/>
              <a:cs typeface="Arial"/>
              <a:sym typeface="Arial"/>
            </a:endParaRPr>
          </a:p>
        </p:txBody>
      </p:sp>
      <p:pic>
        <p:nvPicPr>
          <p:cNvPr id="11" name="Picture 10" descr="Logo, icon&#10;&#10;Description automatically generated">
            <a:extLst>
              <a:ext uri="{FF2B5EF4-FFF2-40B4-BE49-F238E27FC236}">
                <a16:creationId xmlns:a16="http://schemas.microsoft.com/office/drawing/2014/main" id="{9D01C62C-534B-8540-455D-E7A963B10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3327" y="257318"/>
            <a:ext cx="891975" cy="911833"/>
          </a:xfrm>
          <a:prstGeom prst="rect">
            <a:avLst/>
          </a:prstGeom>
        </p:spPr>
      </p:pic>
      <p:sp>
        <p:nvSpPr>
          <p:cNvPr id="16" name="Title 4">
            <a:extLst>
              <a:ext uri="{FF2B5EF4-FFF2-40B4-BE49-F238E27FC236}">
                <a16:creationId xmlns:a16="http://schemas.microsoft.com/office/drawing/2014/main" id="{79C6083C-42A4-C3CE-7BE3-1B2E3DB381AF}"/>
              </a:ext>
            </a:extLst>
          </p:cNvPr>
          <p:cNvSpPr txBox="1">
            <a:spLocks/>
          </p:cNvSpPr>
          <p:nvPr/>
        </p:nvSpPr>
        <p:spPr>
          <a:xfrm>
            <a:off x="332677" y="257318"/>
            <a:ext cx="7975029" cy="1106261"/>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77"/>
            <a:r>
              <a:rPr lang="en-US" sz="8266">
                <a:solidFill>
                  <a:srgbClr val="328486"/>
                </a:solidFill>
                <a:latin typeface="Bahnschrift SemiBold Condensed" panose="020B0502040204020203" pitchFamily="34" charset="0"/>
                <a:sym typeface="Arial"/>
              </a:rPr>
              <a:t>Predator or Prey?</a:t>
            </a:r>
            <a:endParaRPr lang="en-US" sz="6600">
              <a:solidFill>
                <a:srgbClr val="328486"/>
              </a:solidFill>
              <a:latin typeface="Bahnschrift SemiBold Condensed" panose="020B0502040204020203" pitchFamily="34" charset="0"/>
              <a:sym typeface="Arial"/>
            </a:endParaRPr>
          </a:p>
        </p:txBody>
      </p:sp>
      <p:sp>
        <p:nvSpPr>
          <p:cNvPr id="12" name="TextBox 11">
            <a:extLst>
              <a:ext uri="{FF2B5EF4-FFF2-40B4-BE49-F238E27FC236}">
                <a16:creationId xmlns:a16="http://schemas.microsoft.com/office/drawing/2014/main" id="{0841D3CB-8CD3-1744-25E3-E8BBF0F87AF5}"/>
              </a:ext>
            </a:extLst>
          </p:cNvPr>
          <p:cNvSpPr txBox="1"/>
          <p:nvPr/>
        </p:nvSpPr>
        <p:spPr>
          <a:xfrm>
            <a:off x="9748261" y="143229"/>
            <a:ext cx="2425592" cy="995209"/>
          </a:xfrm>
          <a:prstGeom prst="rect">
            <a:avLst/>
          </a:prstGeom>
          <a:noFill/>
        </p:spPr>
        <p:txBody>
          <a:bodyPr wrap="square">
            <a:spAutoFit/>
          </a:bodyPr>
          <a:lstStyle/>
          <a:p>
            <a:pPr algn="ctr" defTabSz="914377"/>
            <a:r>
              <a:rPr lang="en-US" sz="5867" b="1" kern="0">
                <a:solidFill>
                  <a:schemeClr val="bg1"/>
                </a:solidFill>
                <a:latin typeface="Bahnschrift SemiBold SemiConden" panose="020B0502040204020203" pitchFamily="34" charset="0"/>
                <a:cs typeface="Arial"/>
                <a:sym typeface="Arial"/>
              </a:rPr>
              <a:t>Agenda</a:t>
            </a:r>
          </a:p>
        </p:txBody>
      </p:sp>
      <p:sp>
        <p:nvSpPr>
          <p:cNvPr id="8" name="Title 4">
            <a:extLst>
              <a:ext uri="{FF2B5EF4-FFF2-40B4-BE49-F238E27FC236}">
                <a16:creationId xmlns:a16="http://schemas.microsoft.com/office/drawing/2014/main" id="{D5241063-3DDA-6499-AFEE-E9D4A2B24D37}"/>
              </a:ext>
            </a:extLst>
          </p:cNvPr>
          <p:cNvSpPr txBox="1">
            <a:spLocks/>
          </p:cNvSpPr>
          <p:nvPr/>
        </p:nvSpPr>
        <p:spPr>
          <a:xfrm>
            <a:off x="8713327" y="1658113"/>
            <a:ext cx="3548175" cy="51986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189" indent="-457189" defTabSz="914377">
              <a:buFont typeface="Arial" panose="020B0604020202020204" pitchFamily="34" charset="0"/>
              <a:buChar char="•"/>
            </a:pPr>
            <a:r>
              <a:rPr lang="en-US" sz="2933">
                <a:solidFill>
                  <a:schemeClr val="bg1"/>
                </a:solidFill>
                <a:latin typeface="Bahnschrift SemiBold SemiConden" panose="020B0502040204020203" pitchFamily="34" charset="0"/>
                <a:sym typeface="Arial"/>
              </a:rPr>
              <a:t>Introduction</a:t>
            </a:r>
          </a:p>
          <a:p>
            <a:pPr marL="457189" indent="-457189" defTabSz="914377">
              <a:buFont typeface="Arial" panose="020B0604020202020204" pitchFamily="34" charset="0"/>
              <a:buChar char="•"/>
            </a:pPr>
            <a:endParaRPr lang="en-US" sz="2933">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a:solidFill>
                  <a:schemeClr val="bg1"/>
                </a:solidFill>
                <a:latin typeface="Bahnschrift SemiBold SemiConden" panose="020B0502040204020203" pitchFamily="34" charset="0"/>
                <a:sym typeface="Arial"/>
              </a:rPr>
              <a:t>Let’s Explore!</a:t>
            </a:r>
          </a:p>
          <a:p>
            <a:pPr defTabSz="914377"/>
            <a:r>
              <a:rPr lang="en-US" sz="2933">
                <a:solidFill>
                  <a:prstClr val="white"/>
                </a:solidFill>
                <a:latin typeface="Bahnschrift SemiBold SemiConden" panose="020B0502040204020203" pitchFamily="34" charset="0"/>
                <a:sym typeface="Arial"/>
              </a:rPr>
              <a:t> </a:t>
            </a:r>
          </a:p>
          <a:p>
            <a:pPr marL="457189" indent="-457189" defTabSz="914377">
              <a:buFont typeface="Arial" panose="020B0604020202020204" pitchFamily="34" charset="0"/>
              <a:buChar char="•"/>
            </a:pPr>
            <a:r>
              <a:rPr lang="en-US" sz="2933">
                <a:solidFill>
                  <a:srgbClr val="7BC8C0"/>
                </a:solidFill>
                <a:latin typeface="Bahnschrift SemiBold SemiConden" panose="020B0502040204020203" pitchFamily="34" charset="0"/>
                <a:sym typeface="Arial"/>
              </a:rPr>
              <a:t>Ecosystems</a:t>
            </a:r>
          </a:p>
          <a:p>
            <a:pPr defTabSz="914377"/>
            <a:endParaRPr lang="en-US" sz="2933">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a:solidFill>
                  <a:schemeClr val="bg1"/>
                </a:solidFill>
                <a:latin typeface="Bahnschrift SemiBold SemiConden" panose="020B0502040204020203" pitchFamily="34" charset="0"/>
                <a:sym typeface="Arial"/>
              </a:rPr>
              <a:t>Review</a:t>
            </a:r>
          </a:p>
          <a:p>
            <a:pPr algn="ctr" defTabSz="914377"/>
            <a:endParaRPr lang="en-US" sz="4800">
              <a:solidFill>
                <a:srgbClr val="328485"/>
              </a:solidFill>
              <a:latin typeface="Bahnschrift SemiBold SemiConden" panose="020B0502040204020203" pitchFamily="34" charset="0"/>
              <a:sym typeface="Arial"/>
            </a:endParaRPr>
          </a:p>
          <a:p>
            <a:pPr defTabSz="914377"/>
            <a:endParaRPr lang="en-US" sz="3200">
              <a:solidFill>
                <a:prstClr val="white"/>
              </a:solidFill>
              <a:latin typeface="Bahnschrift SemiBold SemiConden" panose="020B0502040204020203" pitchFamily="34" charset="0"/>
              <a:sym typeface="Arial"/>
            </a:endParaRPr>
          </a:p>
        </p:txBody>
      </p:sp>
      <p:sp>
        <p:nvSpPr>
          <p:cNvPr id="9" name="Google Shape;694;p34">
            <a:extLst>
              <a:ext uri="{FF2B5EF4-FFF2-40B4-BE49-F238E27FC236}">
                <a16:creationId xmlns:a16="http://schemas.microsoft.com/office/drawing/2014/main" id="{8360125F-22FA-DD5D-6190-E322A550636A}"/>
              </a:ext>
            </a:extLst>
          </p:cNvPr>
          <p:cNvSpPr txBox="1">
            <a:spLocks/>
          </p:cNvSpPr>
          <p:nvPr/>
        </p:nvSpPr>
        <p:spPr>
          <a:xfrm>
            <a:off x="614225" y="1433777"/>
            <a:ext cx="6809463" cy="372716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93700" algn="l" rtl="0">
              <a:lnSpc>
                <a:spcPct val="100000"/>
              </a:lnSpc>
              <a:spcBef>
                <a:spcPts val="600"/>
              </a:spcBef>
              <a:spcAft>
                <a:spcPts val="0"/>
              </a:spcAft>
              <a:buClr>
                <a:schemeClr val="dk1"/>
              </a:buClr>
              <a:buSzPts val="2600"/>
              <a:buFont typeface="Dosis"/>
              <a:buChar char="✘"/>
              <a:defRPr sz="26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lvl="0" indent="-374650">
              <a:buClr>
                <a:srgbClr val="3D4965"/>
              </a:buClr>
              <a:buSzPts val="2300"/>
              <a:buFont typeface="Dosis"/>
              <a:buChar char="●"/>
              <a:defRPr/>
            </a:pPr>
            <a:r>
              <a:rPr lang="en-US" sz="3200" b="1" kern="0">
                <a:solidFill>
                  <a:srgbClr val="282560"/>
                </a:solidFill>
                <a:latin typeface="Ebrima" panose="02000000000000000000" pitchFamily="2" charset="0"/>
                <a:ea typeface="Ebrima" panose="02000000000000000000" pitchFamily="2" charset="0"/>
                <a:cs typeface="Ebrima" panose="02000000000000000000" pitchFamily="2" charset="0"/>
              </a:rPr>
              <a:t>Why do predators or prey play such an important role in ecosystems?</a:t>
            </a:r>
          </a:p>
          <a:p>
            <a:pPr lvl="0" indent="-374650">
              <a:buClr>
                <a:srgbClr val="3D4965"/>
              </a:buClr>
              <a:buSzPts val="2300"/>
              <a:buFont typeface="Dosis"/>
              <a:buChar char="●"/>
              <a:defRPr/>
            </a:pPr>
            <a:endParaRPr lang="en-US" sz="3200" b="1" kern="0">
              <a:solidFill>
                <a:srgbClr val="282560"/>
              </a:solidFill>
              <a:latin typeface="Ebrima" panose="02000000000000000000" pitchFamily="2" charset="0"/>
              <a:ea typeface="Ebrima" panose="02000000000000000000" pitchFamily="2" charset="0"/>
              <a:cs typeface="Ebrima" panose="02000000000000000000" pitchFamily="2" charset="0"/>
            </a:endParaRPr>
          </a:p>
          <a:p>
            <a:pPr lvl="0" indent="-374650">
              <a:buClr>
                <a:srgbClr val="3D4965"/>
              </a:buClr>
              <a:buSzPts val="2300"/>
              <a:buFont typeface="Dosis"/>
              <a:buChar char="●"/>
              <a:defRPr/>
            </a:pPr>
            <a:r>
              <a:rPr lang="en-US" sz="3200" b="1" kern="0">
                <a:solidFill>
                  <a:srgbClr val="282560"/>
                </a:solidFill>
                <a:latin typeface="Ebrima" panose="02000000000000000000" pitchFamily="2" charset="0"/>
                <a:ea typeface="Ebrima" panose="02000000000000000000" pitchFamily="2" charset="0"/>
                <a:cs typeface="Ebrima" panose="02000000000000000000" pitchFamily="2" charset="0"/>
              </a:rPr>
              <a:t>What specie(s)  is the apex predator in aquatic ecosystems? </a:t>
            </a:r>
          </a:p>
          <a:p>
            <a:pPr marL="82550" indent="0">
              <a:buClr>
                <a:srgbClr val="3D4965"/>
              </a:buClr>
              <a:buSzPts val="2300"/>
              <a:buNone/>
            </a:pPr>
            <a:br>
              <a:rPr lang="en-US" sz="3200">
                <a:solidFill>
                  <a:srgbClr val="282560"/>
                </a:solidFill>
                <a:latin typeface="Ebrima" panose="02000000000000000000" pitchFamily="2" charset="0"/>
                <a:ea typeface="Ebrima" panose="02000000000000000000" pitchFamily="2" charset="0"/>
                <a:cs typeface="Ebrima" panose="02000000000000000000" pitchFamily="2" charset="0"/>
              </a:rPr>
            </a:br>
            <a:endParaRPr kumimoji="0" lang="en-US" sz="3200" b="0" i="0" u="none" strike="noStrike" kern="0" cap="none" spc="0" normalizeH="0" baseline="0" noProof="0">
              <a:ln>
                <a:noFill/>
              </a:ln>
              <a:solidFill>
                <a:srgbClr val="282560"/>
              </a:solidFill>
              <a:effectLst/>
              <a:uLnTx/>
              <a:uFillTx/>
              <a:latin typeface="Ebrima" panose="02000000000000000000" pitchFamily="2" charset="0"/>
              <a:ea typeface="Ebrima" panose="02000000000000000000" pitchFamily="2" charset="0"/>
              <a:cs typeface="Ebrima" panose="02000000000000000000" pitchFamily="2" charset="0"/>
              <a:sym typeface="Dosis"/>
            </a:endParaRPr>
          </a:p>
          <a:p>
            <a:pPr marL="457200" marR="0" lvl="0" indent="0" defTabSz="914400" rtl="0" eaLnBrk="1" fontAlgn="auto" latinLnBrk="0" hangingPunct="1">
              <a:lnSpc>
                <a:spcPct val="100000"/>
              </a:lnSpc>
              <a:spcBef>
                <a:spcPts val="600"/>
              </a:spcBef>
              <a:spcAft>
                <a:spcPts val="0"/>
              </a:spcAft>
              <a:buClr>
                <a:srgbClr val="3D4965"/>
              </a:buClr>
              <a:buSzPts val="2600"/>
              <a:buFont typeface="Dosis"/>
              <a:buNone/>
              <a:tabLst/>
              <a:defRPr/>
            </a:pPr>
            <a:endParaRPr kumimoji="0" lang="en-US" sz="3200" b="0" i="0" u="none" strike="noStrike" kern="0" cap="none" spc="0" normalizeH="0" baseline="0" noProof="0">
              <a:ln>
                <a:noFill/>
              </a:ln>
              <a:solidFill>
                <a:srgbClr val="282560"/>
              </a:solidFill>
              <a:effectLst/>
              <a:uLnTx/>
              <a:uFillTx/>
              <a:latin typeface="Ebrima" panose="02000000000000000000" pitchFamily="2" charset="0"/>
              <a:ea typeface="Ebrima" panose="02000000000000000000" pitchFamily="2" charset="0"/>
              <a:cs typeface="Ebrima" panose="02000000000000000000" pitchFamily="2" charset="0"/>
              <a:sym typeface="Dosis"/>
            </a:endParaRPr>
          </a:p>
          <a:p>
            <a:pPr marL="457200" marR="0" lvl="0" indent="0" defTabSz="914400" rtl="0" eaLnBrk="1" fontAlgn="auto" latinLnBrk="0" hangingPunct="1">
              <a:lnSpc>
                <a:spcPct val="100000"/>
              </a:lnSpc>
              <a:spcBef>
                <a:spcPts val="600"/>
              </a:spcBef>
              <a:spcAft>
                <a:spcPts val="0"/>
              </a:spcAft>
              <a:buClr>
                <a:srgbClr val="3D4965"/>
              </a:buClr>
              <a:buSzPts val="2600"/>
              <a:buFont typeface="Dosis"/>
              <a:buNone/>
              <a:tabLst/>
              <a:defRPr/>
            </a:pPr>
            <a:endParaRPr kumimoji="0" lang="en-US" sz="3200" b="0" i="0" u="none" strike="noStrike" kern="0" cap="none" spc="0" normalizeH="0" baseline="0" noProof="0">
              <a:ln>
                <a:noFill/>
              </a:ln>
              <a:solidFill>
                <a:srgbClr val="282560"/>
              </a:solidFill>
              <a:effectLst/>
              <a:uLnTx/>
              <a:uFillTx/>
              <a:latin typeface="Ebrima" panose="02000000000000000000" pitchFamily="2" charset="0"/>
              <a:ea typeface="Ebrima" panose="02000000000000000000" pitchFamily="2" charset="0"/>
              <a:cs typeface="Ebrima" panose="02000000000000000000" pitchFamily="2" charset="0"/>
              <a:sym typeface="Dosis"/>
            </a:endParaRPr>
          </a:p>
        </p:txBody>
      </p:sp>
    </p:spTree>
    <p:extLst>
      <p:ext uri="{BB962C8B-B14F-4D97-AF65-F5344CB8AC3E}">
        <p14:creationId xmlns:p14="http://schemas.microsoft.com/office/powerpoint/2010/main" val="2368335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6" descr="Blue rectangle">
            <a:extLst>
              <a:ext uri="{FF2B5EF4-FFF2-40B4-BE49-F238E27FC236}">
                <a16:creationId xmlns:a16="http://schemas.microsoft.com/office/drawing/2014/main" id="{CA856963-16FF-15EC-0730-67279909884C}"/>
              </a:ext>
            </a:extLst>
          </p:cNvPr>
          <p:cNvSpPr/>
          <p:nvPr/>
        </p:nvSpPr>
        <p:spPr>
          <a:xfrm>
            <a:off x="8450667" y="0"/>
            <a:ext cx="3866147" cy="6856717"/>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282560"/>
          </a:solidFill>
        </p:spPr>
        <p:txBody>
          <a:bodyPr wrap="square" lIns="0" tIns="0" rIns="0" bIns="0" rtlCol="0"/>
          <a:lstStyle/>
          <a:p>
            <a:pPr algn="ctr" defTabSz="914377"/>
            <a:endParaRPr lang="en-US" sz="1867" kern="0">
              <a:solidFill>
                <a:srgbClr val="328485"/>
              </a:solidFill>
              <a:latin typeface="Bahnschrift SemiBold SemiConden" panose="020B0502040204020203" pitchFamily="34" charset="0"/>
              <a:cs typeface="Arial"/>
              <a:sym typeface="Arial"/>
            </a:endParaRPr>
          </a:p>
        </p:txBody>
      </p:sp>
      <p:pic>
        <p:nvPicPr>
          <p:cNvPr id="11" name="Picture 10" descr="Logo, icon&#10;&#10;Description automatically generated">
            <a:extLst>
              <a:ext uri="{FF2B5EF4-FFF2-40B4-BE49-F238E27FC236}">
                <a16:creationId xmlns:a16="http://schemas.microsoft.com/office/drawing/2014/main" id="{9D01C62C-534B-8540-455D-E7A963B10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3327" y="257318"/>
            <a:ext cx="891975" cy="911833"/>
          </a:xfrm>
          <a:prstGeom prst="rect">
            <a:avLst/>
          </a:prstGeom>
        </p:spPr>
      </p:pic>
      <p:sp>
        <p:nvSpPr>
          <p:cNvPr id="16" name="Title 4">
            <a:extLst>
              <a:ext uri="{FF2B5EF4-FFF2-40B4-BE49-F238E27FC236}">
                <a16:creationId xmlns:a16="http://schemas.microsoft.com/office/drawing/2014/main" id="{79C6083C-42A4-C3CE-7BE3-1B2E3DB381AF}"/>
              </a:ext>
            </a:extLst>
          </p:cNvPr>
          <p:cNvSpPr txBox="1">
            <a:spLocks/>
          </p:cNvSpPr>
          <p:nvPr/>
        </p:nvSpPr>
        <p:spPr>
          <a:xfrm>
            <a:off x="332677" y="257318"/>
            <a:ext cx="7975029" cy="1106261"/>
          </a:xfrm>
          <a:prstGeom prst="rect">
            <a:avLst/>
          </a:prstGeom>
        </p:spPr>
        <p:txBody>
          <a:bodyPr vert="horz" lIns="91440" tIns="45720" rIns="91440" bIns="45720" rtlCol="0" anchor="ctr">
            <a:normAutofit fontScale="5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77"/>
            <a:r>
              <a:rPr lang="en-US" sz="8266">
                <a:solidFill>
                  <a:srgbClr val="328486"/>
                </a:solidFill>
                <a:latin typeface="Bahnschrift SemiBold Condensed" panose="020B0502040204020203" pitchFamily="34" charset="0"/>
                <a:sym typeface="Arial"/>
              </a:rPr>
              <a:t>Ecosystems: Food Chains &amp; Food Webs</a:t>
            </a:r>
            <a:endParaRPr lang="en-US" sz="6600">
              <a:solidFill>
                <a:srgbClr val="328486"/>
              </a:solidFill>
              <a:latin typeface="Bahnschrift SemiBold Condensed" panose="020B0502040204020203" pitchFamily="34" charset="0"/>
              <a:sym typeface="Arial"/>
            </a:endParaRPr>
          </a:p>
        </p:txBody>
      </p:sp>
      <p:sp>
        <p:nvSpPr>
          <p:cNvPr id="12" name="TextBox 11">
            <a:extLst>
              <a:ext uri="{FF2B5EF4-FFF2-40B4-BE49-F238E27FC236}">
                <a16:creationId xmlns:a16="http://schemas.microsoft.com/office/drawing/2014/main" id="{0841D3CB-8CD3-1744-25E3-E8BBF0F87AF5}"/>
              </a:ext>
            </a:extLst>
          </p:cNvPr>
          <p:cNvSpPr txBox="1"/>
          <p:nvPr/>
        </p:nvSpPr>
        <p:spPr>
          <a:xfrm>
            <a:off x="9748261" y="143229"/>
            <a:ext cx="2425592" cy="995209"/>
          </a:xfrm>
          <a:prstGeom prst="rect">
            <a:avLst/>
          </a:prstGeom>
          <a:noFill/>
        </p:spPr>
        <p:txBody>
          <a:bodyPr wrap="square">
            <a:spAutoFit/>
          </a:bodyPr>
          <a:lstStyle/>
          <a:p>
            <a:pPr algn="ctr" defTabSz="914377"/>
            <a:r>
              <a:rPr lang="en-US" sz="5867" b="1" kern="0">
                <a:solidFill>
                  <a:schemeClr val="bg1"/>
                </a:solidFill>
                <a:latin typeface="Bahnschrift SemiBold SemiConden" panose="020B0502040204020203" pitchFamily="34" charset="0"/>
                <a:cs typeface="Arial"/>
                <a:sym typeface="Arial"/>
              </a:rPr>
              <a:t>Agenda</a:t>
            </a:r>
          </a:p>
        </p:txBody>
      </p:sp>
      <p:sp>
        <p:nvSpPr>
          <p:cNvPr id="8" name="Title 4">
            <a:extLst>
              <a:ext uri="{FF2B5EF4-FFF2-40B4-BE49-F238E27FC236}">
                <a16:creationId xmlns:a16="http://schemas.microsoft.com/office/drawing/2014/main" id="{D5241063-3DDA-6499-AFEE-E9D4A2B24D37}"/>
              </a:ext>
            </a:extLst>
          </p:cNvPr>
          <p:cNvSpPr txBox="1">
            <a:spLocks/>
          </p:cNvSpPr>
          <p:nvPr/>
        </p:nvSpPr>
        <p:spPr>
          <a:xfrm>
            <a:off x="8713327" y="1658113"/>
            <a:ext cx="3548175" cy="51986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189" indent="-457189" defTabSz="914377">
              <a:buFont typeface="Arial" panose="020B0604020202020204" pitchFamily="34" charset="0"/>
              <a:buChar char="•"/>
            </a:pPr>
            <a:r>
              <a:rPr lang="en-US" sz="2933">
                <a:solidFill>
                  <a:schemeClr val="bg1"/>
                </a:solidFill>
                <a:latin typeface="Bahnschrift SemiBold SemiConden" panose="020B0502040204020203" pitchFamily="34" charset="0"/>
                <a:sym typeface="Arial"/>
              </a:rPr>
              <a:t>Introduction</a:t>
            </a:r>
          </a:p>
          <a:p>
            <a:pPr marL="457189" indent="-457189" defTabSz="914377">
              <a:buFont typeface="Arial" panose="020B0604020202020204" pitchFamily="34" charset="0"/>
              <a:buChar char="•"/>
            </a:pPr>
            <a:endParaRPr lang="en-US" sz="2933">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a:solidFill>
                  <a:schemeClr val="bg1"/>
                </a:solidFill>
                <a:latin typeface="Bahnschrift SemiBold SemiConden" panose="020B0502040204020203" pitchFamily="34" charset="0"/>
                <a:sym typeface="Arial"/>
              </a:rPr>
              <a:t>Let’s Explore!</a:t>
            </a:r>
          </a:p>
          <a:p>
            <a:pPr defTabSz="914377"/>
            <a:r>
              <a:rPr lang="en-US" sz="2933">
                <a:solidFill>
                  <a:prstClr val="white"/>
                </a:solidFill>
                <a:latin typeface="Bahnschrift SemiBold SemiConden" panose="020B0502040204020203" pitchFamily="34" charset="0"/>
                <a:sym typeface="Arial"/>
              </a:rPr>
              <a:t> </a:t>
            </a:r>
          </a:p>
          <a:p>
            <a:pPr marL="457189" indent="-457189" defTabSz="914377">
              <a:buFont typeface="Arial" panose="020B0604020202020204" pitchFamily="34" charset="0"/>
              <a:buChar char="•"/>
            </a:pPr>
            <a:r>
              <a:rPr lang="en-US" sz="2933">
                <a:solidFill>
                  <a:srgbClr val="7BC8C0"/>
                </a:solidFill>
                <a:latin typeface="Bahnschrift SemiBold SemiConden" panose="020B0502040204020203" pitchFamily="34" charset="0"/>
                <a:sym typeface="Arial"/>
              </a:rPr>
              <a:t>Ecosystems</a:t>
            </a:r>
          </a:p>
          <a:p>
            <a:pPr defTabSz="914377"/>
            <a:endParaRPr lang="en-US" sz="2933">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a:solidFill>
                  <a:schemeClr val="bg1"/>
                </a:solidFill>
                <a:latin typeface="Bahnschrift SemiBold SemiConden" panose="020B0502040204020203" pitchFamily="34" charset="0"/>
                <a:sym typeface="Arial"/>
              </a:rPr>
              <a:t>Review</a:t>
            </a:r>
          </a:p>
          <a:p>
            <a:pPr algn="ctr" defTabSz="914377"/>
            <a:endParaRPr lang="en-US" sz="4800">
              <a:solidFill>
                <a:srgbClr val="328485"/>
              </a:solidFill>
              <a:latin typeface="Bahnschrift SemiBold SemiConden" panose="020B0502040204020203" pitchFamily="34" charset="0"/>
              <a:sym typeface="Arial"/>
            </a:endParaRPr>
          </a:p>
          <a:p>
            <a:pPr defTabSz="914377"/>
            <a:endParaRPr lang="en-US" sz="3200">
              <a:solidFill>
                <a:prstClr val="white"/>
              </a:solidFill>
              <a:latin typeface="Bahnschrift SemiBold SemiConden" panose="020B0502040204020203" pitchFamily="34" charset="0"/>
              <a:sym typeface="Arial"/>
            </a:endParaRPr>
          </a:p>
        </p:txBody>
      </p:sp>
      <p:sp>
        <p:nvSpPr>
          <p:cNvPr id="9" name="Google Shape;694;p34">
            <a:extLst>
              <a:ext uri="{FF2B5EF4-FFF2-40B4-BE49-F238E27FC236}">
                <a16:creationId xmlns:a16="http://schemas.microsoft.com/office/drawing/2014/main" id="{8360125F-22FA-DD5D-6190-E322A550636A}"/>
              </a:ext>
            </a:extLst>
          </p:cNvPr>
          <p:cNvSpPr txBox="1">
            <a:spLocks/>
          </p:cNvSpPr>
          <p:nvPr/>
        </p:nvSpPr>
        <p:spPr>
          <a:xfrm>
            <a:off x="277365" y="1363579"/>
            <a:ext cx="7693481" cy="372716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93700" algn="l" rtl="0">
              <a:lnSpc>
                <a:spcPct val="100000"/>
              </a:lnSpc>
              <a:spcBef>
                <a:spcPts val="600"/>
              </a:spcBef>
              <a:spcAft>
                <a:spcPts val="0"/>
              </a:spcAft>
              <a:buClr>
                <a:schemeClr val="dk1"/>
              </a:buClr>
              <a:buSzPts val="2600"/>
              <a:buFont typeface="Dosis"/>
              <a:buChar char="✘"/>
              <a:defRPr sz="26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lvl="0" indent="-374650">
              <a:buClr>
                <a:srgbClr val="3D4965"/>
              </a:buClr>
              <a:buSzPts val="2300"/>
              <a:buFont typeface="Dosis"/>
              <a:buChar char="●"/>
              <a:defRPr/>
            </a:pPr>
            <a:r>
              <a:rPr lang="en-US" sz="3200" b="1" kern="0">
                <a:solidFill>
                  <a:srgbClr val="282560"/>
                </a:solidFill>
                <a:latin typeface="Ebrima" panose="02000000000000000000" pitchFamily="2" charset="0"/>
                <a:ea typeface="Ebrima" panose="02000000000000000000" pitchFamily="2" charset="0"/>
                <a:cs typeface="Ebrima" panose="02000000000000000000" pitchFamily="2" charset="0"/>
              </a:rPr>
              <a:t>What kind of information do we get from food chains &amp; food webs?</a:t>
            </a:r>
          </a:p>
          <a:p>
            <a:pPr lvl="1" indent="-374650">
              <a:buClr>
                <a:srgbClr val="3D4965"/>
              </a:buClr>
              <a:buSzPts val="2300"/>
              <a:buFont typeface="Dosis"/>
              <a:buChar char="●"/>
              <a:defRPr/>
            </a:pPr>
            <a:r>
              <a:rPr lang="en-US" sz="2600" kern="0">
                <a:solidFill>
                  <a:srgbClr val="282560"/>
                </a:solidFill>
                <a:latin typeface="Ebrima" panose="02000000000000000000" pitchFamily="2" charset="0"/>
                <a:ea typeface="Ebrima" panose="02000000000000000000" pitchFamily="2" charset="0"/>
                <a:cs typeface="Ebrima" panose="02000000000000000000" pitchFamily="2" charset="0"/>
              </a:rPr>
              <a:t>How energy is transferred in an ecosystem! </a:t>
            </a:r>
          </a:p>
          <a:p>
            <a:pPr lvl="2" indent="-374650">
              <a:buClr>
                <a:srgbClr val="3D4965"/>
              </a:buClr>
              <a:buSzPts val="2300"/>
              <a:buFont typeface="Dosis"/>
              <a:buChar char="●"/>
              <a:defRPr/>
            </a:pPr>
            <a:r>
              <a:rPr lang="en-US" sz="2600" kern="0">
                <a:solidFill>
                  <a:srgbClr val="282560"/>
                </a:solidFill>
                <a:latin typeface="Ebrima" panose="02000000000000000000" pitchFamily="2" charset="0"/>
                <a:ea typeface="Ebrima" panose="02000000000000000000" pitchFamily="2" charset="0"/>
                <a:cs typeface="Ebrima" panose="02000000000000000000" pitchFamily="2" charset="0"/>
              </a:rPr>
              <a:t>Energy Flow </a:t>
            </a:r>
            <a:br>
              <a:rPr lang="en-US" sz="2600" kern="0">
                <a:solidFill>
                  <a:srgbClr val="282560"/>
                </a:solidFill>
                <a:latin typeface="Ebrima" panose="02000000000000000000" pitchFamily="2" charset="0"/>
                <a:ea typeface="Ebrima" panose="02000000000000000000" pitchFamily="2" charset="0"/>
                <a:cs typeface="Ebrima" panose="02000000000000000000" pitchFamily="2" charset="0"/>
              </a:rPr>
            </a:br>
            <a:endParaRPr lang="en-US" sz="2600" kern="0">
              <a:solidFill>
                <a:srgbClr val="282560"/>
              </a:solidFill>
              <a:latin typeface="Ebrima" panose="02000000000000000000" pitchFamily="2" charset="0"/>
              <a:ea typeface="Ebrima" panose="02000000000000000000" pitchFamily="2" charset="0"/>
              <a:cs typeface="Ebrima" panose="02000000000000000000" pitchFamily="2" charset="0"/>
            </a:endParaRPr>
          </a:p>
          <a:p>
            <a:pPr lvl="0" indent="-374650">
              <a:buClr>
                <a:srgbClr val="3D4965"/>
              </a:buClr>
              <a:buSzPts val="2300"/>
              <a:buFont typeface="Dosis"/>
              <a:buChar char="●"/>
              <a:defRPr/>
            </a:pPr>
            <a:r>
              <a:rPr lang="en-US" sz="3200" b="1" kern="0">
                <a:solidFill>
                  <a:srgbClr val="282560"/>
                </a:solidFill>
                <a:latin typeface="Ebrima" panose="02000000000000000000" pitchFamily="2" charset="0"/>
                <a:ea typeface="Ebrima" panose="02000000000000000000" pitchFamily="2" charset="0"/>
                <a:cs typeface="Ebrima" panose="02000000000000000000" pitchFamily="2" charset="0"/>
              </a:rPr>
              <a:t>How does predator vs prey apply to food chains and webs?</a:t>
            </a:r>
          </a:p>
          <a:p>
            <a:pPr lvl="1" indent="-374650">
              <a:buClr>
                <a:srgbClr val="3D4965"/>
              </a:buClr>
              <a:buSzPts val="2300"/>
              <a:buFont typeface="Dosis"/>
              <a:buChar char="●"/>
              <a:defRPr/>
            </a:pPr>
            <a:r>
              <a:rPr lang="en-US" sz="2600" kern="0">
                <a:solidFill>
                  <a:srgbClr val="282560"/>
                </a:solidFill>
                <a:latin typeface="Ebrima" panose="02000000000000000000" pitchFamily="2" charset="0"/>
                <a:ea typeface="Ebrima" panose="02000000000000000000" pitchFamily="2" charset="0"/>
                <a:cs typeface="Ebrima" panose="02000000000000000000" pitchFamily="2" charset="0"/>
              </a:rPr>
              <a:t>Predators rely on prey for food and keeps energy flowing through the ecosystem! </a:t>
            </a:r>
          </a:p>
          <a:p>
            <a:pPr marL="82550" indent="0">
              <a:buClr>
                <a:srgbClr val="3D4965"/>
              </a:buClr>
              <a:buSzPts val="2300"/>
              <a:buNone/>
            </a:pPr>
            <a:br>
              <a:rPr lang="en-US" sz="3200">
                <a:solidFill>
                  <a:srgbClr val="282560"/>
                </a:solidFill>
                <a:latin typeface="Ebrima" panose="02000000000000000000" pitchFamily="2" charset="0"/>
                <a:ea typeface="Ebrima" panose="02000000000000000000" pitchFamily="2" charset="0"/>
                <a:cs typeface="Ebrima" panose="02000000000000000000" pitchFamily="2" charset="0"/>
              </a:rPr>
            </a:br>
            <a:endParaRPr kumimoji="0" lang="en-US" sz="3200" b="0" i="0" u="none" strike="noStrike" kern="0" cap="none" spc="0" normalizeH="0" baseline="0" noProof="0">
              <a:ln>
                <a:noFill/>
              </a:ln>
              <a:solidFill>
                <a:srgbClr val="282560"/>
              </a:solidFill>
              <a:effectLst/>
              <a:uLnTx/>
              <a:uFillTx/>
              <a:latin typeface="Ebrima" panose="02000000000000000000" pitchFamily="2" charset="0"/>
              <a:ea typeface="Ebrima" panose="02000000000000000000" pitchFamily="2" charset="0"/>
              <a:cs typeface="Ebrima" panose="02000000000000000000" pitchFamily="2" charset="0"/>
              <a:sym typeface="Dosis"/>
            </a:endParaRPr>
          </a:p>
          <a:p>
            <a:pPr marL="457200" marR="0" lvl="0" indent="0" defTabSz="914400" rtl="0" eaLnBrk="1" fontAlgn="auto" latinLnBrk="0" hangingPunct="1">
              <a:lnSpc>
                <a:spcPct val="100000"/>
              </a:lnSpc>
              <a:spcBef>
                <a:spcPts val="600"/>
              </a:spcBef>
              <a:spcAft>
                <a:spcPts val="0"/>
              </a:spcAft>
              <a:buClr>
                <a:srgbClr val="3D4965"/>
              </a:buClr>
              <a:buSzPts val="2600"/>
              <a:buFont typeface="Dosis"/>
              <a:buNone/>
              <a:tabLst/>
              <a:defRPr/>
            </a:pPr>
            <a:endParaRPr kumimoji="0" lang="en-US" sz="3200" b="0" i="0" u="none" strike="noStrike" kern="0" cap="none" spc="0" normalizeH="0" baseline="0" noProof="0">
              <a:ln>
                <a:noFill/>
              </a:ln>
              <a:solidFill>
                <a:srgbClr val="282560"/>
              </a:solidFill>
              <a:effectLst/>
              <a:uLnTx/>
              <a:uFillTx/>
              <a:latin typeface="Ebrima" panose="02000000000000000000" pitchFamily="2" charset="0"/>
              <a:ea typeface="Ebrima" panose="02000000000000000000" pitchFamily="2" charset="0"/>
              <a:cs typeface="Ebrima" panose="02000000000000000000" pitchFamily="2" charset="0"/>
              <a:sym typeface="Dosis"/>
            </a:endParaRPr>
          </a:p>
          <a:p>
            <a:pPr marL="457200" marR="0" lvl="0" indent="0" defTabSz="914400" rtl="0" eaLnBrk="1" fontAlgn="auto" latinLnBrk="0" hangingPunct="1">
              <a:lnSpc>
                <a:spcPct val="100000"/>
              </a:lnSpc>
              <a:spcBef>
                <a:spcPts val="600"/>
              </a:spcBef>
              <a:spcAft>
                <a:spcPts val="0"/>
              </a:spcAft>
              <a:buClr>
                <a:srgbClr val="3D4965"/>
              </a:buClr>
              <a:buSzPts val="2600"/>
              <a:buFont typeface="Dosis"/>
              <a:buNone/>
              <a:tabLst/>
              <a:defRPr/>
            </a:pPr>
            <a:endParaRPr kumimoji="0" lang="en-US" sz="3200" b="0" i="0" u="none" strike="noStrike" kern="0" cap="none" spc="0" normalizeH="0" baseline="0" noProof="0">
              <a:ln>
                <a:noFill/>
              </a:ln>
              <a:solidFill>
                <a:srgbClr val="282560"/>
              </a:solidFill>
              <a:effectLst/>
              <a:uLnTx/>
              <a:uFillTx/>
              <a:latin typeface="Ebrima" panose="02000000000000000000" pitchFamily="2" charset="0"/>
              <a:ea typeface="Ebrima" panose="02000000000000000000" pitchFamily="2" charset="0"/>
              <a:cs typeface="Ebrima" panose="02000000000000000000" pitchFamily="2" charset="0"/>
              <a:sym typeface="Dosis"/>
            </a:endParaRPr>
          </a:p>
        </p:txBody>
      </p:sp>
    </p:spTree>
    <p:extLst>
      <p:ext uri="{BB962C8B-B14F-4D97-AF65-F5344CB8AC3E}">
        <p14:creationId xmlns:p14="http://schemas.microsoft.com/office/powerpoint/2010/main" val="3320074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6" descr="Blue rectangle">
            <a:extLst>
              <a:ext uri="{FF2B5EF4-FFF2-40B4-BE49-F238E27FC236}">
                <a16:creationId xmlns:a16="http://schemas.microsoft.com/office/drawing/2014/main" id="{CA856963-16FF-15EC-0730-67279909884C}"/>
              </a:ext>
            </a:extLst>
          </p:cNvPr>
          <p:cNvSpPr/>
          <p:nvPr/>
        </p:nvSpPr>
        <p:spPr>
          <a:xfrm>
            <a:off x="8450667" y="0"/>
            <a:ext cx="3866147" cy="6856717"/>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282560"/>
          </a:solidFill>
        </p:spPr>
        <p:txBody>
          <a:bodyPr wrap="square" lIns="0" tIns="0" rIns="0" bIns="0" rtlCol="0"/>
          <a:lstStyle/>
          <a:p>
            <a:pPr algn="ctr" defTabSz="914377"/>
            <a:endParaRPr lang="en-US" sz="1867" kern="0">
              <a:solidFill>
                <a:srgbClr val="328485"/>
              </a:solidFill>
              <a:latin typeface="Bahnschrift SemiBold SemiConden" panose="020B0502040204020203" pitchFamily="34" charset="0"/>
              <a:cs typeface="Arial"/>
              <a:sym typeface="Arial"/>
            </a:endParaRPr>
          </a:p>
        </p:txBody>
      </p:sp>
      <p:pic>
        <p:nvPicPr>
          <p:cNvPr id="11" name="Picture 10" descr="Logo, icon&#10;&#10;Description automatically generated">
            <a:extLst>
              <a:ext uri="{FF2B5EF4-FFF2-40B4-BE49-F238E27FC236}">
                <a16:creationId xmlns:a16="http://schemas.microsoft.com/office/drawing/2014/main" id="{9D01C62C-534B-8540-455D-E7A963B10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3327" y="257318"/>
            <a:ext cx="891975" cy="911833"/>
          </a:xfrm>
          <a:prstGeom prst="rect">
            <a:avLst/>
          </a:prstGeom>
        </p:spPr>
      </p:pic>
      <p:sp>
        <p:nvSpPr>
          <p:cNvPr id="16" name="Title 4">
            <a:extLst>
              <a:ext uri="{FF2B5EF4-FFF2-40B4-BE49-F238E27FC236}">
                <a16:creationId xmlns:a16="http://schemas.microsoft.com/office/drawing/2014/main" id="{79C6083C-42A4-C3CE-7BE3-1B2E3DB381AF}"/>
              </a:ext>
            </a:extLst>
          </p:cNvPr>
          <p:cNvSpPr txBox="1">
            <a:spLocks/>
          </p:cNvSpPr>
          <p:nvPr/>
        </p:nvSpPr>
        <p:spPr>
          <a:xfrm>
            <a:off x="332677" y="257318"/>
            <a:ext cx="7975029" cy="1106261"/>
          </a:xfrm>
          <a:prstGeom prst="rect">
            <a:avLst/>
          </a:prstGeom>
        </p:spPr>
        <p:txBody>
          <a:bodyPr vert="horz" lIns="91440" tIns="45720" rIns="91440" bIns="45720" rtlCol="0" anchor="ctr">
            <a:normAutofit fontScale="5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77"/>
            <a:r>
              <a:rPr lang="en-US" sz="8266">
                <a:solidFill>
                  <a:srgbClr val="328486"/>
                </a:solidFill>
                <a:latin typeface="Bahnschrift SemiBold Condensed" panose="020B0502040204020203" pitchFamily="34" charset="0"/>
                <a:sym typeface="Arial"/>
              </a:rPr>
              <a:t>How Does Energy Flow Through an Ecosystem?</a:t>
            </a:r>
            <a:endParaRPr lang="en-US" sz="6600">
              <a:solidFill>
                <a:srgbClr val="328486"/>
              </a:solidFill>
              <a:latin typeface="Bahnschrift SemiBold Condensed" panose="020B0502040204020203" pitchFamily="34" charset="0"/>
              <a:sym typeface="Arial"/>
            </a:endParaRPr>
          </a:p>
        </p:txBody>
      </p:sp>
      <p:sp>
        <p:nvSpPr>
          <p:cNvPr id="12" name="TextBox 11">
            <a:extLst>
              <a:ext uri="{FF2B5EF4-FFF2-40B4-BE49-F238E27FC236}">
                <a16:creationId xmlns:a16="http://schemas.microsoft.com/office/drawing/2014/main" id="{0841D3CB-8CD3-1744-25E3-E8BBF0F87AF5}"/>
              </a:ext>
            </a:extLst>
          </p:cNvPr>
          <p:cNvSpPr txBox="1"/>
          <p:nvPr/>
        </p:nvSpPr>
        <p:spPr>
          <a:xfrm>
            <a:off x="9748261" y="143229"/>
            <a:ext cx="2425592" cy="995209"/>
          </a:xfrm>
          <a:prstGeom prst="rect">
            <a:avLst/>
          </a:prstGeom>
          <a:noFill/>
        </p:spPr>
        <p:txBody>
          <a:bodyPr wrap="square">
            <a:spAutoFit/>
          </a:bodyPr>
          <a:lstStyle/>
          <a:p>
            <a:pPr algn="ctr" defTabSz="914377"/>
            <a:r>
              <a:rPr lang="en-US" sz="5867" b="1" kern="0">
                <a:solidFill>
                  <a:schemeClr val="bg1"/>
                </a:solidFill>
                <a:latin typeface="Bahnschrift SemiBold SemiConden" panose="020B0502040204020203" pitchFamily="34" charset="0"/>
                <a:cs typeface="Arial"/>
                <a:sym typeface="Arial"/>
              </a:rPr>
              <a:t>Agenda</a:t>
            </a:r>
          </a:p>
        </p:txBody>
      </p:sp>
      <p:sp>
        <p:nvSpPr>
          <p:cNvPr id="8" name="Title 4">
            <a:extLst>
              <a:ext uri="{FF2B5EF4-FFF2-40B4-BE49-F238E27FC236}">
                <a16:creationId xmlns:a16="http://schemas.microsoft.com/office/drawing/2014/main" id="{D5241063-3DDA-6499-AFEE-E9D4A2B24D37}"/>
              </a:ext>
            </a:extLst>
          </p:cNvPr>
          <p:cNvSpPr txBox="1">
            <a:spLocks/>
          </p:cNvSpPr>
          <p:nvPr/>
        </p:nvSpPr>
        <p:spPr>
          <a:xfrm>
            <a:off x="8713327" y="1658113"/>
            <a:ext cx="3548175" cy="51986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189" indent="-457189" defTabSz="914377">
              <a:buFont typeface="Arial" panose="020B0604020202020204" pitchFamily="34" charset="0"/>
              <a:buChar char="•"/>
            </a:pPr>
            <a:r>
              <a:rPr lang="en-US" sz="2933">
                <a:solidFill>
                  <a:schemeClr val="bg1"/>
                </a:solidFill>
                <a:latin typeface="Bahnschrift SemiBold SemiConden" panose="020B0502040204020203" pitchFamily="34" charset="0"/>
                <a:sym typeface="Arial"/>
              </a:rPr>
              <a:t>Introduction</a:t>
            </a:r>
          </a:p>
          <a:p>
            <a:pPr marL="457189" indent="-457189" defTabSz="914377">
              <a:buFont typeface="Arial" panose="020B0604020202020204" pitchFamily="34" charset="0"/>
              <a:buChar char="•"/>
            </a:pPr>
            <a:endParaRPr lang="en-US" sz="2933">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a:solidFill>
                  <a:schemeClr val="bg1"/>
                </a:solidFill>
                <a:latin typeface="Bahnschrift SemiBold SemiConden" panose="020B0502040204020203" pitchFamily="34" charset="0"/>
                <a:sym typeface="Arial"/>
              </a:rPr>
              <a:t>Let’s Explore!</a:t>
            </a:r>
          </a:p>
          <a:p>
            <a:pPr defTabSz="914377"/>
            <a:r>
              <a:rPr lang="en-US" sz="2933">
                <a:solidFill>
                  <a:prstClr val="white"/>
                </a:solidFill>
                <a:latin typeface="Bahnschrift SemiBold SemiConden" panose="020B0502040204020203" pitchFamily="34" charset="0"/>
                <a:sym typeface="Arial"/>
              </a:rPr>
              <a:t> </a:t>
            </a:r>
          </a:p>
          <a:p>
            <a:pPr marL="457189" indent="-457189" defTabSz="914377">
              <a:buFont typeface="Arial" panose="020B0604020202020204" pitchFamily="34" charset="0"/>
              <a:buChar char="•"/>
            </a:pPr>
            <a:r>
              <a:rPr lang="en-US" sz="2933">
                <a:solidFill>
                  <a:srgbClr val="7BC8C0"/>
                </a:solidFill>
                <a:latin typeface="Bahnschrift SemiBold SemiConden" panose="020B0502040204020203" pitchFamily="34" charset="0"/>
                <a:sym typeface="Arial"/>
              </a:rPr>
              <a:t>Ecosystems</a:t>
            </a:r>
          </a:p>
          <a:p>
            <a:pPr defTabSz="914377"/>
            <a:endParaRPr lang="en-US" sz="2933">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a:solidFill>
                  <a:schemeClr val="bg1"/>
                </a:solidFill>
                <a:latin typeface="Bahnschrift SemiBold SemiConden" panose="020B0502040204020203" pitchFamily="34" charset="0"/>
                <a:sym typeface="Arial"/>
              </a:rPr>
              <a:t>Review</a:t>
            </a:r>
          </a:p>
          <a:p>
            <a:pPr algn="ctr" defTabSz="914377"/>
            <a:endParaRPr lang="en-US" sz="4800">
              <a:solidFill>
                <a:srgbClr val="328485"/>
              </a:solidFill>
              <a:latin typeface="Bahnschrift SemiBold SemiConden" panose="020B0502040204020203" pitchFamily="34" charset="0"/>
              <a:sym typeface="Arial"/>
            </a:endParaRPr>
          </a:p>
          <a:p>
            <a:pPr defTabSz="914377"/>
            <a:endParaRPr lang="en-US" sz="3200">
              <a:solidFill>
                <a:prstClr val="white"/>
              </a:solidFill>
              <a:latin typeface="Bahnschrift SemiBold SemiConden" panose="020B0502040204020203" pitchFamily="34" charset="0"/>
              <a:sym typeface="Arial"/>
            </a:endParaRPr>
          </a:p>
        </p:txBody>
      </p:sp>
      <p:sp>
        <p:nvSpPr>
          <p:cNvPr id="9" name="Google Shape;694;p34">
            <a:extLst>
              <a:ext uri="{FF2B5EF4-FFF2-40B4-BE49-F238E27FC236}">
                <a16:creationId xmlns:a16="http://schemas.microsoft.com/office/drawing/2014/main" id="{8360125F-22FA-DD5D-6190-E322A550636A}"/>
              </a:ext>
            </a:extLst>
          </p:cNvPr>
          <p:cNvSpPr txBox="1">
            <a:spLocks/>
          </p:cNvSpPr>
          <p:nvPr/>
        </p:nvSpPr>
        <p:spPr>
          <a:xfrm>
            <a:off x="277365" y="1363578"/>
            <a:ext cx="3457727" cy="452577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93700" algn="l" rtl="0">
              <a:lnSpc>
                <a:spcPct val="100000"/>
              </a:lnSpc>
              <a:spcBef>
                <a:spcPts val="600"/>
              </a:spcBef>
              <a:spcAft>
                <a:spcPts val="0"/>
              </a:spcAft>
              <a:buClr>
                <a:schemeClr val="dk1"/>
              </a:buClr>
              <a:buSzPts val="2600"/>
              <a:buFont typeface="Dosis"/>
              <a:buChar char="✘"/>
              <a:defRPr sz="26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lvl="0" indent="-374650">
              <a:buClr>
                <a:srgbClr val="3D4965"/>
              </a:buClr>
              <a:buSzPts val="2300"/>
              <a:buFont typeface="Dosis"/>
              <a:buChar char="●"/>
              <a:defRPr/>
            </a:pPr>
            <a:r>
              <a:rPr lang="en-US" sz="2400" kern="0">
                <a:solidFill>
                  <a:srgbClr val="282560"/>
                </a:solidFill>
                <a:latin typeface="Ebrima" panose="02000000000000000000" pitchFamily="2" charset="0"/>
                <a:ea typeface="Ebrima" panose="02000000000000000000" pitchFamily="2" charset="0"/>
                <a:cs typeface="Ebrima" panose="02000000000000000000" pitchFamily="2" charset="0"/>
              </a:rPr>
              <a:t>Energy in food can be traced back to the </a:t>
            </a:r>
            <a:r>
              <a:rPr lang="en-US" sz="2400" b="1" kern="0">
                <a:solidFill>
                  <a:srgbClr val="282560"/>
                </a:solidFill>
                <a:latin typeface="Ebrima" panose="02000000000000000000" pitchFamily="2" charset="0"/>
                <a:ea typeface="Ebrima" panose="02000000000000000000" pitchFamily="2" charset="0"/>
                <a:cs typeface="Ebrima" panose="02000000000000000000" pitchFamily="2" charset="0"/>
              </a:rPr>
              <a:t>sun</a:t>
            </a:r>
            <a:r>
              <a:rPr lang="en-US" sz="2400" kern="0">
                <a:solidFill>
                  <a:srgbClr val="282560"/>
                </a:solidFill>
                <a:latin typeface="Ebrima" panose="02000000000000000000" pitchFamily="2" charset="0"/>
                <a:ea typeface="Ebrima" panose="02000000000000000000" pitchFamily="2" charset="0"/>
                <a:cs typeface="Ebrima" panose="02000000000000000000" pitchFamily="2" charset="0"/>
              </a:rPr>
              <a:t> </a:t>
            </a:r>
            <a:br>
              <a:rPr lang="en-US" sz="2400" kern="0">
                <a:solidFill>
                  <a:srgbClr val="282560"/>
                </a:solidFill>
                <a:latin typeface="Ebrima" panose="02000000000000000000" pitchFamily="2" charset="0"/>
                <a:ea typeface="Ebrima" panose="02000000000000000000" pitchFamily="2" charset="0"/>
                <a:cs typeface="Ebrima" panose="02000000000000000000" pitchFamily="2" charset="0"/>
              </a:rPr>
            </a:br>
            <a:endParaRPr lang="en-US" sz="2400" kern="0">
              <a:solidFill>
                <a:srgbClr val="282560"/>
              </a:solidFill>
              <a:latin typeface="Ebrima" panose="02000000000000000000" pitchFamily="2" charset="0"/>
              <a:ea typeface="Ebrima" panose="02000000000000000000" pitchFamily="2" charset="0"/>
              <a:cs typeface="Ebrima" panose="02000000000000000000" pitchFamily="2" charset="0"/>
            </a:endParaRPr>
          </a:p>
          <a:p>
            <a:pPr lvl="0" indent="-374650">
              <a:buClr>
                <a:srgbClr val="3D4965"/>
              </a:buClr>
              <a:buSzPts val="2300"/>
              <a:buFont typeface="Dosis"/>
              <a:buChar char="●"/>
              <a:defRPr/>
            </a:pPr>
            <a:r>
              <a:rPr lang="en-US" sz="2400" kern="0">
                <a:solidFill>
                  <a:srgbClr val="282560"/>
                </a:solidFill>
                <a:latin typeface="Ebrima" panose="02000000000000000000" pitchFamily="2" charset="0"/>
                <a:ea typeface="Ebrima" panose="02000000000000000000" pitchFamily="2" charset="0"/>
                <a:cs typeface="Ebrima" panose="02000000000000000000" pitchFamily="2" charset="0"/>
              </a:rPr>
              <a:t>Animals eat to get energy </a:t>
            </a:r>
            <a:br>
              <a:rPr lang="en-US" sz="2400" kern="0">
                <a:solidFill>
                  <a:srgbClr val="282560"/>
                </a:solidFill>
                <a:latin typeface="Ebrima" panose="02000000000000000000" pitchFamily="2" charset="0"/>
                <a:ea typeface="Ebrima" panose="02000000000000000000" pitchFamily="2" charset="0"/>
                <a:cs typeface="Ebrima" panose="02000000000000000000" pitchFamily="2" charset="0"/>
              </a:rPr>
            </a:br>
            <a:endParaRPr lang="en-US" sz="2400" kern="0">
              <a:solidFill>
                <a:srgbClr val="282560"/>
              </a:solidFill>
              <a:latin typeface="Ebrima" panose="02000000000000000000" pitchFamily="2" charset="0"/>
              <a:ea typeface="Ebrima" panose="02000000000000000000" pitchFamily="2" charset="0"/>
              <a:cs typeface="Ebrima" panose="02000000000000000000" pitchFamily="2" charset="0"/>
            </a:endParaRPr>
          </a:p>
          <a:p>
            <a:pPr lvl="0" indent="-374650">
              <a:buClr>
                <a:srgbClr val="3D4965"/>
              </a:buClr>
              <a:buSzPts val="2300"/>
              <a:buFont typeface="Dosis"/>
              <a:buChar char="●"/>
              <a:defRPr/>
            </a:pPr>
            <a:r>
              <a:rPr lang="en-US" sz="2400" kern="0">
                <a:solidFill>
                  <a:srgbClr val="282560"/>
                </a:solidFill>
                <a:latin typeface="Ebrima" panose="02000000000000000000" pitchFamily="2" charset="0"/>
                <a:ea typeface="Ebrima" panose="02000000000000000000" pitchFamily="2" charset="0"/>
                <a:cs typeface="Ebrima" panose="02000000000000000000" pitchFamily="2" charset="0"/>
              </a:rPr>
              <a:t>Only </a:t>
            </a:r>
            <a:r>
              <a:rPr lang="en-US" sz="2400" b="1" kern="0">
                <a:solidFill>
                  <a:srgbClr val="282560"/>
                </a:solidFill>
                <a:latin typeface="Ebrima" panose="02000000000000000000" pitchFamily="2" charset="0"/>
                <a:ea typeface="Ebrima" panose="02000000000000000000" pitchFamily="2" charset="0"/>
                <a:cs typeface="Ebrima" panose="02000000000000000000" pitchFamily="2" charset="0"/>
              </a:rPr>
              <a:t>10% </a:t>
            </a:r>
            <a:r>
              <a:rPr lang="en-US" sz="2400" kern="0">
                <a:solidFill>
                  <a:srgbClr val="282560"/>
                </a:solidFill>
                <a:latin typeface="Ebrima" panose="02000000000000000000" pitchFamily="2" charset="0"/>
                <a:ea typeface="Ebrima" panose="02000000000000000000" pitchFamily="2" charset="0"/>
                <a:cs typeface="Ebrima" panose="02000000000000000000" pitchFamily="2" charset="0"/>
              </a:rPr>
              <a:t>of the energy is transferred to the next trophic level, the other </a:t>
            </a:r>
            <a:r>
              <a:rPr lang="en-US" sz="2400" b="1" kern="0">
                <a:solidFill>
                  <a:srgbClr val="282560"/>
                </a:solidFill>
                <a:latin typeface="Ebrima" panose="02000000000000000000" pitchFamily="2" charset="0"/>
                <a:ea typeface="Ebrima" panose="02000000000000000000" pitchFamily="2" charset="0"/>
                <a:cs typeface="Ebrima" panose="02000000000000000000" pitchFamily="2" charset="0"/>
              </a:rPr>
              <a:t>90% is transformed to heat</a:t>
            </a:r>
            <a:r>
              <a:rPr lang="en-US" sz="2400" kern="0">
                <a:solidFill>
                  <a:srgbClr val="282560"/>
                </a:solidFill>
                <a:latin typeface="Ebrima" panose="02000000000000000000" pitchFamily="2" charset="0"/>
                <a:ea typeface="Ebrima" panose="02000000000000000000" pitchFamily="2" charset="0"/>
                <a:cs typeface="Ebrima" panose="02000000000000000000" pitchFamily="2" charset="0"/>
              </a:rPr>
              <a:t>! </a:t>
            </a:r>
          </a:p>
          <a:p>
            <a:pPr marL="82550" indent="0">
              <a:buClr>
                <a:srgbClr val="3D4965"/>
              </a:buClr>
              <a:buSzPts val="2300"/>
              <a:buNone/>
            </a:pPr>
            <a:br>
              <a:rPr lang="en-US" sz="2400">
                <a:solidFill>
                  <a:srgbClr val="282560"/>
                </a:solidFill>
                <a:latin typeface="Ebrima" panose="02000000000000000000" pitchFamily="2" charset="0"/>
                <a:ea typeface="Ebrima" panose="02000000000000000000" pitchFamily="2" charset="0"/>
                <a:cs typeface="Ebrima" panose="02000000000000000000" pitchFamily="2" charset="0"/>
              </a:rPr>
            </a:br>
            <a:endParaRPr kumimoji="0" lang="en-US" sz="2400" i="0" u="none" strike="noStrike" kern="0" cap="none" spc="0" normalizeH="0" baseline="0" noProof="0">
              <a:ln>
                <a:noFill/>
              </a:ln>
              <a:solidFill>
                <a:srgbClr val="282560"/>
              </a:solidFill>
              <a:effectLst/>
              <a:uLnTx/>
              <a:uFillTx/>
              <a:latin typeface="Ebrima" panose="02000000000000000000" pitchFamily="2" charset="0"/>
              <a:ea typeface="Ebrima" panose="02000000000000000000" pitchFamily="2" charset="0"/>
              <a:cs typeface="Ebrima" panose="02000000000000000000" pitchFamily="2" charset="0"/>
              <a:sym typeface="Dosis"/>
            </a:endParaRPr>
          </a:p>
          <a:p>
            <a:pPr marL="457200" marR="0" lvl="0" indent="0" defTabSz="914400" rtl="0" eaLnBrk="1" fontAlgn="auto" latinLnBrk="0" hangingPunct="1">
              <a:lnSpc>
                <a:spcPct val="100000"/>
              </a:lnSpc>
              <a:spcBef>
                <a:spcPts val="600"/>
              </a:spcBef>
              <a:spcAft>
                <a:spcPts val="0"/>
              </a:spcAft>
              <a:buClr>
                <a:srgbClr val="3D4965"/>
              </a:buClr>
              <a:buSzPts val="2600"/>
              <a:buFont typeface="Dosis"/>
              <a:buNone/>
              <a:tabLst/>
              <a:defRPr/>
            </a:pPr>
            <a:endParaRPr kumimoji="0" lang="en-US" sz="2400" i="0" u="none" strike="noStrike" kern="0" cap="none" spc="0" normalizeH="0" baseline="0" noProof="0">
              <a:ln>
                <a:noFill/>
              </a:ln>
              <a:solidFill>
                <a:srgbClr val="282560"/>
              </a:solidFill>
              <a:effectLst/>
              <a:uLnTx/>
              <a:uFillTx/>
              <a:latin typeface="Ebrima" panose="02000000000000000000" pitchFamily="2" charset="0"/>
              <a:ea typeface="Ebrima" panose="02000000000000000000" pitchFamily="2" charset="0"/>
              <a:cs typeface="Ebrima" panose="02000000000000000000" pitchFamily="2" charset="0"/>
              <a:sym typeface="Dosis"/>
            </a:endParaRPr>
          </a:p>
          <a:p>
            <a:pPr marL="457200" marR="0" lvl="0" indent="0" defTabSz="914400" rtl="0" eaLnBrk="1" fontAlgn="auto" latinLnBrk="0" hangingPunct="1">
              <a:lnSpc>
                <a:spcPct val="100000"/>
              </a:lnSpc>
              <a:spcBef>
                <a:spcPts val="600"/>
              </a:spcBef>
              <a:spcAft>
                <a:spcPts val="0"/>
              </a:spcAft>
              <a:buClr>
                <a:srgbClr val="3D4965"/>
              </a:buClr>
              <a:buSzPts val="2600"/>
              <a:buFont typeface="Dosis"/>
              <a:buNone/>
              <a:tabLst/>
              <a:defRPr/>
            </a:pPr>
            <a:endParaRPr kumimoji="0" lang="en-US" sz="2400" i="0" u="none" strike="noStrike" kern="0" cap="none" spc="0" normalizeH="0" baseline="0" noProof="0">
              <a:ln>
                <a:noFill/>
              </a:ln>
              <a:solidFill>
                <a:srgbClr val="282560"/>
              </a:solidFill>
              <a:effectLst/>
              <a:uLnTx/>
              <a:uFillTx/>
              <a:latin typeface="Ebrima" panose="02000000000000000000" pitchFamily="2" charset="0"/>
              <a:ea typeface="Ebrima" panose="02000000000000000000" pitchFamily="2" charset="0"/>
              <a:cs typeface="Ebrima" panose="02000000000000000000" pitchFamily="2" charset="0"/>
              <a:sym typeface="Dosis"/>
            </a:endParaRPr>
          </a:p>
        </p:txBody>
      </p:sp>
      <p:pic>
        <p:nvPicPr>
          <p:cNvPr id="2" name="Google Shape;678;p38">
            <a:extLst>
              <a:ext uri="{FF2B5EF4-FFF2-40B4-BE49-F238E27FC236}">
                <a16:creationId xmlns:a16="http://schemas.microsoft.com/office/drawing/2014/main" id="{41485B12-6682-17D0-0608-8AA2065EBEB9}"/>
              </a:ext>
            </a:extLst>
          </p:cNvPr>
          <p:cNvPicPr preferRelativeResize="0"/>
          <p:nvPr/>
        </p:nvPicPr>
        <p:blipFill rotWithShape="1">
          <a:blip r:embed="rId4">
            <a:alphaModFix/>
          </a:blip>
          <a:srcRect l="4180" r="9448" b="5123"/>
          <a:stretch/>
        </p:blipFill>
        <p:spPr>
          <a:xfrm>
            <a:off x="3878053" y="1205857"/>
            <a:ext cx="4300045" cy="5394825"/>
          </a:xfrm>
          <a:prstGeom prst="rect">
            <a:avLst/>
          </a:prstGeom>
          <a:noFill/>
          <a:ln>
            <a:noFill/>
          </a:ln>
        </p:spPr>
      </p:pic>
    </p:spTree>
    <p:extLst>
      <p:ext uri="{BB962C8B-B14F-4D97-AF65-F5344CB8AC3E}">
        <p14:creationId xmlns:p14="http://schemas.microsoft.com/office/powerpoint/2010/main" val="21347882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3BE72643-553A-4DAA-E493-D955BE6E8463}"/>
              </a:ext>
            </a:extLst>
          </p:cNvPr>
          <p:cNvSpPr txBox="1">
            <a:spLocks/>
          </p:cNvSpPr>
          <p:nvPr/>
        </p:nvSpPr>
        <p:spPr>
          <a:xfrm>
            <a:off x="332677" y="257318"/>
            <a:ext cx="9694726" cy="1189527"/>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77"/>
            <a:r>
              <a:rPr lang="en-US" sz="8266">
                <a:solidFill>
                  <a:srgbClr val="282560"/>
                </a:solidFill>
                <a:latin typeface="Bahnschrift SemiBold Condensed" panose="020B0502040204020203" pitchFamily="34" charset="0"/>
                <a:sym typeface="Arial"/>
              </a:rPr>
              <a:t>Aquatic Food Chain</a:t>
            </a:r>
            <a:endParaRPr lang="en-US" sz="6600">
              <a:solidFill>
                <a:srgbClr val="282560"/>
              </a:solidFill>
              <a:latin typeface="Bahnschrift SemiBold Condensed" panose="020B0502040204020203" pitchFamily="34" charset="0"/>
              <a:sym typeface="Arial"/>
            </a:endParaRPr>
          </a:p>
        </p:txBody>
      </p:sp>
      <p:pic>
        <p:nvPicPr>
          <p:cNvPr id="9" name="Picture 8" descr="Logo, icon&#10;&#10;Description automatically generated">
            <a:extLst>
              <a:ext uri="{FF2B5EF4-FFF2-40B4-BE49-F238E27FC236}">
                <a16:creationId xmlns:a16="http://schemas.microsoft.com/office/drawing/2014/main" id="{D44AD31D-F339-4ABA-D86E-C045A3F570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69601" y="172348"/>
            <a:ext cx="1248702" cy="1276502"/>
          </a:xfrm>
          <a:prstGeom prst="rect">
            <a:avLst/>
          </a:prstGeom>
        </p:spPr>
      </p:pic>
      <p:pic>
        <p:nvPicPr>
          <p:cNvPr id="2" name="Google Shape;685;p39">
            <a:extLst>
              <a:ext uri="{FF2B5EF4-FFF2-40B4-BE49-F238E27FC236}">
                <a16:creationId xmlns:a16="http://schemas.microsoft.com/office/drawing/2014/main" id="{718B1FC0-D282-5EED-09E4-D624519CBC74}"/>
              </a:ext>
            </a:extLst>
          </p:cNvPr>
          <p:cNvPicPr preferRelativeResize="0"/>
          <p:nvPr/>
        </p:nvPicPr>
        <p:blipFill>
          <a:blip r:embed="rId4">
            <a:alphaModFix/>
          </a:blip>
          <a:stretch>
            <a:fillRect/>
          </a:stretch>
        </p:blipFill>
        <p:spPr>
          <a:xfrm>
            <a:off x="1208396" y="1265995"/>
            <a:ext cx="1630021" cy="1762884"/>
          </a:xfrm>
          <a:prstGeom prst="rect">
            <a:avLst/>
          </a:prstGeom>
          <a:noFill/>
          <a:ln>
            <a:noFill/>
          </a:ln>
        </p:spPr>
      </p:pic>
      <p:sp>
        <p:nvSpPr>
          <p:cNvPr id="3" name="Google Shape;686;p39">
            <a:extLst>
              <a:ext uri="{FF2B5EF4-FFF2-40B4-BE49-F238E27FC236}">
                <a16:creationId xmlns:a16="http://schemas.microsoft.com/office/drawing/2014/main" id="{FEF935D2-347A-F0A0-355A-4C86D6DA31A8}"/>
              </a:ext>
            </a:extLst>
          </p:cNvPr>
          <p:cNvSpPr/>
          <p:nvPr/>
        </p:nvSpPr>
        <p:spPr>
          <a:xfrm rot="-989573">
            <a:off x="2401072" y="2785736"/>
            <a:ext cx="252626" cy="1156438"/>
          </a:xfrm>
          <a:prstGeom prst="downArrow">
            <a:avLst>
              <a:gd name="adj1" fmla="val 50000"/>
              <a:gd name="adj2" fmla="val 50000"/>
            </a:avLst>
          </a:pr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687;p39">
            <a:extLst>
              <a:ext uri="{FF2B5EF4-FFF2-40B4-BE49-F238E27FC236}">
                <a16:creationId xmlns:a16="http://schemas.microsoft.com/office/drawing/2014/main" id="{08629B2C-9D39-5BAC-84B3-4E9587CC9B38}"/>
              </a:ext>
            </a:extLst>
          </p:cNvPr>
          <p:cNvSpPr/>
          <p:nvPr/>
        </p:nvSpPr>
        <p:spPr>
          <a:xfrm rot="-9289195" flipH="1">
            <a:off x="3900591" y="4024065"/>
            <a:ext cx="192219" cy="793597"/>
          </a:xfrm>
          <a:prstGeom prst="downArrow">
            <a:avLst>
              <a:gd name="adj1" fmla="val 50000"/>
              <a:gd name="adj2" fmla="val 50000"/>
            </a:avLst>
          </a:pr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688;p39">
            <a:extLst>
              <a:ext uri="{FF2B5EF4-FFF2-40B4-BE49-F238E27FC236}">
                <a16:creationId xmlns:a16="http://schemas.microsoft.com/office/drawing/2014/main" id="{587D4842-0926-0884-17E9-70F178C77E6C}"/>
              </a:ext>
            </a:extLst>
          </p:cNvPr>
          <p:cNvSpPr/>
          <p:nvPr/>
        </p:nvSpPr>
        <p:spPr>
          <a:xfrm rot="-8432719">
            <a:off x="5895013" y="2648787"/>
            <a:ext cx="307333" cy="835497"/>
          </a:xfrm>
          <a:prstGeom prst="downArrow">
            <a:avLst>
              <a:gd name="adj1" fmla="val 50000"/>
              <a:gd name="adj2" fmla="val 50000"/>
            </a:avLst>
          </a:pr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689;p39">
            <a:extLst>
              <a:ext uri="{FF2B5EF4-FFF2-40B4-BE49-F238E27FC236}">
                <a16:creationId xmlns:a16="http://schemas.microsoft.com/office/drawing/2014/main" id="{4EA3563B-7B59-D3ED-240B-6F438D4D2FCF}"/>
              </a:ext>
            </a:extLst>
          </p:cNvPr>
          <p:cNvSpPr/>
          <p:nvPr/>
        </p:nvSpPr>
        <p:spPr>
          <a:xfrm flipH="1">
            <a:off x="7206979" y="2646245"/>
            <a:ext cx="261000" cy="720600"/>
          </a:xfrm>
          <a:prstGeom prst="downArrow">
            <a:avLst>
              <a:gd name="adj1" fmla="val 50000"/>
              <a:gd name="adj2" fmla="val 50000"/>
            </a:avLst>
          </a:pr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90;p39">
            <a:extLst>
              <a:ext uri="{FF2B5EF4-FFF2-40B4-BE49-F238E27FC236}">
                <a16:creationId xmlns:a16="http://schemas.microsoft.com/office/drawing/2014/main" id="{C181CDCD-44A6-AF12-4C70-07B159126429}"/>
              </a:ext>
            </a:extLst>
          </p:cNvPr>
          <p:cNvSpPr txBox="1"/>
          <p:nvPr/>
        </p:nvSpPr>
        <p:spPr>
          <a:xfrm>
            <a:off x="822419" y="2663248"/>
            <a:ext cx="1457700" cy="830966"/>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400" b="1">
                <a:solidFill>
                  <a:srgbClr val="328486"/>
                </a:solidFill>
                <a:latin typeface="Ebrima" panose="02000000000000000000" pitchFamily="2" charset="0"/>
                <a:ea typeface="Ebrima" panose="02000000000000000000" pitchFamily="2" charset="0"/>
                <a:cs typeface="Ebrima" panose="02000000000000000000" pitchFamily="2" charset="0"/>
                <a:sym typeface="Dosis"/>
              </a:rPr>
              <a:t>Sunlight provides energy</a:t>
            </a:r>
            <a:endParaRPr sz="1400" b="1">
              <a:solidFill>
                <a:srgbClr val="328486"/>
              </a:solidFill>
              <a:latin typeface="Ebrima" panose="02000000000000000000" pitchFamily="2" charset="0"/>
              <a:ea typeface="Ebrima" panose="02000000000000000000" pitchFamily="2" charset="0"/>
              <a:cs typeface="Ebrima" panose="02000000000000000000" pitchFamily="2" charset="0"/>
              <a:sym typeface="Dosis"/>
            </a:endParaRPr>
          </a:p>
        </p:txBody>
      </p:sp>
      <p:pic>
        <p:nvPicPr>
          <p:cNvPr id="11" name="Google Shape;691;p39">
            <a:extLst>
              <a:ext uri="{FF2B5EF4-FFF2-40B4-BE49-F238E27FC236}">
                <a16:creationId xmlns:a16="http://schemas.microsoft.com/office/drawing/2014/main" id="{E0B5EB1C-85FE-5FFD-0E76-3F849F4C2017}"/>
              </a:ext>
            </a:extLst>
          </p:cNvPr>
          <p:cNvPicPr preferRelativeResize="0"/>
          <p:nvPr/>
        </p:nvPicPr>
        <p:blipFill rotWithShape="1">
          <a:blip r:embed="rId5">
            <a:alphaModFix/>
          </a:blip>
          <a:srcRect l="14006" r="15181"/>
          <a:stretch/>
        </p:blipFill>
        <p:spPr>
          <a:xfrm>
            <a:off x="2170854" y="4047470"/>
            <a:ext cx="1515049" cy="1391975"/>
          </a:xfrm>
          <a:prstGeom prst="rect">
            <a:avLst/>
          </a:prstGeom>
          <a:noFill/>
          <a:ln>
            <a:noFill/>
          </a:ln>
        </p:spPr>
      </p:pic>
      <p:sp>
        <p:nvSpPr>
          <p:cNvPr id="12" name="Google Shape;692;p39">
            <a:extLst>
              <a:ext uri="{FF2B5EF4-FFF2-40B4-BE49-F238E27FC236}">
                <a16:creationId xmlns:a16="http://schemas.microsoft.com/office/drawing/2014/main" id="{766947A5-E6B8-ED49-06A4-D185D7F7659D}"/>
              </a:ext>
            </a:extLst>
          </p:cNvPr>
          <p:cNvSpPr txBox="1"/>
          <p:nvPr/>
        </p:nvSpPr>
        <p:spPr>
          <a:xfrm>
            <a:off x="1738328" y="5480132"/>
            <a:ext cx="2907000" cy="830966"/>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400" b="1">
                <a:solidFill>
                  <a:srgbClr val="328486"/>
                </a:solidFill>
                <a:latin typeface="Ebrima" panose="02000000000000000000" pitchFamily="2" charset="0"/>
                <a:ea typeface="Ebrima" panose="02000000000000000000" pitchFamily="2" charset="0"/>
                <a:cs typeface="Ebrima" panose="02000000000000000000" pitchFamily="2" charset="0"/>
                <a:sym typeface="Dosis"/>
              </a:rPr>
              <a:t>Tiny organisms known as phytoplankton use the sun's energy to create food</a:t>
            </a:r>
            <a:endParaRPr sz="1400" b="1">
              <a:solidFill>
                <a:srgbClr val="328486"/>
              </a:solidFill>
              <a:latin typeface="Ebrima" panose="02000000000000000000" pitchFamily="2" charset="0"/>
              <a:ea typeface="Ebrima" panose="02000000000000000000" pitchFamily="2" charset="0"/>
              <a:cs typeface="Ebrima" panose="02000000000000000000" pitchFamily="2" charset="0"/>
              <a:sym typeface="Dosis"/>
            </a:endParaRPr>
          </a:p>
        </p:txBody>
      </p:sp>
      <p:pic>
        <p:nvPicPr>
          <p:cNvPr id="13" name="Google Shape;693;p39">
            <a:extLst>
              <a:ext uri="{FF2B5EF4-FFF2-40B4-BE49-F238E27FC236}">
                <a16:creationId xmlns:a16="http://schemas.microsoft.com/office/drawing/2014/main" id="{4E49EFC7-6FDC-09E3-636B-0FAF7C5D7F88}"/>
              </a:ext>
            </a:extLst>
          </p:cNvPr>
          <p:cNvPicPr preferRelativeResize="0"/>
          <p:nvPr/>
        </p:nvPicPr>
        <p:blipFill rotWithShape="1">
          <a:blip r:embed="rId6">
            <a:alphaModFix/>
          </a:blip>
          <a:srcRect l="3689" t="12800" r="8667" b="10594"/>
          <a:stretch/>
        </p:blipFill>
        <p:spPr>
          <a:xfrm>
            <a:off x="3818579" y="3075545"/>
            <a:ext cx="1804026" cy="886950"/>
          </a:xfrm>
          <a:prstGeom prst="rect">
            <a:avLst/>
          </a:prstGeom>
          <a:noFill/>
          <a:ln>
            <a:noFill/>
          </a:ln>
        </p:spPr>
      </p:pic>
      <p:sp>
        <p:nvSpPr>
          <p:cNvPr id="14" name="Google Shape;694;p39">
            <a:extLst>
              <a:ext uri="{FF2B5EF4-FFF2-40B4-BE49-F238E27FC236}">
                <a16:creationId xmlns:a16="http://schemas.microsoft.com/office/drawing/2014/main" id="{359F5E37-6FB4-4475-48ED-51FAEC475AB9}"/>
              </a:ext>
            </a:extLst>
          </p:cNvPr>
          <p:cNvSpPr txBox="1"/>
          <p:nvPr/>
        </p:nvSpPr>
        <p:spPr>
          <a:xfrm>
            <a:off x="3742632" y="2235569"/>
            <a:ext cx="1903425" cy="830966"/>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r>
              <a:rPr lang="en" sz="1400" b="1">
                <a:solidFill>
                  <a:srgbClr val="328486"/>
                </a:solidFill>
                <a:latin typeface="Ebrima" panose="02000000000000000000" pitchFamily="2" charset="0"/>
                <a:ea typeface="Ebrima" panose="02000000000000000000" pitchFamily="2" charset="0"/>
                <a:cs typeface="Ebrima" panose="02000000000000000000" pitchFamily="2" charset="0"/>
                <a:sym typeface="Dosis"/>
              </a:rPr>
              <a:t>Animals like this krill eat the phytoplankton </a:t>
            </a:r>
            <a:endParaRPr sz="1400" b="1">
              <a:solidFill>
                <a:srgbClr val="328486"/>
              </a:solidFill>
              <a:latin typeface="Ebrima" panose="02000000000000000000" pitchFamily="2" charset="0"/>
              <a:ea typeface="Ebrima" panose="02000000000000000000" pitchFamily="2" charset="0"/>
              <a:cs typeface="Ebrima" panose="02000000000000000000" pitchFamily="2" charset="0"/>
              <a:sym typeface="Dosis"/>
            </a:endParaRPr>
          </a:p>
        </p:txBody>
      </p:sp>
      <p:pic>
        <p:nvPicPr>
          <p:cNvPr id="15" name="Google Shape;695;p39">
            <a:extLst>
              <a:ext uri="{FF2B5EF4-FFF2-40B4-BE49-F238E27FC236}">
                <a16:creationId xmlns:a16="http://schemas.microsoft.com/office/drawing/2014/main" id="{9C903277-2068-9116-21BB-01DF0C9A9224}"/>
              </a:ext>
            </a:extLst>
          </p:cNvPr>
          <p:cNvPicPr preferRelativeResize="0"/>
          <p:nvPr/>
        </p:nvPicPr>
        <p:blipFill>
          <a:blip r:embed="rId7">
            <a:alphaModFix/>
          </a:blip>
          <a:stretch>
            <a:fillRect/>
          </a:stretch>
        </p:blipFill>
        <p:spPr>
          <a:xfrm>
            <a:off x="6363706" y="1446845"/>
            <a:ext cx="1947549" cy="1199400"/>
          </a:xfrm>
          <a:prstGeom prst="rect">
            <a:avLst/>
          </a:prstGeom>
          <a:noFill/>
          <a:ln>
            <a:noFill/>
          </a:ln>
        </p:spPr>
      </p:pic>
      <p:sp>
        <p:nvSpPr>
          <p:cNvPr id="16" name="Google Shape;696;p39">
            <a:extLst>
              <a:ext uri="{FF2B5EF4-FFF2-40B4-BE49-F238E27FC236}">
                <a16:creationId xmlns:a16="http://schemas.microsoft.com/office/drawing/2014/main" id="{31881E3D-F47C-1C40-F65B-E16837A81C4B}"/>
              </a:ext>
            </a:extLst>
          </p:cNvPr>
          <p:cNvSpPr txBox="1"/>
          <p:nvPr/>
        </p:nvSpPr>
        <p:spPr>
          <a:xfrm>
            <a:off x="8311255" y="1606956"/>
            <a:ext cx="1560923" cy="830966"/>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400" b="1">
                <a:solidFill>
                  <a:srgbClr val="328486"/>
                </a:solidFill>
                <a:latin typeface="Ebrima" panose="02000000000000000000" pitchFamily="2" charset="0"/>
                <a:ea typeface="Ebrima" panose="02000000000000000000" pitchFamily="2" charset="0"/>
                <a:cs typeface="Ebrima" panose="02000000000000000000" pitchFamily="2" charset="0"/>
                <a:sym typeface="Dosis"/>
              </a:rPr>
              <a:t>Small fish like herring eat the phytoplankton</a:t>
            </a:r>
            <a:endParaRPr sz="1400" b="1">
              <a:solidFill>
                <a:srgbClr val="328486"/>
              </a:solidFill>
              <a:latin typeface="Ebrima" panose="02000000000000000000" pitchFamily="2" charset="0"/>
              <a:ea typeface="Ebrima" panose="02000000000000000000" pitchFamily="2" charset="0"/>
              <a:cs typeface="Ebrima" panose="02000000000000000000" pitchFamily="2" charset="0"/>
              <a:sym typeface="Dosis"/>
            </a:endParaRPr>
          </a:p>
        </p:txBody>
      </p:sp>
      <p:pic>
        <p:nvPicPr>
          <p:cNvPr id="17" name="Google Shape;697;p39">
            <a:extLst>
              <a:ext uri="{FF2B5EF4-FFF2-40B4-BE49-F238E27FC236}">
                <a16:creationId xmlns:a16="http://schemas.microsoft.com/office/drawing/2014/main" id="{F6DEAB40-DC57-3838-2517-6EAB58CC6645}"/>
              </a:ext>
            </a:extLst>
          </p:cNvPr>
          <p:cNvPicPr preferRelativeResize="0"/>
          <p:nvPr/>
        </p:nvPicPr>
        <p:blipFill rotWithShape="1">
          <a:blip r:embed="rId8">
            <a:alphaModFix/>
          </a:blip>
          <a:srcRect l="5253" t="20307" r="5253" b="20366"/>
          <a:stretch/>
        </p:blipFill>
        <p:spPr>
          <a:xfrm>
            <a:off x="6528292" y="3486845"/>
            <a:ext cx="1932710" cy="720600"/>
          </a:xfrm>
          <a:prstGeom prst="rect">
            <a:avLst/>
          </a:prstGeom>
          <a:noFill/>
          <a:ln>
            <a:noFill/>
          </a:ln>
        </p:spPr>
      </p:pic>
      <p:sp>
        <p:nvSpPr>
          <p:cNvPr id="18" name="Google Shape;698;p39">
            <a:extLst>
              <a:ext uri="{FF2B5EF4-FFF2-40B4-BE49-F238E27FC236}">
                <a16:creationId xmlns:a16="http://schemas.microsoft.com/office/drawing/2014/main" id="{A1F271AA-4A87-FDD4-3204-43743E847F7A}"/>
              </a:ext>
            </a:extLst>
          </p:cNvPr>
          <p:cNvSpPr txBox="1"/>
          <p:nvPr/>
        </p:nvSpPr>
        <p:spPr>
          <a:xfrm>
            <a:off x="8461002" y="3429000"/>
            <a:ext cx="2099544" cy="830966"/>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400" b="1">
                <a:solidFill>
                  <a:srgbClr val="328486"/>
                </a:solidFill>
                <a:latin typeface="Ebrima" panose="02000000000000000000" pitchFamily="2" charset="0"/>
                <a:ea typeface="Ebrima" panose="02000000000000000000" pitchFamily="2" charset="0"/>
                <a:cs typeface="Ebrima" panose="02000000000000000000" pitchFamily="2" charset="0"/>
                <a:sym typeface="Dosis"/>
              </a:rPr>
              <a:t>Tuna eat the small fish that consumed the krill</a:t>
            </a:r>
            <a:endParaRPr sz="1400" b="1">
              <a:solidFill>
                <a:srgbClr val="328486"/>
              </a:solidFill>
              <a:latin typeface="Ebrima" panose="02000000000000000000" pitchFamily="2" charset="0"/>
              <a:ea typeface="Ebrima" panose="02000000000000000000" pitchFamily="2" charset="0"/>
              <a:cs typeface="Ebrima" panose="02000000000000000000" pitchFamily="2" charset="0"/>
              <a:sym typeface="Dosis"/>
            </a:endParaRPr>
          </a:p>
        </p:txBody>
      </p:sp>
      <p:sp>
        <p:nvSpPr>
          <p:cNvPr id="19" name="Google Shape;699;p39">
            <a:extLst>
              <a:ext uri="{FF2B5EF4-FFF2-40B4-BE49-F238E27FC236}">
                <a16:creationId xmlns:a16="http://schemas.microsoft.com/office/drawing/2014/main" id="{CEBDD293-1415-38BB-393F-938DE4DBD41D}"/>
              </a:ext>
            </a:extLst>
          </p:cNvPr>
          <p:cNvSpPr/>
          <p:nvPr/>
        </p:nvSpPr>
        <p:spPr>
          <a:xfrm rot="5400000">
            <a:off x="6497604" y="4463795"/>
            <a:ext cx="1055100" cy="782400"/>
          </a:xfrm>
          <a:prstGeom prst="bentUpArrow">
            <a:avLst>
              <a:gd name="adj1" fmla="val 25000"/>
              <a:gd name="adj2" fmla="val 25272"/>
              <a:gd name="adj3" fmla="val 25000"/>
            </a:avLst>
          </a:pr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 name="Google Shape;700;p39">
            <a:extLst>
              <a:ext uri="{FF2B5EF4-FFF2-40B4-BE49-F238E27FC236}">
                <a16:creationId xmlns:a16="http://schemas.microsoft.com/office/drawing/2014/main" id="{84D42A1E-7FEC-DEEB-BF70-DE09BE79942D}"/>
              </a:ext>
            </a:extLst>
          </p:cNvPr>
          <p:cNvPicPr preferRelativeResize="0"/>
          <p:nvPr/>
        </p:nvPicPr>
        <p:blipFill rotWithShape="1">
          <a:blip r:embed="rId9">
            <a:alphaModFix/>
          </a:blip>
          <a:srcRect t="20258" r="15690" b="9497"/>
          <a:stretch/>
        </p:blipFill>
        <p:spPr>
          <a:xfrm>
            <a:off x="7582948" y="4399718"/>
            <a:ext cx="2479599" cy="1549424"/>
          </a:xfrm>
          <a:prstGeom prst="rect">
            <a:avLst/>
          </a:prstGeom>
          <a:noFill/>
          <a:ln>
            <a:noFill/>
          </a:ln>
        </p:spPr>
      </p:pic>
      <p:sp>
        <p:nvSpPr>
          <p:cNvPr id="21" name="Google Shape;701;p39">
            <a:extLst>
              <a:ext uri="{FF2B5EF4-FFF2-40B4-BE49-F238E27FC236}">
                <a16:creationId xmlns:a16="http://schemas.microsoft.com/office/drawing/2014/main" id="{68391839-6502-D19D-FF2F-A9C96A365A0F}"/>
              </a:ext>
            </a:extLst>
          </p:cNvPr>
          <p:cNvSpPr txBox="1"/>
          <p:nvPr/>
        </p:nvSpPr>
        <p:spPr>
          <a:xfrm>
            <a:off x="10098654" y="4743457"/>
            <a:ext cx="1279327" cy="104641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400" b="1">
                <a:solidFill>
                  <a:srgbClr val="328486"/>
                </a:solidFill>
                <a:latin typeface="Ebrima" panose="02000000000000000000" pitchFamily="2" charset="0"/>
                <a:ea typeface="Ebrima" panose="02000000000000000000" pitchFamily="2" charset="0"/>
                <a:cs typeface="Ebrima" panose="02000000000000000000" pitchFamily="2" charset="0"/>
                <a:sym typeface="Dosis"/>
              </a:rPr>
              <a:t>Sharks than consume the big fish like tuna</a:t>
            </a:r>
            <a:endParaRPr sz="1400" b="1">
              <a:solidFill>
                <a:srgbClr val="328486"/>
              </a:solidFill>
              <a:latin typeface="Ebrima" panose="02000000000000000000" pitchFamily="2" charset="0"/>
              <a:ea typeface="Ebrima" panose="02000000000000000000" pitchFamily="2" charset="0"/>
              <a:cs typeface="Ebrima" panose="02000000000000000000" pitchFamily="2" charset="0"/>
              <a:sym typeface="Dosis"/>
            </a:endParaRPr>
          </a:p>
        </p:txBody>
      </p:sp>
    </p:spTree>
    <p:extLst>
      <p:ext uri="{BB962C8B-B14F-4D97-AF65-F5344CB8AC3E}">
        <p14:creationId xmlns:p14="http://schemas.microsoft.com/office/powerpoint/2010/main" val="718142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1000" fill="hold"/>
                                        <p:tgtEl>
                                          <p:spTgt spid="10"/>
                                        </p:tgtEl>
                                        <p:attrNameLst>
                                          <p:attrName>ppt_x</p:attrName>
                                        </p:attrNameLst>
                                      </p:cBhvr>
                                      <p:tavLst>
                                        <p:tav tm="0">
                                          <p:val>
                                            <p:strVal val="#ppt_x"/>
                                          </p:val>
                                        </p:tav>
                                        <p:tav tm="100000">
                                          <p:val>
                                            <p:strVal val="#ppt_x"/>
                                          </p:val>
                                        </p:tav>
                                      </p:tavLst>
                                    </p:anim>
                                    <p:anim calcmode="lin" valueType="num">
                                      <p:cBhvr additive="base">
                                        <p:cTn id="26"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1000"/>
                                        <p:tgtEl>
                                          <p:spTgt spid="3"/>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1000"/>
                                        <p:tgtEl>
                                          <p:spTgt spid="11"/>
                                        </p:tgtEl>
                                      </p:cBhvr>
                                    </p:animEffect>
                                    <p:anim calcmode="lin" valueType="num">
                                      <p:cBhvr>
                                        <p:cTn id="37" dur="1000" fill="hold"/>
                                        <p:tgtEl>
                                          <p:spTgt spid="11"/>
                                        </p:tgtEl>
                                        <p:attrNameLst>
                                          <p:attrName>ppt_x</p:attrName>
                                        </p:attrNameLst>
                                      </p:cBhvr>
                                      <p:tavLst>
                                        <p:tav tm="0">
                                          <p:val>
                                            <p:strVal val="#ppt_x"/>
                                          </p:val>
                                        </p:tav>
                                        <p:tav tm="100000">
                                          <p:val>
                                            <p:strVal val="#ppt_x"/>
                                          </p:val>
                                        </p:tav>
                                      </p:tavLst>
                                    </p:anim>
                                    <p:anim calcmode="lin" valueType="num">
                                      <p:cBhvr>
                                        <p:cTn id="3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barn(inVertical)">
                                      <p:cBhvr>
                                        <p:cTn id="43" dur="500"/>
                                        <p:tgtEl>
                                          <p:spTgt spid="12"/>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4"/>
                                        </p:tgtEl>
                                        <p:attrNameLst>
                                          <p:attrName>style.visibility</p:attrName>
                                        </p:attrNameLst>
                                      </p:cBhvr>
                                      <p:to>
                                        <p:strVal val="visible"/>
                                      </p:to>
                                    </p:set>
                                    <p:animEffect transition="in" filter="fade">
                                      <p:cBhvr>
                                        <p:cTn id="48" dur="1000"/>
                                        <p:tgtEl>
                                          <p:spTgt spid="4"/>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13"/>
                                        </p:tgtEl>
                                        <p:attrNameLst>
                                          <p:attrName>style.visibility</p:attrName>
                                        </p:attrNameLst>
                                      </p:cBhvr>
                                      <p:to>
                                        <p:strVal val="visible"/>
                                      </p:to>
                                    </p:set>
                                    <p:animEffect transition="in" filter="barn(inVertical)">
                                      <p:cBhvr>
                                        <p:cTn id="53" dur="500"/>
                                        <p:tgtEl>
                                          <p:spTgt spid="13"/>
                                        </p:tgtEl>
                                      </p:cBhvr>
                                    </p:animEffect>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14"/>
                                        </p:tgtEl>
                                        <p:attrNameLst>
                                          <p:attrName>style.visibility</p:attrName>
                                        </p:attrNameLst>
                                      </p:cBhvr>
                                      <p:to>
                                        <p:strVal val="visible"/>
                                      </p:to>
                                    </p:set>
                                    <p:animEffect transition="in" filter="fade">
                                      <p:cBhvr>
                                        <p:cTn id="58" dur="1000"/>
                                        <p:tgtEl>
                                          <p:spTgt spid="14"/>
                                        </p:tgtEl>
                                      </p:cBhvr>
                                    </p:animEffect>
                                    <p:anim calcmode="lin" valueType="num">
                                      <p:cBhvr>
                                        <p:cTn id="59" dur="1000" fill="hold"/>
                                        <p:tgtEl>
                                          <p:spTgt spid="14"/>
                                        </p:tgtEl>
                                        <p:attrNameLst>
                                          <p:attrName>ppt_x</p:attrName>
                                        </p:attrNameLst>
                                      </p:cBhvr>
                                      <p:tavLst>
                                        <p:tav tm="0">
                                          <p:val>
                                            <p:strVal val="#ppt_x"/>
                                          </p:val>
                                        </p:tav>
                                        <p:tav tm="100000">
                                          <p:val>
                                            <p:strVal val="#ppt_x"/>
                                          </p:val>
                                        </p:tav>
                                      </p:tavLst>
                                    </p:anim>
                                    <p:anim calcmode="lin" valueType="num">
                                      <p:cBhvr>
                                        <p:cTn id="6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5"/>
                                        </p:tgtEl>
                                        <p:attrNameLst>
                                          <p:attrName>style.visibility</p:attrName>
                                        </p:attrNameLst>
                                      </p:cBhvr>
                                      <p:to>
                                        <p:strVal val="visible"/>
                                      </p:to>
                                    </p:set>
                                    <p:animEffect transition="in" filter="fade">
                                      <p:cBhvr>
                                        <p:cTn id="65" dur="1000"/>
                                        <p:tgtEl>
                                          <p:spTgt spid="5"/>
                                        </p:tgtEl>
                                      </p:cBhvr>
                                    </p:animEffect>
                                  </p:childTnLst>
                                </p:cTn>
                              </p:par>
                            </p:childTnLst>
                          </p:cTn>
                        </p:par>
                      </p:childTnLst>
                    </p:cTn>
                  </p:par>
                  <p:par>
                    <p:cTn id="66" fill="hold">
                      <p:stCondLst>
                        <p:cond delay="indefinite"/>
                      </p:stCondLst>
                      <p:childTnLst>
                        <p:par>
                          <p:cTn id="67" fill="hold">
                            <p:stCondLst>
                              <p:cond delay="0"/>
                            </p:stCondLst>
                            <p:childTnLst>
                              <p:par>
                                <p:cTn id="68" presetID="17" presetClass="entr" presetSubtype="10" fill="hold" nodeType="clickEffect">
                                  <p:stCondLst>
                                    <p:cond delay="0"/>
                                  </p:stCondLst>
                                  <p:childTnLst>
                                    <p:set>
                                      <p:cBhvr>
                                        <p:cTn id="69" dur="1" fill="hold">
                                          <p:stCondLst>
                                            <p:cond delay="0"/>
                                          </p:stCondLst>
                                        </p:cTn>
                                        <p:tgtEl>
                                          <p:spTgt spid="15"/>
                                        </p:tgtEl>
                                        <p:attrNameLst>
                                          <p:attrName>style.visibility</p:attrName>
                                        </p:attrNameLst>
                                      </p:cBhvr>
                                      <p:to>
                                        <p:strVal val="visible"/>
                                      </p:to>
                                    </p:set>
                                    <p:anim calcmode="lin" valueType="num">
                                      <p:cBhvr>
                                        <p:cTn id="70" dur="1000" fill="hold"/>
                                        <p:tgtEl>
                                          <p:spTgt spid="15"/>
                                        </p:tgtEl>
                                        <p:attrNameLst>
                                          <p:attrName>ppt_w</p:attrName>
                                        </p:attrNameLst>
                                      </p:cBhvr>
                                      <p:tavLst>
                                        <p:tav tm="0">
                                          <p:val>
                                            <p:fltVal val="0"/>
                                          </p:val>
                                        </p:tav>
                                        <p:tav tm="100000">
                                          <p:val>
                                            <p:strVal val="#ppt_w"/>
                                          </p:val>
                                        </p:tav>
                                      </p:tavLst>
                                    </p:anim>
                                    <p:anim calcmode="lin" valueType="num">
                                      <p:cBhvr>
                                        <p:cTn id="71" dur="1000" fill="hold"/>
                                        <p:tgtEl>
                                          <p:spTgt spid="15"/>
                                        </p:tgtEl>
                                        <p:attrNameLst>
                                          <p:attrName>ppt_h</p:attrName>
                                        </p:attrNameLst>
                                      </p:cBhvr>
                                      <p:tavLst>
                                        <p:tav tm="0">
                                          <p:val>
                                            <p:strVal val="#ppt_h"/>
                                          </p:val>
                                        </p:tav>
                                        <p:tav tm="100000">
                                          <p:val>
                                            <p:strVal val="#ppt_h"/>
                                          </p:val>
                                        </p:tav>
                                      </p:tavLst>
                                    </p:anim>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grpId="0" nodeType="clickEffect">
                                  <p:stCondLst>
                                    <p:cond delay="0"/>
                                  </p:stCondLst>
                                  <p:childTnLst>
                                    <p:set>
                                      <p:cBhvr>
                                        <p:cTn id="75" dur="1" fill="hold">
                                          <p:stCondLst>
                                            <p:cond delay="0"/>
                                          </p:stCondLst>
                                        </p:cTn>
                                        <p:tgtEl>
                                          <p:spTgt spid="16"/>
                                        </p:tgtEl>
                                        <p:attrNameLst>
                                          <p:attrName>style.visibility</p:attrName>
                                        </p:attrNameLst>
                                      </p:cBhvr>
                                      <p:to>
                                        <p:strVal val="visible"/>
                                      </p:to>
                                    </p:set>
                                    <p:animEffect transition="in" filter="fade">
                                      <p:cBhvr>
                                        <p:cTn id="76" dur="1250"/>
                                        <p:tgtEl>
                                          <p:spTgt spid="16"/>
                                        </p:tgtEl>
                                      </p:cBhvr>
                                    </p:animEffect>
                                    <p:anim calcmode="lin" valueType="num">
                                      <p:cBhvr>
                                        <p:cTn id="77" dur="1250" fill="hold"/>
                                        <p:tgtEl>
                                          <p:spTgt spid="16"/>
                                        </p:tgtEl>
                                        <p:attrNameLst>
                                          <p:attrName>ppt_x</p:attrName>
                                        </p:attrNameLst>
                                      </p:cBhvr>
                                      <p:tavLst>
                                        <p:tav tm="0">
                                          <p:val>
                                            <p:strVal val="#ppt_x"/>
                                          </p:val>
                                        </p:tav>
                                        <p:tav tm="100000">
                                          <p:val>
                                            <p:strVal val="#ppt_x"/>
                                          </p:val>
                                        </p:tav>
                                      </p:tavLst>
                                    </p:anim>
                                    <p:anim calcmode="lin" valueType="num">
                                      <p:cBhvr>
                                        <p:cTn id="78" dur="125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6"/>
                                        </p:tgtEl>
                                        <p:attrNameLst>
                                          <p:attrName>style.visibility</p:attrName>
                                        </p:attrNameLst>
                                      </p:cBhvr>
                                      <p:to>
                                        <p:strVal val="visible"/>
                                      </p:to>
                                    </p:set>
                                    <p:animEffect transition="in" filter="fade">
                                      <p:cBhvr>
                                        <p:cTn id="83" dur="500"/>
                                        <p:tgtEl>
                                          <p:spTgt spid="6"/>
                                        </p:tgtEl>
                                      </p:cBhvr>
                                    </p:animEffect>
                                  </p:childTnLst>
                                </p:cTn>
                              </p:par>
                            </p:childTnLst>
                          </p:cTn>
                        </p:par>
                      </p:childTnLst>
                    </p:cTn>
                  </p:par>
                  <p:par>
                    <p:cTn id="84" fill="hold">
                      <p:stCondLst>
                        <p:cond delay="indefinite"/>
                      </p:stCondLst>
                      <p:childTnLst>
                        <p:par>
                          <p:cTn id="85" fill="hold">
                            <p:stCondLst>
                              <p:cond delay="0"/>
                            </p:stCondLst>
                            <p:childTnLst>
                              <p:par>
                                <p:cTn id="86" presetID="26" presetClass="entr" presetSubtype="0" fill="hold" grpId="0" nodeType="clickEffect">
                                  <p:stCondLst>
                                    <p:cond delay="0"/>
                                  </p:stCondLst>
                                  <p:childTnLst>
                                    <p:set>
                                      <p:cBhvr>
                                        <p:cTn id="87" dur="1" fill="hold">
                                          <p:stCondLst>
                                            <p:cond delay="0"/>
                                          </p:stCondLst>
                                        </p:cTn>
                                        <p:tgtEl>
                                          <p:spTgt spid="18"/>
                                        </p:tgtEl>
                                        <p:attrNameLst>
                                          <p:attrName>style.visibility</p:attrName>
                                        </p:attrNameLst>
                                      </p:cBhvr>
                                      <p:to>
                                        <p:strVal val="visible"/>
                                      </p:to>
                                    </p:set>
                                    <p:animEffect transition="in" filter="wipe(down)">
                                      <p:cBhvr>
                                        <p:cTn id="88" dur="580">
                                          <p:stCondLst>
                                            <p:cond delay="0"/>
                                          </p:stCondLst>
                                        </p:cTn>
                                        <p:tgtEl>
                                          <p:spTgt spid="18"/>
                                        </p:tgtEl>
                                      </p:cBhvr>
                                    </p:animEffect>
                                    <p:anim calcmode="lin" valueType="num">
                                      <p:cBhvr>
                                        <p:cTn id="89"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90"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91"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92"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93"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94" dur="26">
                                          <p:stCondLst>
                                            <p:cond delay="650"/>
                                          </p:stCondLst>
                                        </p:cTn>
                                        <p:tgtEl>
                                          <p:spTgt spid="18"/>
                                        </p:tgtEl>
                                      </p:cBhvr>
                                      <p:to x="100000" y="60000"/>
                                    </p:animScale>
                                    <p:animScale>
                                      <p:cBhvr>
                                        <p:cTn id="95" dur="166" decel="50000">
                                          <p:stCondLst>
                                            <p:cond delay="676"/>
                                          </p:stCondLst>
                                        </p:cTn>
                                        <p:tgtEl>
                                          <p:spTgt spid="18"/>
                                        </p:tgtEl>
                                      </p:cBhvr>
                                      <p:to x="100000" y="100000"/>
                                    </p:animScale>
                                    <p:animScale>
                                      <p:cBhvr>
                                        <p:cTn id="96" dur="26">
                                          <p:stCondLst>
                                            <p:cond delay="1312"/>
                                          </p:stCondLst>
                                        </p:cTn>
                                        <p:tgtEl>
                                          <p:spTgt spid="18"/>
                                        </p:tgtEl>
                                      </p:cBhvr>
                                      <p:to x="100000" y="80000"/>
                                    </p:animScale>
                                    <p:animScale>
                                      <p:cBhvr>
                                        <p:cTn id="97" dur="166" decel="50000">
                                          <p:stCondLst>
                                            <p:cond delay="1338"/>
                                          </p:stCondLst>
                                        </p:cTn>
                                        <p:tgtEl>
                                          <p:spTgt spid="18"/>
                                        </p:tgtEl>
                                      </p:cBhvr>
                                      <p:to x="100000" y="100000"/>
                                    </p:animScale>
                                    <p:animScale>
                                      <p:cBhvr>
                                        <p:cTn id="98" dur="26">
                                          <p:stCondLst>
                                            <p:cond delay="1642"/>
                                          </p:stCondLst>
                                        </p:cTn>
                                        <p:tgtEl>
                                          <p:spTgt spid="18"/>
                                        </p:tgtEl>
                                      </p:cBhvr>
                                      <p:to x="100000" y="90000"/>
                                    </p:animScale>
                                    <p:animScale>
                                      <p:cBhvr>
                                        <p:cTn id="99" dur="166" decel="50000">
                                          <p:stCondLst>
                                            <p:cond delay="1668"/>
                                          </p:stCondLst>
                                        </p:cTn>
                                        <p:tgtEl>
                                          <p:spTgt spid="18"/>
                                        </p:tgtEl>
                                      </p:cBhvr>
                                      <p:to x="100000" y="100000"/>
                                    </p:animScale>
                                    <p:animScale>
                                      <p:cBhvr>
                                        <p:cTn id="100" dur="26">
                                          <p:stCondLst>
                                            <p:cond delay="1808"/>
                                          </p:stCondLst>
                                        </p:cTn>
                                        <p:tgtEl>
                                          <p:spTgt spid="18"/>
                                        </p:tgtEl>
                                      </p:cBhvr>
                                      <p:to x="100000" y="95000"/>
                                    </p:animScale>
                                    <p:animScale>
                                      <p:cBhvr>
                                        <p:cTn id="101" dur="166" decel="50000">
                                          <p:stCondLst>
                                            <p:cond delay="1834"/>
                                          </p:stCondLst>
                                        </p:cTn>
                                        <p:tgtEl>
                                          <p:spTgt spid="18"/>
                                        </p:tgtEl>
                                      </p:cBhvr>
                                      <p:to x="100000" y="100000"/>
                                    </p:animScale>
                                  </p:childTnLst>
                                </p:cTn>
                              </p:par>
                            </p:childTnLst>
                          </p:cTn>
                        </p:par>
                      </p:childTnLst>
                    </p:cTn>
                  </p:par>
                  <p:par>
                    <p:cTn id="102" fill="hold">
                      <p:stCondLst>
                        <p:cond delay="indefinite"/>
                      </p:stCondLst>
                      <p:childTnLst>
                        <p:par>
                          <p:cTn id="103" fill="hold">
                            <p:stCondLst>
                              <p:cond delay="0"/>
                            </p:stCondLst>
                            <p:childTnLst>
                              <p:par>
                                <p:cTn id="104" presetID="22" presetClass="entr" presetSubtype="4" fill="hold" nodeType="clickEffect">
                                  <p:stCondLst>
                                    <p:cond delay="0"/>
                                  </p:stCondLst>
                                  <p:childTnLst>
                                    <p:set>
                                      <p:cBhvr>
                                        <p:cTn id="105" dur="1" fill="hold">
                                          <p:stCondLst>
                                            <p:cond delay="0"/>
                                          </p:stCondLst>
                                        </p:cTn>
                                        <p:tgtEl>
                                          <p:spTgt spid="17"/>
                                        </p:tgtEl>
                                        <p:attrNameLst>
                                          <p:attrName>style.visibility</p:attrName>
                                        </p:attrNameLst>
                                      </p:cBhvr>
                                      <p:to>
                                        <p:strVal val="visible"/>
                                      </p:to>
                                    </p:set>
                                    <p:animEffect transition="in" filter="wipe(down)">
                                      <p:cBhvr>
                                        <p:cTn id="106" dur="1000"/>
                                        <p:tgtEl>
                                          <p:spTgt spid="17"/>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ntr" presetSubtype="0" fill="hold" grpId="0" nodeType="clickEffect">
                                  <p:stCondLst>
                                    <p:cond delay="0"/>
                                  </p:stCondLst>
                                  <p:childTnLst>
                                    <p:set>
                                      <p:cBhvr>
                                        <p:cTn id="110" dur="1" fill="hold">
                                          <p:stCondLst>
                                            <p:cond delay="0"/>
                                          </p:stCondLst>
                                        </p:cTn>
                                        <p:tgtEl>
                                          <p:spTgt spid="19"/>
                                        </p:tgtEl>
                                        <p:attrNameLst>
                                          <p:attrName>style.visibility</p:attrName>
                                        </p:attrNameLst>
                                      </p:cBhvr>
                                      <p:to>
                                        <p:strVal val="visible"/>
                                      </p:to>
                                    </p:set>
                                    <p:animEffect transition="in" filter="fade">
                                      <p:cBhvr>
                                        <p:cTn id="111" dur="500"/>
                                        <p:tgtEl>
                                          <p:spTgt spid="19"/>
                                        </p:tgtEl>
                                      </p:cBhvr>
                                    </p:animEffect>
                                  </p:childTnLst>
                                </p:cTn>
                              </p:par>
                            </p:childTnLst>
                          </p:cTn>
                        </p:par>
                      </p:childTnLst>
                    </p:cTn>
                  </p:par>
                  <p:par>
                    <p:cTn id="112" fill="hold">
                      <p:stCondLst>
                        <p:cond delay="indefinite"/>
                      </p:stCondLst>
                      <p:childTnLst>
                        <p:par>
                          <p:cTn id="113" fill="hold">
                            <p:stCondLst>
                              <p:cond delay="0"/>
                            </p:stCondLst>
                            <p:childTnLst>
                              <p:par>
                                <p:cTn id="114" presetID="53" presetClass="entr" presetSubtype="16" fill="hold" grpId="0" nodeType="clickEffect">
                                  <p:stCondLst>
                                    <p:cond delay="0"/>
                                  </p:stCondLst>
                                  <p:childTnLst>
                                    <p:set>
                                      <p:cBhvr>
                                        <p:cTn id="115" dur="1" fill="hold">
                                          <p:stCondLst>
                                            <p:cond delay="0"/>
                                          </p:stCondLst>
                                        </p:cTn>
                                        <p:tgtEl>
                                          <p:spTgt spid="21"/>
                                        </p:tgtEl>
                                        <p:attrNameLst>
                                          <p:attrName>style.visibility</p:attrName>
                                        </p:attrNameLst>
                                      </p:cBhvr>
                                      <p:to>
                                        <p:strVal val="visible"/>
                                      </p:to>
                                    </p:set>
                                    <p:anim calcmode="lin" valueType="num">
                                      <p:cBhvr>
                                        <p:cTn id="116" dur="1000" fill="hold"/>
                                        <p:tgtEl>
                                          <p:spTgt spid="21"/>
                                        </p:tgtEl>
                                        <p:attrNameLst>
                                          <p:attrName>ppt_w</p:attrName>
                                        </p:attrNameLst>
                                      </p:cBhvr>
                                      <p:tavLst>
                                        <p:tav tm="0">
                                          <p:val>
                                            <p:fltVal val="0"/>
                                          </p:val>
                                        </p:tav>
                                        <p:tav tm="100000">
                                          <p:val>
                                            <p:strVal val="#ppt_w"/>
                                          </p:val>
                                        </p:tav>
                                      </p:tavLst>
                                    </p:anim>
                                    <p:anim calcmode="lin" valueType="num">
                                      <p:cBhvr>
                                        <p:cTn id="117" dur="1000" fill="hold"/>
                                        <p:tgtEl>
                                          <p:spTgt spid="21"/>
                                        </p:tgtEl>
                                        <p:attrNameLst>
                                          <p:attrName>ppt_h</p:attrName>
                                        </p:attrNameLst>
                                      </p:cBhvr>
                                      <p:tavLst>
                                        <p:tav tm="0">
                                          <p:val>
                                            <p:fltVal val="0"/>
                                          </p:val>
                                        </p:tav>
                                        <p:tav tm="100000">
                                          <p:val>
                                            <p:strVal val="#ppt_h"/>
                                          </p:val>
                                        </p:tav>
                                      </p:tavLst>
                                    </p:anim>
                                    <p:animEffect transition="in" filter="fade">
                                      <p:cBhvr>
                                        <p:cTn id="118" dur="1000"/>
                                        <p:tgtEl>
                                          <p:spTgt spid="21"/>
                                        </p:tgtEl>
                                      </p:cBhvr>
                                    </p:animEffect>
                                  </p:childTnLst>
                                </p:cTn>
                              </p:par>
                            </p:childTnLst>
                          </p:cTn>
                        </p:par>
                      </p:childTnLst>
                    </p:cTn>
                  </p:par>
                  <p:par>
                    <p:cTn id="119" fill="hold">
                      <p:stCondLst>
                        <p:cond delay="indefinite"/>
                      </p:stCondLst>
                      <p:childTnLst>
                        <p:par>
                          <p:cTn id="120" fill="hold">
                            <p:stCondLst>
                              <p:cond delay="0"/>
                            </p:stCondLst>
                            <p:childTnLst>
                              <p:par>
                                <p:cTn id="121" presetID="42" presetClass="entr" presetSubtype="0" fill="hold" nodeType="clickEffect">
                                  <p:stCondLst>
                                    <p:cond delay="0"/>
                                  </p:stCondLst>
                                  <p:childTnLst>
                                    <p:set>
                                      <p:cBhvr>
                                        <p:cTn id="122" dur="1" fill="hold">
                                          <p:stCondLst>
                                            <p:cond delay="0"/>
                                          </p:stCondLst>
                                        </p:cTn>
                                        <p:tgtEl>
                                          <p:spTgt spid="20"/>
                                        </p:tgtEl>
                                        <p:attrNameLst>
                                          <p:attrName>style.visibility</p:attrName>
                                        </p:attrNameLst>
                                      </p:cBhvr>
                                      <p:to>
                                        <p:strVal val="visible"/>
                                      </p:to>
                                    </p:set>
                                    <p:animEffect transition="in" filter="fade">
                                      <p:cBhvr>
                                        <p:cTn id="123" dur="1000"/>
                                        <p:tgtEl>
                                          <p:spTgt spid="20"/>
                                        </p:tgtEl>
                                      </p:cBhvr>
                                    </p:animEffect>
                                    <p:anim calcmode="lin" valueType="num">
                                      <p:cBhvr>
                                        <p:cTn id="124" dur="1000" fill="hold"/>
                                        <p:tgtEl>
                                          <p:spTgt spid="20"/>
                                        </p:tgtEl>
                                        <p:attrNameLst>
                                          <p:attrName>ppt_x</p:attrName>
                                        </p:attrNameLst>
                                      </p:cBhvr>
                                      <p:tavLst>
                                        <p:tav tm="0">
                                          <p:val>
                                            <p:strVal val="#ppt_x"/>
                                          </p:val>
                                        </p:tav>
                                        <p:tav tm="100000">
                                          <p:val>
                                            <p:strVal val="#ppt_x"/>
                                          </p:val>
                                        </p:tav>
                                      </p:tavLst>
                                    </p:anim>
                                    <p:anim calcmode="lin" valueType="num">
                                      <p:cBhvr>
                                        <p:cTn id="125"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10" grpId="0"/>
      <p:bldP spid="12" grpId="0"/>
      <p:bldP spid="14" grpId="0"/>
      <p:bldP spid="16" grpId="0"/>
      <p:bldP spid="18" grpId="0"/>
      <p:bldP spid="19" grpId="0" animBg="1"/>
      <p:bldP spid="2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706;p40">
            <a:extLst>
              <a:ext uri="{FF2B5EF4-FFF2-40B4-BE49-F238E27FC236}">
                <a16:creationId xmlns:a16="http://schemas.microsoft.com/office/drawing/2014/main" id="{C581D92D-CFEF-C4A7-1149-7FA4F035D0CE}"/>
              </a:ext>
            </a:extLst>
          </p:cNvPr>
          <p:cNvPicPr preferRelativeResize="0"/>
          <p:nvPr/>
        </p:nvPicPr>
        <p:blipFill rotWithShape="1">
          <a:blip r:embed="rId3">
            <a:alphaModFix/>
          </a:blip>
          <a:srcRect l="2635" t="3250" r="4547"/>
          <a:stretch/>
        </p:blipFill>
        <p:spPr>
          <a:xfrm>
            <a:off x="5086940" y="642909"/>
            <a:ext cx="6772383" cy="6042743"/>
          </a:xfrm>
          <a:prstGeom prst="rect">
            <a:avLst/>
          </a:prstGeom>
          <a:noFill/>
          <a:ln>
            <a:noFill/>
          </a:ln>
        </p:spPr>
      </p:pic>
      <p:pic>
        <p:nvPicPr>
          <p:cNvPr id="4" name="Picture 3" descr="Logo, icon&#10;&#10;Description automatically generated">
            <a:extLst>
              <a:ext uri="{FF2B5EF4-FFF2-40B4-BE49-F238E27FC236}">
                <a16:creationId xmlns:a16="http://schemas.microsoft.com/office/drawing/2014/main" id="{59722964-C9BA-87C3-8288-7362D69A68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69601" y="172348"/>
            <a:ext cx="1248702" cy="1276502"/>
          </a:xfrm>
          <a:prstGeom prst="rect">
            <a:avLst/>
          </a:prstGeom>
        </p:spPr>
      </p:pic>
      <p:sp>
        <p:nvSpPr>
          <p:cNvPr id="5" name="Google Shape;706;p40">
            <a:extLst>
              <a:ext uri="{FF2B5EF4-FFF2-40B4-BE49-F238E27FC236}">
                <a16:creationId xmlns:a16="http://schemas.microsoft.com/office/drawing/2014/main" id="{71B006D9-FDBD-C244-3FFB-2815F249793C}"/>
              </a:ext>
            </a:extLst>
          </p:cNvPr>
          <p:cNvSpPr txBox="1">
            <a:spLocks/>
          </p:cNvSpPr>
          <p:nvPr/>
        </p:nvSpPr>
        <p:spPr>
          <a:xfrm>
            <a:off x="446383" y="4479743"/>
            <a:ext cx="3784653" cy="857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1800"/>
              <a:buFont typeface="Sniglet"/>
              <a:buNone/>
              <a:defRPr sz="1800" b="0" i="0" u="none" strike="noStrike" cap="none">
                <a:solidFill>
                  <a:schemeClr val="accent1"/>
                </a:solidFill>
                <a:latin typeface="Sniglet"/>
                <a:ea typeface="Sniglet"/>
                <a:cs typeface="Sniglet"/>
                <a:sym typeface="Sniglet"/>
              </a:defRPr>
            </a:lvl1pPr>
            <a:lvl2pPr marR="0" lvl="1" algn="l" rtl="0">
              <a:lnSpc>
                <a:spcPct val="100000"/>
              </a:lnSpc>
              <a:spcBef>
                <a:spcPts val="0"/>
              </a:spcBef>
              <a:spcAft>
                <a:spcPts val="0"/>
              </a:spcAft>
              <a:buClr>
                <a:schemeClr val="accent1"/>
              </a:buClr>
              <a:buSzPts val="1800"/>
              <a:buFont typeface="Sniglet"/>
              <a:buNone/>
              <a:defRPr sz="1800" b="0" i="0" u="none" strike="noStrike" cap="none">
                <a:solidFill>
                  <a:schemeClr val="accent1"/>
                </a:solidFill>
                <a:latin typeface="Sniglet"/>
                <a:ea typeface="Sniglet"/>
                <a:cs typeface="Sniglet"/>
                <a:sym typeface="Sniglet"/>
              </a:defRPr>
            </a:lvl2pPr>
            <a:lvl3pPr marR="0" lvl="2" algn="l" rtl="0">
              <a:lnSpc>
                <a:spcPct val="100000"/>
              </a:lnSpc>
              <a:spcBef>
                <a:spcPts val="0"/>
              </a:spcBef>
              <a:spcAft>
                <a:spcPts val="0"/>
              </a:spcAft>
              <a:buClr>
                <a:schemeClr val="accent1"/>
              </a:buClr>
              <a:buSzPts val="1800"/>
              <a:buFont typeface="Sniglet"/>
              <a:buNone/>
              <a:defRPr sz="1800" b="0" i="0" u="none" strike="noStrike" cap="none">
                <a:solidFill>
                  <a:schemeClr val="accent1"/>
                </a:solidFill>
                <a:latin typeface="Sniglet"/>
                <a:ea typeface="Sniglet"/>
                <a:cs typeface="Sniglet"/>
                <a:sym typeface="Sniglet"/>
              </a:defRPr>
            </a:lvl3pPr>
            <a:lvl4pPr marR="0" lvl="3" algn="l" rtl="0">
              <a:lnSpc>
                <a:spcPct val="100000"/>
              </a:lnSpc>
              <a:spcBef>
                <a:spcPts val="0"/>
              </a:spcBef>
              <a:spcAft>
                <a:spcPts val="0"/>
              </a:spcAft>
              <a:buClr>
                <a:schemeClr val="accent1"/>
              </a:buClr>
              <a:buSzPts val="1800"/>
              <a:buFont typeface="Sniglet"/>
              <a:buNone/>
              <a:defRPr sz="1800" b="0" i="0" u="none" strike="noStrike" cap="none">
                <a:solidFill>
                  <a:schemeClr val="accent1"/>
                </a:solidFill>
                <a:latin typeface="Sniglet"/>
                <a:ea typeface="Sniglet"/>
                <a:cs typeface="Sniglet"/>
                <a:sym typeface="Sniglet"/>
              </a:defRPr>
            </a:lvl4pPr>
            <a:lvl5pPr marR="0" lvl="4" algn="l" rtl="0">
              <a:lnSpc>
                <a:spcPct val="100000"/>
              </a:lnSpc>
              <a:spcBef>
                <a:spcPts val="0"/>
              </a:spcBef>
              <a:spcAft>
                <a:spcPts val="0"/>
              </a:spcAft>
              <a:buClr>
                <a:schemeClr val="accent1"/>
              </a:buClr>
              <a:buSzPts val="1800"/>
              <a:buFont typeface="Sniglet"/>
              <a:buNone/>
              <a:defRPr sz="1800" b="0" i="0" u="none" strike="noStrike" cap="none">
                <a:solidFill>
                  <a:schemeClr val="accent1"/>
                </a:solidFill>
                <a:latin typeface="Sniglet"/>
                <a:ea typeface="Sniglet"/>
                <a:cs typeface="Sniglet"/>
                <a:sym typeface="Sniglet"/>
              </a:defRPr>
            </a:lvl5pPr>
            <a:lvl6pPr marR="0" lvl="5" algn="l" rtl="0">
              <a:lnSpc>
                <a:spcPct val="100000"/>
              </a:lnSpc>
              <a:spcBef>
                <a:spcPts val="0"/>
              </a:spcBef>
              <a:spcAft>
                <a:spcPts val="0"/>
              </a:spcAft>
              <a:buClr>
                <a:schemeClr val="accent1"/>
              </a:buClr>
              <a:buSzPts val="1800"/>
              <a:buFont typeface="Sniglet"/>
              <a:buNone/>
              <a:defRPr sz="1800" b="0" i="0" u="none" strike="noStrike" cap="none">
                <a:solidFill>
                  <a:schemeClr val="accent1"/>
                </a:solidFill>
                <a:latin typeface="Sniglet"/>
                <a:ea typeface="Sniglet"/>
                <a:cs typeface="Sniglet"/>
                <a:sym typeface="Sniglet"/>
              </a:defRPr>
            </a:lvl6pPr>
            <a:lvl7pPr marR="0" lvl="6" algn="l" rtl="0">
              <a:lnSpc>
                <a:spcPct val="100000"/>
              </a:lnSpc>
              <a:spcBef>
                <a:spcPts val="0"/>
              </a:spcBef>
              <a:spcAft>
                <a:spcPts val="0"/>
              </a:spcAft>
              <a:buClr>
                <a:schemeClr val="accent1"/>
              </a:buClr>
              <a:buSzPts val="1800"/>
              <a:buFont typeface="Sniglet"/>
              <a:buNone/>
              <a:defRPr sz="1800" b="0" i="0" u="none" strike="noStrike" cap="none">
                <a:solidFill>
                  <a:schemeClr val="accent1"/>
                </a:solidFill>
                <a:latin typeface="Sniglet"/>
                <a:ea typeface="Sniglet"/>
                <a:cs typeface="Sniglet"/>
                <a:sym typeface="Sniglet"/>
              </a:defRPr>
            </a:lvl7pPr>
            <a:lvl8pPr marR="0" lvl="7" algn="l" rtl="0">
              <a:lnSpc>
                <a:spcPct val="100000"/>
              </a:lnSpc>
              <a:spcBef>
                <a:spcPts val="0"/>
              </a:spcBef>
              <a:spcAft>
                <a:spcPts val="0"/>
              </a:spcAft>
              <a:buClr>
                <a:schemeClr val="accent1"/>
              </a:buClr>
              <a:buSzPts val="1800"/>
              <a:buFont typeface="Sniglet"/>
              <a:buNone/>
              <a:defRPr sz="1800" b="0" i="0" u="none" strike="noStrike" cap="none">
                <a:solidFill>
                  <a:schemeClr val="accent1"/>
                </a:solidFill>
                <a:latin typeface="Sniglet"/>
                <a:ea typeface="Sniglet"/>
                <a:cs typeface="Sniglet"/>
                <a:sym typeface="Sniglet"/>
              </a:defRPr>
            </a:lvl8pPr>
            <a:lvl9pPr marR="0" lvl="8" algn="l" rtl="0">
              <a:lnSpc>
                <a:spcPct val="100000"/>
              </a:lnSpc>
              <a:spcBef>
                <a:spcPts val="0"/>
              </a:spcBef>
              <a:spcAft>
                <a:spcPts val="0"/>
              </a:spcAft>
              <a:buClr>
                <a:schemeClr val="accent1"/>
              </a:buClr>
              <a:buSzPts val="1800"/>
              <a:buFont typeface="Sniglet"/>
              <a:buNone/>
              <a:defRPr sz="1800" b="0" i="0" u="none" strike="noStrike" cap="none">
                <a:solidFill>
                  <a:schemeClr val="accent1"/>
                </a:solidFill>
                <a:latin typeface="Sniglet"/>
                <a:ea typeface="Sniglet"/>
                <a:cs typeface="Sniglet"/>
                <a:sym typeface="Sniglet"/>
              </a:defRPr>
            </a:lvl9pPr>
          </a:lstStyle>
          <a:p>
            <a:r>
              <a:rPr lang="en-US" sz="4400" b="1">
                <a:solidFill>
                  <a:srgbClr val="328486"/>
                </a:solidFill>
                <a:latin typeface="Ebrima" panose="02000000000000000000" pitchFamily="2" charset="0"/>
                <a:ea typeface="Ebrima" panose="02000000000000000000" pitchFamily="2" charset="0"/>
                <a:cs typeface="Ebrima" panose="02000000000000000000" pitchFamily="2" charset="0"/>
              </a:rPr>
              <a:t>What can happen if we remove the fish? </a:t>
            </a:r>
          </a:p>
          <a:p>
            <a:endParaRPr lang="en-US" sz="2800" b="1">
              <a:solidFill>
                <a:srgbClr val="328486"/>
              </a:solidFill>
              <a:latin typeface="Ebrima" panose="02000000000000000000" pitchFamily="2" charset="0"/>
              <a:ea typeface="Ebrima" panose="02000000000000000000" pitchFamily="2" charset="0"/>
              <a:cs typeface="Ebrima" panose="02000000000000000000" pitchFamily="2" charset="0"/>
            </a:endParaRPr>
          </a:p>
        </p:txBody>
      </p:sp>
      <p:sp>
        <p:nvSpPr>
          <p:cNvPr id="6" name="Title 4">
            <a:extLst>
              <a:ext uri="{FF2B5EF4-FFF2-40B4-BE49-F238E27FC236}">
                <a16:creationId xmlns:a16="http://schemas.microsoft.com/office/drawing/2014/main" id="{49B8C0D1-A61E-BEDE-AFE0-FF9E3E041094}"/>
              </a:ext>
            </a:extLst>
          </p:cNvPr>
          <p:cNvSpPr txBox="1">
            <a:spLocks/>
          </p:cNvSpPr>
          <p:nvPr/>
        </p:nvSpPr>
        <p:spPr>
          <a:xfrm>
            <a:off x="332677" y="257318"/>
            <a:ext cx="9694726" cy="1189527"/>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77"/>
            <a:r>
              <a:rPr lang="en-US" sz="8266">
                <a:solidFill>
                  <a:srgbClr val="282560"/>
                </a:solidFill>
                <a:latin typeface="Bahnschrift SemiBold Condensed" panose="020B0502040204020203" pitchFamily="34" charset="0"/>
                <a:sym typeface="Arial"/>
              </a:rPr>
              <a:t>Food Web Activity!</a:t>
            </a:r>
            <a:endParaRPr lang="en-US" sz="6600">
              <a:solidFill>
                <a:srgbClr val="282560"/>
              </a:solidFill>
              <a:latin typeface="Bahnschrift SemiBold Condensed" panose="020B0502040204020203" pitchFamily="34" charset="0"/>
              <a:sym typeface="Arial"/>
            </a:endParaRPr>
          </a:p>
        </p:txBody>
      </p:sp>
    </p:spTree>
    <p:extLst>
      <p:ext uri="{BB962C8B-B14F-4D97-AF65-F5344CB8AC3E}">
        <p14:creationId xmlns:p14="http://schemas.microsoft.com/office/powerpoint/2010/main" val="14586371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3BE72643-553A-4DAA-E493-D955BE6E8463}"/>
              </a:ext>
            </a:extLst>
          </p:cNvPr>
          <p:cNvSpPr txBox="1">
            <a:spLocks/>
          </p:cNvSpPr>
          <p:nvPr/>
        </p:nvSpPr>
        <p:spPr>
          <a:xfrm>
            <a:off x="332677" y="257318"/>
            <a:ext cx="9694726" cy="1189527"/>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77"/>
            <a:r>
              <a:rPr lang="en-US" sz="8266">
                <a:solidFill>
                  <a:srgbClr val="282560"/>
                </a:solidFill>
                <a:latin typeface="Bahnschrift SemiBold Condensed" panose="020B0502040204020203" pitchFamily="34" charset="0"/>
                <a:sym typeface="Arial"/>
              </a:rPr>
              <a:t>Summary: Ecosystems</a:t>
            </a:r>
            <a:endParaRPr lang="en-US" sz="6600">
              <a:solidFill>
                <a:srgbClr val="282560"/>
              </a:solidFill>
              <a:latin typeface="Bahnschrift SemiBold Condensed" panose="020B0502040204020203" pitchFamily="34" charset="0"/>
              <a:sym typeface="Arial"/>
            </a:endParaRPr>
          </a:p>
        </p:txBody>
      </p:sp>
      <p:pic>
        <p:nvPicPr>
          <p:cNvPr id="9" name="Picture 8" descr="Logo, icon&#10;&#10;Description automatically generated">
            <a:extLst>
              <a:ext uri="{FF2B5EF4-FFF2-40B4-BE49-F238E27FC236}">
                <a16:creationId xmlns:a16="http://schemas.microsoft.com/office/drawing/2014/main" id="{D44AD31D-F339-4ABA-D86E-C045A3F570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69601" y="172348"/>
            <a:ext cx="1248702" cy="1276502"/>
          </a:xfrm>
          <a:prstGeom prst="rect">
            <a:avLst/>
          </a:prstGeom>
        </p:spPr>
      </p:pic>
      <p:sp>
        <p:nvSpPr>
          <p:cNvPr id="8" name="Google Shape;760;p39">
            <a:extLst>
              <a:ext uri="{FF2B5EF4-FFF2-40B4-BE49-F238E27FC236}">
                <a16:creationId xmlns:a16="http://schemas.microsoft.com/office/drawing/2014/main" id="{2052C102-D0E1-CCA8-2D8D-B97A075D8348}"/>
              </a:ext>
            </a:extLst>
          </p:cNvPr>
          <p:cNvSpPr txBox="1">
            <a:spLocks/>
          </p:cNvSpPr>
          <p:nvPr/>
        </p:nvSpPr>
        <p:spPr>
          <a:xfrm>
            <a:off x="332677" y="1446844"/>
            <a:ext cx="10436924" cy="5248424"/>
          </a:xfrm>
          <a:prstGeom prst="rect">
            <a:avLst/>
          </a:prstGeom>
          <a:noFill/>
          <a:ln w="9525" cap="flat" cmpd="sng">
            <a:solidFill>
              <a:schemeClr val="lt1"/>
            </a:solidFill>
            <a:prstDash val="solid"/>
            <a:round/>
            <a:headEnd type="none" w="sm" len="sm"/>
            <a:tailEnd type="none" w="sm" len="sm"/>
          </a:ln>
        </p:spPr>
        <p:txBody>
          <a:bodyPr spcFirstLastPara="1" vert="horz" wrap="square" lIns="91425" tIns="91425" rIns="91425" bIns="91425" rtlCol="0" anchor="t" anchorCtr="0">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US" sz="3200">
                <a:solidFill>
                  <a:srgbClr val="328486"/>
                </a:solidFill>
                <a:latin typeface="Ebrima" panose="02000000000000000000" pitchFamily="2" charset="0"/>
                <a:ea typeface="Ebrima" panose="02000000000000000000" pitchFamily="2" charset="0"/>
                <a:cs typeface="Ebrima" panose="02000000000000000000" pitchFamily="2" charset="0"/>
              </a:rPr>
              <a:t>An</a:t>
            </a:r>
            <a:r>
              <a:rPr lang="en-US" sz="3200" b="1">
                <a:solidFill>
                  <a:srgbClr val="328486"/>
                </a:solidFill>
                <a:latin typeface="Ebrima" panose="02000000000000000000" pitchFamily="2" charset="0"/>
                <a:ea typeface="Ebrima" panose="02000000000000000000" pitchFamily="2" charset="0"/>
                <a:cs typeface="Ebrima" panose="02000000000000000000" pitchFamily="2" charset="0"/>
              </a:rPr>
              <a:t> ecosystem </a:t>
            </a:r>
            <a:r>
              <a:rPr lang="en-US" sz="3200">
                <a:solidFill>
                  <a:srgbClr val="328486"/>
                </a:solidFill>
                <a:latin typeface="Ebrima" panose="02000000000000000000" pitchFamily="2" charset="0"/>
                <a:ea typeface="Ebrima" panose="02000000000000000000" pitchFamily="2" charset="0"/>
                <a:cs typeface="Ebrima" panose="02000000000000000000" pitchFamily="2" charset="0"/>
              </a:rPr>
              <a:t>is a community of living and nonliving things in an environment</a:t>
            </a:r>
          </a:p>
          <a:p>
            <a:pPr lvl="1">
              <a:spcBef>
                <a:spcPts val="600"/>
              </a:spcBef>
            </a:pPr>
            <a:r>
              <a:rPr lang="en-US" sz="2800">
                <a:solidFill>
                  <a:srgbClr val="328486"/>
                </a:solidFill>
                <a:latin typeface="Ebrima" panose="02000000000000000000" pitchFamily="2" charset="0"/>
                <a:ea typeface="Ebrima" panose="02000000000000000000" pitchFamily="2" charset="0"/>
                <a:cs typeface="Ebrima" panose="02000000000000000000" pitchFamily="2" charset="0"/>
              </a:rPr>
              <a:t>Organisms only survive when their needs are met (food, water, space, shelter)</a:t>
            </a:r>
            <a:br>
              <a:rPr lang="en-US" sz="2800">
                <a:solidFill>
                  <a:srgbClr val="328486"/>
                </a:solidFill>
                <a:latin typeface="Ebrima" panose="02000000000000000000" pitchFamily="2" charset="0"/>
                <a:ea typeface="Ebrima" panose="02000000000000000000" pitchFamily="2" charset="0"/>
                <a:cs typeface="Ebrima" panose="02000000000000000000" pitchFamily="2" charset="0"/>
              </a:rPr>
            </a:br>
            <a:endParaRPr lang="en-US" sz="2800">
              <a:solidFill>
                <a:srgbClr val="328486"/>
              </a:solidFill>
              <a:latin typeface="Ebrima" panose="02000000000000000000" pitchFamily="2" charset="0"/>
              <a:ea typeface="Ebrima" panose="02000000000000000000" pitchFamily="2" charset="0"/>
              <a:cs typeface="Ebrima" panose="02000000000000000000" pitchFamily="2" charset="0"/>
            </a:endParaRPr>
          </a:p>
          <a:p>
            <a:pPr>
              <a:spcBef>
                <a:spcPts val="600"/>
              </a:spcBef>
            </a:pPr>
            <a:r>
              <a:rPr lang="en-US" sz="3200" b="1">
                <a:solidFill>
                  <a:srgbClr val="328486"/>
                </a:solidFill>
                <a:latin typeface="Ebrima" panose="02000000000000000000" pitchFamily="2" charset="0"/>
                <a:ea typeface="Ebrima" panose="02000000000000000000" pitchFamily="2" charset="0"/>
                <a:cs typeface="Ebrima" panose="02000000000000000000" pitchFamily="2" charset="0"/>
              </a:rPr>
              <a:t>Energy flows in an ecosystem</a:t>
            </a:r>
          </a:p>
          <a:p>
            <a:pPr lvl="1">
              <a:spcBef>
                <a:spcPts val="600"/>
              </a:spcBef>
            </a:pPr>
            <a:r>
              <a:rPr lang="en-US" sz="2800">
                <a:solidFill>
                  <a:srgbClr val="328486"/>
                </a:solidFill>
                <a:latin typeface="Ebrima" panose="02000000000000000000" pitchFamily="2" charset="0"/>
                <a:ea typeface="Ebrima" panose="02000000000000000000" pitchFamily="2" charset="0"/>
                <a:cs typeface="Ebrima" panose="02000000000000000000" pitchFamily="2" charset="0"/>
              </a:rPr>
              <a:t>A </a:t>
            </a:r>
            <a:r>
              <a:rPr lang="en-US" sz="2800" b="1">
                <a:solidFill>
                  <a:srgbClr val="328486"/>
                </a:solidFill>
                <a:latin typeface="Ebrima" panose="02000000000000000000" pitchFamily="2" charset="0"/>
                <a:ea typeface="Ebrima" panose="02000000000000000000" pitchFamily="2" charset="0"/>
                <a:cs typeface="Ebrima" panose="02000000000000000000" pitchFamily="2" charset="0"/>
              </a:rPr>
              <a:t>food chain </a:t>
            </a:r>
            <a:r>
              <a:rPr lang="en-US" sz="2800">
                <a:solidFill>
                  <a:srgbClr val="328486"/>
                </a:solidFill>
                <a:latin typeface="Ebrima" panose="02000000000000000000" pitchFamily="2" charset="0"/>
                <a:ea typeface="Ebrima" panose="02000000000000000000" pitchFamily="2" charset="0"/>
                <a:cs typeface="Ebrima" panose="02000000000000000000" pitchFamily="2" charset="0"/>
              </a:rPr>
              <a:t>shows how energy is passed from one organism to another</a:t>
            </a:r>
          </a:p>
          <a:p>
            <a:pPr lvl="1">
              <a:spcBef>
                <a:spcPts val="600"/>
              </a:spcBef>
            </a:pPr>
            <a:r>
              <a:rPr lang="en-US" sz="2800">
                <a:solidFill>
                  <a:srgbClr val="328486"/>
                </a:solidFill>
                <a:latin typeface="Ebrima" panose="02000000000000000000" pitchFamily="2" charset="0"/>
                <a:ea typeface="Ebrima" panose="02000000000000000000" pitchFamily="2" charset="0"/>
                <a:cs typeface="Ebrima" panose="02000000000000000000" pitchFamily="2" charset="0"/>
              </a:rPr>
              <a:t>A </a:t>
            </a:r>
            <a:r>
              <a:rPr lang="en-US" sz="2800" b="1">
                <a:solidFill>
                  <a:srgbClr val="328486"/>
                </a:solidFill>
                <a:latin typeface="Ebrima" panose="02000000000000000000" pitchFamily="2" charset="0"/>
                <a:ea typeface="Ebrima" panose="02000000000000000000" pitchFamily="2" charset="0"/>
                <a:cs typeface="Ebrima" panose="02000000000000000000" pitchFamily="2" charset="0"/>
              </a:rPr>
              <a:t>food web </a:t>
            </a:r>
            <a:r>
              <a:rPr lang="en-US" sz="2800">
                <a:solidFill>
                  <a:srgbClr val="328486"/>
                </a:solidFill>
                <a:latin typeface="Ebrima" panose="02000000000000000000" pitchFamily="2" charset="0"/>
                <a:ea typeface="Ebrima" panose="02000000000000000000" pitchFamily="2" charset="0"/>
                <a:cs typeface="Ebrima" panose="02000000000000000000" pitchFamily="2" charset="0"/>
              </a:rPr>
              <a:t>shows the interconnectedness of feeding between organisms in an ecosystem</a:t>
            </a:r>
          </a:p>
          <a:p>
            <a:pPr lvl="1">
              <a:spcBef>
                <a:spcPts val="600"/>
              </a:spcBef>
            </a:pPr>
            <a:r>
              <a:rPr lang="en-US" sz="2800" b="1">
                <a:solidFill>
                  <a:srgbClr val="328486"/>
                </a:solidFill>
                <a:latin typeface="Ebrima" panose="02000000000000000000" pitchFamily="2" charset="0"/>
                <a:ea typeface="Ebrima" panose="02000000000000000000" pitchFamily="2" charset="0"/>
                <a:cs typeface="Ebrima" panose="02000000000000000000" pitchFamily="2" charset="0"/>
              </a:rPr>
              <a:t>Interdependence: </a:t>
            </a:r>
            <a:r>
              <a:rPr lang="en-US" sz="2800">
                <a:solidFill>
                  <a:srgbClr val="328486"/>
                </a:solidFill>
                <a:latin typeface="Ebrima" panose="02000000000000000000" pitchFamily="2" charset="0"/>
                <a:ea typeface="Ebrima" panose="02000000000000000000" pitchFamily="2" charset="0"/>
                <a:cs typeface="Ebrima" panose="02000000000000000000" pitchFamily="2" charset="0"/>
              </a:rPr>
              <a:t>species depend on each other for survival </a:t>
            </a:r>
            <a:br>
              <a:rPr lang="en-US" sz="3200">
                <a:solidFill>
                  <a:srgbClr val="328486"/>
                </a:solidFill>
                <a:latin typeface="Ebrima" panose="02000000000000000000" pitchFamily="2" charset="0"/>
                <a:ea typeface="Ebrima" panose="02000000000000000000" pitchFamily="2" charset="0"/>
                <a:cs typeface="Ebrima" panose="02000000000000000000" pitchFamily="2" charset="0"/>
              </a:rPr>
            </a:br>
            <a:endParaRPr lang="en-US" sz="3200">
              <a:solidFill>
                <a:srgbClr val="328486"/>
              </a:solidFill>
              <a:latin typeface="Ebrima" panose="02000000000000000000" pitchFamily="2" charset="0"/>
              <a:ea typeface="Ebrima" panose="02000000000000000000" pitchFamily="2" charset="0"/>
              <a:cs typeface="Ebrima" panose="02000000000000000000" pitchFamily="2" charset="0"/>
            </a:endParaRPr>
          </a:p>
          <a:p>
            <a:pPr marL="800100" indent="-342900">
              <a:spcBef>
                <a:spcPts val="600"/>
              </a:spcBef>
            </a:pPr>
            <a:endParaRPr lang="en-US" sz="2400">
              <a:solidFill>
                <a:srgbClr val="328486"/>
              </a:solidFill>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607539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8000" b="-108000"/>
          </a:stretch>
        </a:blipFill>
        <a:effectLst/>
      </p:bgPr>
    </p:bg>
    <p:spTree>
      <p:nvGrpSpPr>
        <p:cNvPr id="1" name=""/>
        <p:cNvGrpSpPr/>
        <p:nvPr/>
      </p:nvGrpSpPr>
      <p:grpSpPr>
        <a:xfrm>
          <a:off x="0" y="0"/>
          <a:ext cx="0" cy="0"/>
          <a:chOff x="0" y="0"/>
          <a:chExt cx="0" cy="0"/>
        </a:xfrm>
      </p:grpSpPr>
      <p:pic>
        <p:nvPicPr>
          <p:cNvPr id="5" name="Picture 4" descr="Text&#10;&#10;Description automatically generated">
            <a:extLst>
              <a:ext uri="{FF2B5EF4-FFF2-40B4-BE49-F238E27FC236}">
                <a16:creationId xmlns:a16="http://schemas.microsoft.com/office/drawing/2014/main" id="{81E97914-BAE2-40F7-AF42-7BE9A5A6F2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6" y="-54792"/>
            <a:ext cx="5001362" cy="1659195"/>
          </a:xfrm>
          <a:prstGeom prst="rect">
            <a:avLst/>
          </a:prstGeom>
        </p:spPr>
      </p:pic>
      <p:sp>
        <p:nvSpPr>
          <p:cNvPr id="7" name="object 6" descr="Blue rectangle">
            <a:extLst>
              <a:ext uri="{FF2B5EF4-FFF2-40B4-BE49-F238E27FC236}">
                <a16:creationId xmlns:a16="http://schemas.microsoft.com/office/drawing/2014/main" id="{F9E42100-2676-4CD6-8F90-0ECF495BD459}"/>
              </a:ext>
            </a:extLst>
          </p:cNvPr>
          <p:cNvSpPr/>
          <p:nvPr/>
        </p:nvSpPr>
        <p:spPr>
          <a:xfrm>
            <a:off x="6552572" y="3537284"/>
            <a:ext cx="5369522" cy="2980394"/>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409CBF">
              <a:alpha val="80000"/>
            </a:srgbClr>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
              <a:ea typeface="+mn-ea"/>
              <a:cs typeface="+mn-cs"/>
            </a:endParaRPr>
          </a:p>
        </p:txBody>
      </p:sp>
      <p:sp>
        <p:nvSpPr>
          <p:cNvPr id="8" name="Title 1">
            <a:extLst>
              <a:ext uri="{FF2B5EF4-FFF2-40B4-BE49-F238E27FC236}">
                <a16:creationId xmlns:a16="http://schemas.microsoft.com/office/drawing/2014/main" id="{7C9C908F-CD45-4364-BAED-48826A4B0EC2}"/>
              </a:ext>
            </a:extLst>
          </p:cNvPr>
          <p:cNvSpPr txBox="1">
            <a:spLocks/>
          </p:cNvSpPr>
          <p:nvPr/>
        </p:nvSpPr>
        <p:spPr>
          <a:xfrm>
            <a:off x="7363315" y="3619090"/>
            <a:ext cx="3748033" cy="749320"/>
          </a:xfrm>
          <a:prstGeom prst="rect">
            <a:avLst/>
          </a:prstGeom>
        </p:spPr>
        <p:txBody>
          <a:bodyPr vert="horz" lIns="91440" tIns="45720" rIns="91440" bIns="45720" rtlCol="0" anchor="b">
            <a:normAutofit fontScale="9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6000" b="1" i="0" u="none" strike="noStrike" kern="1200" cap="none" spc="0" normalizeH="0" baseline="0" noProof="0">
                <a:ln>
                  <a:noFill/>
                </a:ln>
                <a:solidFill>
                  <a:srgbClr val="E7E6E6">
                    <a:lumMod val="20000"/>
                    <a:lumOff val="80000"/>
                  </a:srgbClr>
                </a:solidFill>
                <a:effectLst/>
                <a:uLnTx/>
                <a:uFillTx/>
                <a:latin typeface="Bahnschrift SemiBold Condensed" panose="020B0502040204020203" pitchFamily="34" charset="0"/>
                <a:ea typeface="+mj-ea"/>
                <a:cs typeface="+mj-cs"/>
              </a:rPr>
              <a:t>Our Mission</a:t>
            </a:r>
          </a:p>
        </p:txBody>
      </p:sp>
      <p:sp>
        <p:nvSpPr>
          <p:cNvPr id="9" name="Content Placeholder 3">
            <a:extLst>
              <a:ext uri="{FF2B5EF4-FFF2-40B4-BE49-F238E27FC236}">
                <a16:creationId xmlns:a16="http://schemas.microsoft.com/office/drawing/2014/main" id="{ED116B31-6869-4996-B02E-008803AE6EAD}"/>
              </a:ext>
            </a:extLst>
          </p:cNvPr>
          <p:cNvSpPr txBox="1">
            <a:spLocks/>
          </p:cNvSpPr>
          <p:nvPr/>
        </p:nvSpPr>
        <p:spPr>
          <a:xfrm>
            <a:off x="6694457" y="4415786"/>
            <a:ext cx="5085748" cy="210189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base" latinLnBrk="0" hangingPunct="1">
              <a:lnSpc>
                <a:spcPct val="90000"/>
              </a:lnSpc>
              <a:spcBef>
                <a:spcPts val="1000"/>
              </a:spcBef>
              <a:spcAft>
                <a:spcPts val="0"/>
              </a:spcAft>
              <a:buClrTx/>
              <a:buSzTx/>
              <a:buFont typeface="Arial" panose="020B0604020202020204" pitchFamily="34" charset="0"/>
              <a:buNone/>
              <a:tabLst/>
              <a:defRPr/>
            </a:pPr>
            <a:r>
              <a:rPr kumimoji="0" lang="en-US" sz="2800" b="1" i="1" u="none" strike="noStrike" kern="1200" cap="none" spc="0" normalizeH="0" baseline="0" noProof="0">
                <a:ln>
                  <a:noFill/>
                </a:ln>
                <a:solidFill>
                  <a:srgbClr val="E7E6E6">
                    <a:lumMod val="20000"/>
                    <a:lumOff val="80000"/>
                  </a:srgbClr>
                </a:solidFill>
                <a:effectLst/>
                <a:uLnTx/>
                <a:uFillTx/>
                <a:latin typeface="Cabin"/>
                <a:ea typeface="+mn-ea"/>
                <a:cs typeface="+mn-cs"/>
              </a:rPr>
              <a:t>Preserving the marine environment by promoting sustainable maritime industry best practices and educating the public to Save Our Seas</a:t>
            </a:r>
          </a:p>
        </p:txBody>
      </p:sp>
      <p:sp>
        <p:nvSpPr>
          <p:cNvPr id="10" name="object 9" descr="Beige rectangle">
            <a:extLst>
              <a:ext uri="{FF2B5EF4-FFF2-40B4-BE49-F238E27FC236}">
                <a16:creationId xmlns:a16="http://schemas.microsoft.com/office/drawing/2014/main" id="{B4011D43-CC02-4A4F-B815-40DA8C8D84D1}"/>
              </a:ext>
            </a:extLst>
          </p:cNvPr>
          <p:cNvSpPr/>
          <p:nvPr/>
        </p:nvSpPr>
        <p:spPr>
          <a:xfrm>
            <a:off x="7363315" y="4370067"/>
            <a:ext cx="3748033" cy="45719"/>
          </a:xfrm>
          <a:custGeom>
            <a:avLst/>
            <a:gdLst/>
            <a:ahLst/>
            <a:cxnLst/>
            <a:rect l="l" t="t" r="r" b="b"/>
            <a:pathLst>
              <a:path w="2642870">
                <a:moveTo>
                  <a:pt x="0" y="0"/>
                </a:moveTo>
                <a:lnTo>
                  <a:pt x="2642616" y="0"/>
                </a:lnTo>
              </a:path>
            </a:pathLst>
          </a:custGeom>
          <a:ln w="54863">
            <a:solidFill>
              <a:schemeClr val="bg2">
                <a:lumMod val="40000"/>
                <a:lumOff val="60000"/>
              </a:schemeClr>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
              <a:ea typeface="+mn-ea"/>
              <a:cs typeface="+mn-cs"/>
            </a:endParaRPr>
          </a:p>
        </p:txBody>
      </p:sp>
      <p:sp>
        <p:nvSpPr>
          <p:cNvPr id="11" name="TextBox 10">
            <a:extLst>
              <a:ext uri="{FF2B5EF4-FFF2-40B4-BE49-F238E27FC236}">
                <a16:creationId xmlns:a16="http://schemas.microsoft.com/office/drawing/2014/main" id="{F793BD05-E22D-4595-BA3D-95FFA45587CC}"/>
              </a:ext>
            </a:extLst>
          </p:cNvPr>
          <p:cNvSpPr txBox="1"/>
          <p:nvPr/>
        </p:nvSpPr>
        <p:spPr>
          <a:xfrm>
            <a:off x="180588" y="6139030"/>
            <a:ext cx="228431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262262"/>
                </a:solidFill>
                <a:effectLst/>
                <a:uLnTx/>
                <a:uFillTx/>
                <a:latin typeface="Avenir Next LT Pro Light" panose="020B0304020202020204" pitchFamily="34" charset="0"/>
                <a:ea typeface="+mn-ea"/>
                <a:cs typeface="+mn-cs"/>
              </a:rPr>
              <a:t>www.namepa.net</a:t>
            </a:r>
          </a:p>
        </p:txBody>
      </p:sp>
      <p:sp>
        <p:nvSpPr>
          <p:cNvPr id="44" name="TextBox 43">
            <a:extLst>
              <a:ext uri="{FF2B5EF4-FFF2-40B4-BE49-F238E27FC236}">
                <a16:creationId xmlns:a16="http://schemas.microsoft.com/office/drawing/2014/main" id="{AA34386A-976A-4C3D-8417-CB7BFCC748E0}"/>
              </a:ext>
            </a:extLst>
          </p:cNvPr>
          <p:cNvSpPr txBox="1"/>
          <p:nvPr/>
        </p:nvSpPr>
        <p:spPr>
          <a:xfrm>
            <a:off x="695538" y="1342793"/>
            <a:ext cx="540046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328485"/>
                </a:solidFill>
                <a:effectLst/>
                <a:uLnTx/>
                <a:uFillTx/>
                <a:latin typeface="Bahnschrift SemiBold Condensed" panose="020B0502040204020203" pitchFamily="34" charset="0"/>
                <a:ea typeface="+mn-ea"/>
                <a:cs typeface="+mn-cs"/>
              </a:rPr>
              <a:t>ADVOCATE | EDUCATE | ACTIVATE</a:t>
            </a:r>
          </a:p>
        </p:txBody>
      </p:sp>
      <p:sp>
        <p:nvSpPr>
          <p:cNvPr id="45" name="TextBox 44">
            <a:extLst>
              <a:ext uri="{FF2B5EF4-FFF2-40B4-BE49-F238E27FC236}">
                <a16:creationId xmlns:a16="http://schemas.microsoft.com/office/drawing/2014/main" id="{D796846A-F75B-408C-9225-A4329A323124}"/>
              </a:ext>
            </a:extLst>
          </p:cNvPr>
          <p:cNvSpPr txBox="1"/>
          <p:nvPr/>
        </p:nvSpPr>
        <p:spPr>
          <a:xfrm>
            <a:off x="180588" y="3906067"/>
            <a:ext cx="3728599" cy="8617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4472C4"/>
                </a:solidFill>
                <a:effectLst/>
                <a:uLnTx/>
                <a:uFillTx/>
                <a:latin typeface="Ebrima" panose="02000000000000000000" pitchFamily="2" charset="0"/>
                <a:ea typeface="Ebrima" panose="02000000000000000000" pitchFamily="2" charset="0"/>
                <a:cs typeface="Ebrima" panose="02000000000000000000" pitchFamily="2" charset="0"/>
              </a:rPr>
              <a:t>Molly Dushay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4472C4"/>
                </a:solidFill>
                <a:effectLst/>
                <a:uLnTx/>
                <a:uFillTx/>
                <a:latin typeface="Ebrima" panose="02000000000000000000" pitchFamily="2" charset="0"/>
                <a:ea typeface="Ebrima" panose="02000000000000000000" pitchFamily="2" charset="0"/>
                <a:cs typeface="Ebrima" panose="02000000000000000000" pitchFamily="2" charset="0"/>
              </a:rPr>
              <a:t>Education &amp; Outreach Director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4472C4"/>
                </a:solidFill>
                <a:effectLst/>
                <a:uLnTx/>
                <a:uFillTx/>
                <a:latin typeface="Ebrima" panose="02000000000000000000" pitchFamily="2" charset="0"/>
                <a:ea typeface="Ebrima" panose="02000000000000000000" pitchFamily="2" charset="0"/>
                <a:cs typeface="Ebrima" panose="02000000000000000000" pitchFamily="2" charset="0"/>
              </a:rPr>
              <a:t>m.dushay@namepa.net</a:t>
            </a:r>
          </a:p>
        </p:txBody>
      </p:sp>
      <p:sp>
        <p:nvSpPr>
          <p:cNvPr id="46" name="TextBox 45">
            <a:extLst>
              <a:ext uri="{FF2B5EF4-FFF2-40B4-BE49-F238E27FC236}">
                <a16:creationId xmlns:a16="http://schemas.microsoft.com/office/drawing/2014/main" id="{4B177915-8FA2-41BF-B41D-CC242D4556AD}"/>
              </a:ext>
            </a:extLst>
          </p:cNvPr>
          <p:cNvSpPr txBox="1"/>
          <p:nvPr/>
        </p:nvSpPr>
        <p:spPr>
          <a:xfrm>
            <a:off x="180588" y="1971515"/>
            <a:ext cx="3728599" cy="8617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262262"/>
                </a:solidFill>
                <a:effectLst/>
                <a:uLnTx/>
                <a:uFillTx/>
                <a:latin typeface="Ebrima" panose="02000000000000000000" pitchFamily="2" charset="0"/>
                <a:ea typeface="Ebrima" panose="02000000000000000000" pitchFamily="2" charset="0"/>
                <a:cs typeface="Ebrima" panose="02000000000000000000" pitchFamily="2" charset="0"/>
              </a:rPr>
              <a:t>Carleen Lyden Walker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262262"/>
                </a:solidFill>
                <a:effectLst/>
                <a:uLnTx/>
                <a:uFillTx/>
                <a:latin typeface="Ebrima" panose="02000000000000000000" pitchFamily="2" charset="0"/>
                <a:ea typeface="Ebrima" panose="02000000000000000000" pitchFamily="2" charset="0"/>
                <a:cs typeface="Ebrima" panose="02000000000000000000" pitchFamily="2" charset="0"/>
              </a:rPr>
              <a:t>Chief Executive Officer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262262"/>
                </a:solidFill>
                <a:effectLst/>
                <a:uLnTx/>
                <a:uFillTx/>
                <a:latin typeface="Ebrima" panose="02000000000000000000" pitchFamily="2" charset="0"/>
                <a:ea typeface="Ebrima" panose="02000000000000000000" pitchFamily="2" charset="0"/>
                <a:cs typeface="Ebrima" panose="02000000000000000000" pitchFamily="2" charset="0"/>
              </a:rPr>
              <a:t>ceo@namepa.net</a:t>
            </a:r>
          </a:p>
        </p:txBody>
      </p:sp>
      <p:sp>
        <p:nvSpPr>
          <p:cNvPr id="47" name="TextBox 46">
            <a:extLst>
              <a:ext uri="{FF2B5EF4-FFF2-40B4-BE49-F238E27FC236}">
                <a16:creationId xmlns:a16="http://schemas.microsoft.com/office/drawing/2014/main" id="{01B115F3-869E-48D9-9894-8BA94D208859}"/>
              </a:ext>
            </a:extLst>
          </p:cNvPr>
          <p:cNvSpPr txBox="1"/>
          <p:nvPr/>
        </p:nvSpPr>
        <p:spPr>
          <a:xfrm>
            <a:off x="180588" y="2938791"/>
            <a:ext cx="3728599" cy="8617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328485"/>
                </a:solidFill>
                <a:effectLst/>
                <a:uLnTx/>
                <a:uFillTx/>
                <a:latin typeface="Ebrima" panose="02000000000000000000" pitchFamily="2" charset="0"/>
                <a:ea typeface="Ebrima" panose="02000000000000000000" pitchFamily="2" charset="0"/>
                <a:cs typeface="Ebrima" panose="02000000000000000000" pitchFamily="2" charset="0"/>
              </a:rPr>
              <a:t>Lyn Harris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328485"/>
                </a:solidFill>
                <a:effectLst/>
                <a:uLnTx/>
                <a:uFillTx/>
                <a:latin typeface="Ebrima" panose="02000000000000000000" pitchFamily="2" charset="0"/>
                <a:ea typeface="Ebrima" panose="02000000000000000000" pitchFamily="2" charset="0"/>
                <a:cs typeface="Ebrima" panose="02000000000000000000" pitchFamily="2" charset="0"/>
              </a:rPr>
              <a:t>Chief Operating Officer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328485"/>
                </a:solidFill>
                <a:effectLst/>
                <a:uLnTx/>
                <a:uFillTx/>
                <a:latin typeface="Ebrima" panose="02000000000000000000" pitchFamily="2" charset="0"/>
                <a:ea typeface="Ebrima" panose="02000000000000000000" pitchFamily="2" charset="0"/>
                <a:cs typeface="Ebrima" panose="02000000000000000000" pitchFamily="2" charset="0"/>
              </a:rPr>
              <a:t>l.harris@namepa.net</a:t>
            </a:r>
          </a:p>
        </p:txBody>
      </p:sp>
      <p:pic>
        <p:nvPicPr>
          <p:cNvPr id="27" name="Picture 26" descr="Logo&#10;&#10;Description automatically generated">
            <a:extLst>
              <a:ext uri="{FF2B5EF4-FFF2-40B4-BE49-F238E27FC236}">
                <a16:creationId xmlns:a16="http://schemas.microsoft.com/office/drawing/2014/main" id="{D94ADA4B-D94C-482A-B3C4-C000F299ACD2}"/>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340482" y="6477584"/>
            <a:ext cx="211372" cy="211372"/>
          </a:xfrm>
          <a:prstGeom prst="rect">
            <a:avLst/>
          </a:prstGeom>
        </p:spPr>
      </p:pic>
      <p:pic>
        <p:nvPicPr>
          <p:cNvPr id="50" name="Picture 49">
            <a:extLst>
              <a:ext uri="{FF2B5EF4-FFF2-40B4-BE49-F238E27FC236}">
                <a16:creationId xmlns:a16="http://schemas.microsoft.com/office/drawing/2014/main" id="{2B44DC95-351F-4A4B-91B9-56B6EBD67BA7}"/>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a:stretch/>
        </p:blipFill>
        <p:spPr>
          <a:xfrm>
            <a:off x="624040" y="6477584"/>
            <a:ext cx="211372" cy="211372"/>
          </a:xfrm>
          <a:prstGeom prst="rect">
            <a:avLst/>
          </a:prstGeom>
        </p:spPr>
      </p:pic>
      <p:pic>
        <p:nvPicPr>
          <p:cNvPr id="51" name="Picture 50">
            <a:extLst>
              <a:ext uri="{FF2B5EF4-FFF2-40B4-BE49-F238E27FC236}">
                <a16:creationId xmlns:a16="http://schemas.microsoft.com/office/drawing/2014/main" id="{1D29EFBF-658C-460C-AA25-85762A253C56}"/>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rcRect/>
          <a:stretch/>
        </p:blipFill>
        <p:spPr>
          <a:xfrm>
            <a:off x="885113" y="6466538"/>
            <a:ext cx="220565" cy="220565"/>
          </a:xfrm>
          <a:prstGeom prst="rect">
            <a:avLst/>
          </a:prstGeom>
        </p:spPr>
      </p:pic>
      <p:pic>
        <p:nvPicPr>
          <p:cNvPr id="52" name="Picture 51">
            <a:extLst>
              <a:ext uri="{FF2B5EF4-FFF2-40B4-BE49-F238E27FC236}">
                <a16:creationId xmlns:a16="http://schemas.microsoft.com/office/drawing/2014/main" id="{D45C7D3C-5FA4-4A57-BD05-61C0D9603459}"/>
              </a:ext>
            </a:extLst>
          </p:cNvPr>
          <p:cNvPicPr>
            <a:picLocks noChangeAspect="1"/>
          </p:cNvPicPr>
          <p:nvPr/>
        </p:nvPicPr>
        <p:blipFill>
          <a:blip r:embed="rId10">
            <a:extLst>
              <a:ext uri="{28A0092B-C50C-407E-A947-70E740481C1C}">
                <a14:useLocalDpi xmlns:a14="http://schemas.microsoft.com/office/drawing/2010/main" val="0"/>
              </a:ext>
              <a:ext uri="{837473B0-CC2E-450A-ABE3-18F120FF3D39}">
                <a1611:picAttrSrcUrl xmlns:a1611="http://schemas.microsoft.com/office/drawing/2016/11/main" r:id="rId11"/>
              </a:ext>
            </a:extLst>
          </a:blip>
          <a:srcRect/>
          <a:stretch/>
        </p:blipFill>
        <p:spPr>
          <a:xfrm>
            <a:off x="1151916" y="6466538"/>
            <a:ext cx="211372" cy="211372"/>
          </a:xfrm>
          <a:prstGeom prst="rect">
            <a:avLst/>
          </a:prstGeom>
        </p:spPr>
      </p:pic>
      <p:pic>
        <p:nvPicPr>
          <p:cNvPr id="53" name="Picture 52">
            <a:extLst>
              <a:ext uri="{FF2B5EF4-FFF2-40B4-BE49-F238E27FC236}">
                <a16:creationId xmlns:a16="http://schemas.microsoft.com/office/drawing/2014/main" id="{48F8B35E-FAA0-4068-B913-CB129109CD16}"/>
              </a:ext>
            </a:extLst>
          </p:cNvPr>
          <p:cNvPicPr>
            <a:picLocks noChangeAspect="1"/>
          </p:cNvPicPr>
          <p:nvPr/>
        </p:nvPicPr>
        <p:blipFill>
          <a:blip r:embed="rId12">
            <a:extLst>
              <a:ext uri="{28A0092B-C50C-407E-A947-70E740481C1C}">
                <a14:useLocalDpi xmlns:a14="http://schemas.microsoft.com/office/drawing/2010/main" val="0"/>
              </a:ext>
              <a:ext uri="{837473B0-CC2E-450A-ABE3-18F120FF3D39}">
                <a1611:picAttrSrcUrl xmlns:a1611="http://schemas.microsoft.com/office/drawing/2016/11/main" r:id="rId13"/>
              </a:ext>
            </a:extLst>
          </a:blip>
          <a:srcRect/>
          <a:stretch/>
        </p:blipFill>
        <p:spPr>
          <a:xfrm>
            <a:off x="1412990" y="6467168"/>
            <a:ext cx="304873" cy="210742"/>
          </a:xfrm>
          <a:prstGeom prst="rect">
            <a:avLst/>
          </a:prstGeom>
        </p:spPr>
      </p:pic>
      <p:sp>
        <p:nvSpPr>
          <p:cNvPr id="14" name="TextBox 13">
            <a:extLst>
              <a:ext uri="{FF2B5EF4-FFF2-40B4-BE49-F238E27FC236}">
                <a16:creationId xmlns:a16="http://schemas.microsoft.com/office/drawing/2014/main" id="{FDF1A253-7FA2-0177-F400-D47F43806B67}"/>
              </a:ext>
            </a:extLst>
          </p:cNvPr>
          <p:cNvSpPr txBox="1"/>
          <p:nvPr/>
        </p:nvSpPr>
        <p:spPr>
          <a:xfrm>
            <a:off x="207934" y="4963131"/>
            <a:ext cx="3728599" cy="8617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2992C1"/>
                </a:solidFill>
                <a:effectLst/>
                <a:uLnTx/>
                <a:uFillTx/>
                <a:latin typeface="Ebrima" panose="02000000000000000000" pitchFamily="2" charset="0"/>
                <a:ea typeface="Ebrima" panose="02000000000000000000" pitchFamily="2" charset="0"/>
                <a:cs typeface="Ebrima" panose="02000000000000000000" pitchFamily="2" charset="0"/>
              </a:rPr>
              <a:t>Meghan Reilly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2992C1"/>
                </a:solidFill>
                <a:effectLst/>
                <a:uLnTx/>
                <a:uFillTx/>
                <a:latin typeface="Ebrima" panose="02000000000000000000" pitchFamily="2" charset="0"/>
                <a:ea typeface="Ebrima" panose="02000000000000000000" pitchFamily="2" charset="0"/>
                <a:cs typeface="Ebrima" panose="02000000000000000000" pitchFamily="2" charset="0"/>
              </a:rPr>
              <a:t>Education &amp; Outreach Associate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2992C1"/>
                </a:solidFill>
                <a:effectLst/>
                <a:uLnTx/>
                <a:uFillTx/>
                <a:latin typeface="Ebrima" panose="02000000000000000000" pitchFamily="2" charset="0"/>
                <a:ea typeface="Ebrima" panose="02000000000000000000" pitchFamily="2" charset="0"/>
                <a:cs typeface="Ebrima" panose="02000000000000000000" pitchFamily="2" charset="0"/>
              </a:rPr>
              <a:t>m.reilly@namepa.net</a:t>
            </a:r>
          </a:p>
        </p:txBody>
      </p:sp>
      <p:sp>
        <p:nvSpPr>
          <p:cNvPr id="4" name="Title 1">
            <a:extLst>
              <a:ext uri="{FF2B5EF4-FFF2-40B4-BE49-F238E27FC236}">
                <a16:creationId xmlns:a16="http://schemas.microsoft.com/office/drawing/2014/main" id="{3D797058-747F-DEAC-8C72-B3A7F1BDA1A7}"/>
              </a:ext>
            </a:extLst>
          </p:cNvPr>
          <p:cNvSpPr txBox="1">
            <a:spLocks/>
          </p:cNvSpPr>
          <p:nvPr/>
        </p:nvSpPr>
        <p:spPr>
          <a:xfrm>
            <a:off x="6552572" y="511444"/>
            <a:ext cx="5369521" cy="1794901"/>
          </a:xfrm>
          <a:prstGeom prst="rect">
            <a:avLst/>
          </a:prstGeom>
          <a:solidFill>
            <a:srgbClr val="409CBF">
              <a:alpha val="50196"/>
            </a:srgbClr>
          </a:solidFill>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5400" b="1">
                <a:solidFill>
                  <a:schemeClr val="bg1"/>
                </a:solidFill>
                <a:latin typeface="Bahnschrift SemiBold Condensed" panose="020B0502040204020203" pitchFamily="34" charset="0"/>
              </a:rPr>
              <a:t>Ecosystems</a:t>
            </a:r>
            <a:br>
              <a:rPr lang="en-US" sz="5400" b="1">
                <a:solidFill>
                  <a:schemeClr val="bg1"/>
                </a:solidFill>
                <a:latin typeface="Bahnschrift SemiBold Condensed" panose="020B0502040204020203" pitchFamily="34" charset="0"/>
              </a:rPr>
            </a:br>
            <a:r>
              <a:rPr lang="en-US" sz="2667" b="1" i="1">
                <a:solidFill>
                  <a:schemeClr val="bg1"/>
                </a:solidFill>
                <a:latin typeface="Bahnschrift SemiBold Condensed" panose="020B0502040204020203" pitchFamily="34" charset="0"/>
              </a:rPr>
              <a:t>Planet Ocean Discovery Series: Coastal Habitats</a:t>
            </a:r>
            <a:endParaRPr lang="en-US" sz="5400" b="1" i="1">
              <a:solidFill>
                <a:schemeClr val="bg1"/>
              </a:solidFill>
              <a:latin typeface="Bahnschrift SemiBold Condensed" panose="020B0502040204020203" pitchFamily="34" charset="0"/>
            </a:endParaRPr>
          </a:p>
        </p:txBody>
      </p:sp>
    </p:spTree>
    <p:extLst>
      <p:ext uri="{BB962C8B-B14F-4D97-AF65-F5344CB8AC3E}">
        <p14:creationId xmlns:p14="http://schemas.microsoft.com/office/powerpoint/2010/main" val="2942118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9000" b="-69000"/>
          </a:stretch>
        </a:blipFill>
        <a:effectLst/>
      </p:bgPr>
    </p:bg>
    <p:spTree>
      <p:nvGrpSpPr>
        <p:cNvPr id="1" name=""/>
        <p:cNvGrpSpPr/>
        <p:nvPr/>
      </p:nvGrpSpPr>
      <p:grpSpPr>
        <a:xfrm>
          <a:off x="0" y="0"/>
          <a:ext cx="0" cy="0"/>
          <a:chOff x="0" y="0"/>
          <a:chExt cx="0" cy="0"/>
        </a:xfrm>
      </p:grpSpPr>
      <p:sp>
        <p:nvSpPr>
          <p:cNvPr id="6" name="object 6" descr="Blue rectangle">
            <a:extLst>
              <a:ext uri="{FF2B5EF4-FFF2-40B4-BE49-F238E27FC236}">
                <a16:creationId xmlns:a16="http://schemas.microsoft.com/office/drawing/2014/main" id="{4F33835F-3D64-1F85-3327-7E6E09E882DA}"/>
              </a:ext>
            </a:extLst>
          </p:cNvPr>
          <p:cNvSpPr/>
          <p:nvPr/>
        </p:nvSpPr>
        <p:spPr>
          <a:xfrm rot="16200000">
            <a:off x="5829301" y="495299"/>
            <a:ext cx="533400" cy="12192000"/>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282560"/>
          </a:solidFill>
        </p:spPr>
        <p:txBody>
          <a:bodyPr wrap="square" lIns="0" tIns="0" rIns="0" bIns="0" rtlCol="0"/>
          <a:lstStyle/>
          <a:p>
            <a:pPr algn="ctr" defTabSz="914377"/>
            <a:endParaRPr lang="en-US" sz="1867" kern="0">
              <a:solidFill>
                <a:srgbClr val="328485"/>
              </a:solidFill>
              <a:latin typeface="Bahnschrift SemiBold SemiConden" panose="020B0502040204020203" pitchFamily="34" charset="0"/>
              <a:cs typeface="Arial"/>
              <a:sym typeface="Arial"/>
            </a:endParaRPr>
          </a:p>
        </p:txBody>
      </p:sp>
      <p:sp>
        <p:nvSpPr>
          <p:cNvPr id="7" name="Title 4">
            <a:extLst>
              <a:ext uri="{FF2B5EF4-FFF2-40B4-BE49-F238E27FC236}">
                <a16:creationId xmlns:a16="http://schemas.microsoft.com/office/drawing/2014/main" id="{3BE72643-553A-4DAA-E493-D955BE6E8463}"/>
              </a:ext>
            </a:extLst>
          </p:cNvPr>
          <p:cNvSpPr txBox="1">
            <a:spLocks/>
          </p:cNvSpPr>
          <p:nvPr/>
        </p:nvSpPr>
        <p:spPr>
          <a:xfrm>
            <a:off x="2108485" y="1970932"/>
            <a:ext cx="7975029" cy="2285067"/>
          </a:xfrm>
          <a:prstGeom prst="rect">
            <a:avLst/>
          </a:prstGeom>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914377"/>
            <a:r>
              <a:rPr lang="en-US" sz="11800" b="1">
                <a:ln w="10160">
                  <a:solidFill>
                    <a:schemeClr val="accent5"/>
                  </a:solidFill>
                  <a:prstDash val="solid"/>
                </a:ln>
                <a:solidFill>
                  <a:srgbClr val="FFFFFF"/>
                </a:solidFill>
                <a:effectLst>
                  <a:outerShdw blurRad="38100" dist="22860" dir="5400000" algn="tl" rotWithShape="0">
                    <a:srgbClr val="000000">
                      <a:alpha val="30000"/>
                    </a:srgbClr>
                  </a:outerShdw>
                </a:effectLst>
                <a:latin typeface="Bahnschrift SemiBold Condensed" panose="020B0502040204020203" pitchFamily="34" charset="0"/>
                <a:sym typeface="Arial"/>
              </a:rPr>
              <a:t>ECOSYSTEMS</a:t>
            </a:r>
            <a:endParaRPr lang="en-US" sz="9600" b="1">
              <a:ln w="10160">
                <a:solidFill>
                  <a:schemeClr val="accent5"/>
                </a:solidFill>
                <a:prstDash val="solid"/>
              </a:ln>
              <a:solidFill>
                <a:srgbClr val="FFFFFF"/>
              </a:solidFill>
              <a:effectLst>
                <a:outerShdw blurRad="38100" dist="22860" dir="5400000" algn="tl" rotWithShape="0">
                  <a:srgbClr val="000000">
                    <a:alpha val="30000"/>
                  </a:srgbClr>
                </a:outerShdw>
              </a:effectLst>
              <a:latin typeface="Bahnschrift SemiBold Condensed" panose="020B0502040204020203" pitchFamily="34" charset="0"/>
              <a:sym typeface="Arial"/>
            </a:endParaRPr>
          </a:p>
        </p:txBody>
      </p:sp>
      <p:pic>
        <p:nvPicPr>
          <p:cNvPr id="9" name="Picture 8" descr="Logo, icon&#10;&#10;Description automatically generated">
            <a:extLst>
              <a:ext uri="{FF2B5EF4-FFF2-40B4-BE49-F238E27FC236}">
                <a16:creationId xmlns:a16="http://schemas.microsoft.com/office/drawing/2014/main" id="{D44AD31D-F339-4ABA-D86E-C045A3F570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69601" y="172348"/>
            <a:ext cx="1248702" cy="1276502"/>
          </a:xfrm>
          <a:prstGeom prst="rect">
            <a:avLst/>
          </a:prstGeom>
        </p:spPr>
      </p:pic>
    </p:spTree>
    <p:extLst>
      <p:ext uri="{BB962C8B-B14F-4D97-AF65-F5344CB8AC3E}">
        <p14:creationId xmlns:p14="http://schemas.microsoft.com/office/powerpoint/2010/main" val="2578381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6" descr="Blue rectangle">
            <a:extLst>
              <a:ext uri="{FF2B5EF4-FFF2-40B4-BE49-F238E27FC236}">
                <a16:creationId xmlns:a16="http://schemas.microsoft.com/office/drawing/2014/main" id="{CA856963-16FF-15EC-0730-67279909884C}"/>
              </a:ext>
            </a:extLst>
          </p:cNvPr>
          <p:cNvSpPr/>
          <p:nvPr/>
        </p:nvSpPr>
        <p:spPr>
          <a:xfrm>
            <a:off x="8450667" y="0"/>
            <a:ext cx="3866147" cy="6856717"/>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282560"/>
          </a:solidFill>
        </p:spPr>
        <p:txBody>
          <a:bodyPr wrap="square" lIns="0" tIns="0" rIns="0" bIns="0" rtlCol="0"/>
          <a:lstStyle/>
          <a:p>
            <a:pPr algn="ctr" defTabSz="914377"/>
            <a:endParaRPr lang="en-US" sz="1867" kern="0">
              <a:solidFill>
                <a:srgbClr val="328485"/>
              </a:solidFill>
              <a:latin typeface="Bahnschrift SemiBold SemiConden" panose="020B0502040204020203" pitchFamily="34" charset="0"/>
              <a:cs typeface="Arial"/>
              <a:sym typeface="Arial"/>
            </a:endParaRPr>
          </a:p>
        </p:txBody>
      </p:sp>
      <p:pic>
        <p:nvPicPr>
          <p:cNvPr id="11" name="Picture 10" descr="Logo, icon&#10;&#10;Description automatically generated">
            <a:extLst>
              <a:ext uri="{FF2B5EF4-FFF2-40B4-BE49-F238E27FC236}">
                <a16:creationId xmlns:a16="http://schemas.microsoft.com/office/drawing/2014/main" id="{9D01C62C-534B-8540-455D-E7A963B10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3327" y="257318"/>
            <a:ext cx="891975" cy="911833"/>
          </a:xfrm>
          <a:prstGeom prst="rect">
            <a:avLst/>
          </a:prstGeom>
        </p:spPr>
      </p:pic>
      <p:sp>
        <p:nvSpPr>
          <p:cNvPr id="18" name="Title 4">
            <a:extLst>
              <a:ext uri="{FF2B5EF4-FFF2-40B4-BE49-F238E27FC236}">
                <a16:creationId xmlns:a16="http://schemas.microsoft.com/office/drawing/2014/main" id="{41D4C59C-28E5-6331-D375-34A6FA8EDB19}"/>
              </a:ext>
            </a:extLst>
          </p:cNvPr>
          <p:cNvSpPr txBox="1">
            <a:spLocks/>
          </p:cNvSpPr>
          <p:nvPr/>
        </p:nvSpPr>
        <p:spPr>
          <a:xfrm>
            <a:off x="8713327" y="1658113"/>
            <a:ext cx="3548175" cy="51986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189" indent="-457189" defTabSz="914377">
              <a:buFont typeface="Arial" panose="020B0604020202020204" pitchFamily="34" charset="0"/>
              <a:buChar char="•"/>
            </a:pPr>
            <a:r>
              <a:rPr lang="en-US" sz="2933">
                <a:solidFill>
                  <a:schemeClr val="bg1"/>
                </a:solidFill>
                <a:latin typeface="Bahnschrift SemiBold SemiConden" panose="020B0502040204020203" pitchFamily="34" charset="0"/>
                <a:sym typeface="Arial"/>
              </a:rPr>
              <a:t>Introduction</a:t>
            </a:r>
          </a:p>
          <a:p>
            <a:pPr marL="457189" indent="-457189" defTabSz="914377">
              <a:buFont typeface="Arial" panose="020B0604020202020204" pitchFamily="34" charset="0"/>
              <a:buChar char="•"/>
            </a:pPr>
            <a:endParaRPr lang="en-US" sz="2933">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a:solidFill>
                  <a:srgbClr val="7BC8C0"/>
                </a:solidFill>
                <a:latin typeface="Bahnschrift SemiBold SemiConden" panose="020B0502040204020203" pitchFamily="34" charset="0"/>
                <a:sym typeface="Arial"/>
              </a:rPr>
              <a:t>Let’s Explore!</a:t>
            </a:r>
          </a:p>
          <a:p>
            <a:pPr defTabSz="914377"/>
            <a:r>
              <a:rPr lang="en-US" sz="2933">
                <a:solidFill>
                  <a:prstClr val="white"/>
                </a:solidFill>
                <a:latin typeface="Bahnschrift SemiBold SemiConden" panose="020B0502040204020203" pitchFamily="34" charset="0"/>
                <a:sym typeface="Arial"/>
              </a:rPr>
              <a:t> </a:t>
            </a:r>
          </a:p>
          <a:p>
            <a:pPr marL="457189" indent="-457189" defTabSz="914377">
              <a:buFont typeface="Arial" panose="020B0604020202020204" pitchFamily="34" charset="0"/>
              <a:buChar char="•"/>
            </a:pPr>
            <a:r>
              <a:rPr lang="en-US" sz="2933">
                <a:solidFill>
                  <a:schemeClr val="bg1"/>
                </a:solidFill>
                <a:latin typeface="Bahnschrift SemiBold SemiConden" panose="020B0502040204020203" pitchFamily="34" charset="0"/>
                <a:sym typeface="Arial"/>
              </a:rPr>
              <a:t>Ecosystems</a:t>
            </a:r>
          </a:p>
          <a:p>
            <a:pPr defTabSz="914377"/>
            <a:endParaRPr lang="en-US" sz="2933">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a:solidFill>
                  <a:prstClr val="white"/>
                </a:solidFill>
                <a:latin typeface="Bahnschrift SemiBold SemiConden" panose="020B0502040204020203" pitchFamily="34" charset="0"/>
                <a:sym typeface="Arial"/>
              </a:rPr>
              <a:t>Review</a:t>
            </a:r>
          </a:p>
          <a:p>
            <a:pPr algn="ctr" defTabSz="914377"/>
            <a:endParaRPr lang="en-US" sz="4800">
              <a:solidFill>
                <a:srgbClr val="328485"/>
              </a:solidFill>
              <a:latin typeface="Bahnschrift SemiBold SemiConden" panose="020B0502040204020203" pitchFamily="34" charset="0"/>
              <a:sym typeface="Arial"/>
            </a:endParaRPr>
          </a:p>
          <a:p>
            <a:pPr defTabSz="914377"/>
            <a:endParaRPr lang="en-US" sz="3200">
              <a:solidFill>
                <a:prstClr val="white"/>
              </a:solidFill>
              <a:latin typeface="Bahnschrift SemiBold SemiConden" panose="020B0502040204020203" pitchFamily="34" charset="0"/>
              <a:sym typeface="Arial"/>
            </a:endParaRPr>
          </a:p>
        </p:txBody>
      </p:sp>
      <p:sp>
        <p:nvSpPr>
          <p:cNvPr id="16" name="Title 4">
            <a:extLst>
              <a:ext uri="{FF2B5EF4-FFF2-40B4-BE49-F238E27FC236}">
                <a16:creationId xmlns:a16="http://schemas.microsoft.com/office/drawing/2014/main" id="{79C6083C-42A4-C3CE-7BE3-1B2E3DB381AF}"/>
              </a:ext>
            </a:extLst>
          </p:cNvPr>
          <p:cNvSpPr txBox="1">
            <a:spLocks/>
          </p:cNvSpPr>
          <p:nvPr/>
        </p:nvSpPr>
        <p:spPr>
          <a:xfrm>
            <a:off x="332677" y="257318"/>
            <a:ext cx="7975029" cy="110626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77"/>
            <a:r>
              <a:rPr lang="en-US" sz="6600">
                <a:solidFill>
                  <a:srgbClr val="328486"/>
                </a:solidFill>
                <a:latin typeface="Bahnschrift SemiBold Condensed" panose="020B0502040204020203" pitchFamily="34" charset="0"/>
                <a:sym typeface="Arial"/>
              </a:rPr>
              <a:t>Activity: Categories:</a:t>
            </a:r>
          </a:p>
        </p:txBody>
      </p:sp>
      <p:sp>
        <p:nvSpPr>
          <p:cNvPr id="19" name="Content Placeholder 2">
            <a:extLst>
              <a:ext uri="{FF2B5EF4-FFF2-40B4-BE49-F238E27FC236}">
                <a16:creationId xmlns:a16="http://schemas.microsoft.com/office/drawing/2014/main" id="{8C532BD6-ADB6-D52A-7832-CFCF266EC21A}"/>
              </a:ext>
            </a:extLst>
          </p:cNvPr>
          <p:cNvSpPr txBox="1">
            <a:spLocks/>
          </p:cNvSpPr>
          <p:nvPr/>
        </p:nvSpPr>
        <p:spPr>
          <a:xfrm>
            <a:off x="272716" y="1363579"/>
            <a:ext cx="8053137" cy="50532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8900" lvl="0" indent="0" algn="l" rtl="0">
              <a:spcBef>
                <a:spcPts val="600"/>
              </a:spcBef>
              <a:spcAft>
                <a:spcPts val="0"/>
              </a:spcAft>
              <a:buSzPts val="2200"/>
              <a:buNone/>
            </a:pPr>
            <a:endParaRPr lang="en-US" sz="6000" b="1">
              <a:solidFill>
                <a:srgbClr val="282560"/>
              </a:solidFill>
              <a:latin typeface="Ebrima" panose="02000000000000000000" pitchFamily="2" charset="0"/>
              <a:ea typeface="Ebrima" panose="02000000000000000000" pitchFamily="2" charset="0"/>
              <a:cs typeface="Ebrima" panose="02000000000000000000" pitchFamily="2" charset="0"/>
              <a:sym typeface="Arial"/>
            </a:endParaRPr>
          </a:p>
        </p:txBody>
      </p:sp>
      <p:sp>
        <p:nvSpPr>
          <p:cNvPr id="12" name="TextBox 11">
            <a:extLst>
              <a:ext uri="{FF2B5EF4-FFF2-40B4-BE49-F238E27FC236}">
                <a16:creationId xmlns:a16="http://schemas.microsoft.com/office/drawing/2014/main" id="{0841D3CB-8CD3-1744-25E3-E8BBF0F87AF5}"/>
              </a:ext>
            </a:extLst>
          </p:cNvPr>
          <p:cNvSpPr txBox="1"/>
          <p:nvPr/>
        </p:nvSpPr>
        <p:spPr>
          <a:xfrm>
            <a:off x="9748261" y="143229"/>
            <a:ext cx="2425592" cy="995209"/>
          </a:xfrm>
          <a:prstGeom prst="rect">
            <a:avLst/>
          </a:prstGeom>
          <a:noFill/>
        </p:spPr>
        <p:txBody>
          <a:bodyPr wrap="square">
            <a:spAutoFit/>
          </a:bodyPr>
          <a:lstStyle/>
          <a:p>
            <a:pPr algn="ctr" defTabSz="914377"/>
            <a:r>
              <a:rPr lang="en-US" sz="5867" b="1" kern="0">
                <a:solidFill>
                  <a:schemeClr val="bg1"/>
                </a:solidFill>
                <a:latin typeface="Bahnschrift SemiBold SemiConden" panose="020B0502040204020203" pitchFamily="34" charset="0"/>
                <a:cs typeface="Arial"/>
                <a:sym typeface="Arial"/>
              </a:rPr>
              <a:t>Agenda</a:t>
            </a:r>
          </a:p>
        </p:txBody>
      </p:sp>
      <p:sp>
        <p:nvSpPr>
          <p:cNvPr id="8" name="Google Shape;649;p30">
            <a:extLst>
              <a:ext uri="{FF2B5EF4-FFF2-40B4-BE49-F238E27FC236}">
                <a16:creationId xmlns:a16="http://schemas.microsoft.com/office/drawing/2014/main" id="{881F0BF3-F42B-6ACA-EEF1-AE41EC34C5DD}"/>
              </a:ext>
            </a:extLst>
          </p:cNvPr>
          <p:cNvSpPr txBox="1">
            <a:spLocks/>
          </p:cNvSpPr>
          <p:nvPr/>
        </p:nvSpPr>
        <p:spPr>
          <a:xfrm>
            <a:off x="594232" y="1487837"/>
            <a:ext cx="6893275" cy="315341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7350" algn="l" rtl="0">
              <a:lnSpc>
                <a:spcPct val="100000"/>
              </a:lnSpc>
              <a:spcBef>
                <a:spcPts val="600"/>
              </a:spcBef>
              <a:spcAft>
                <a:spcPts val="0"/>
              </a:spcAft>
              <a:buClr>
                <a:schemeClr val="dk1"/>
              </a:buClr>
              <a:buSzPts val="2500"/>
              <a:buFont typeface="Dosis"/>
              <a:buChar char="✘"/>
              <a:defRPr sz="25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marL="88900" indent="0">
              <a:spcBef>
                <a:spcPts val="0"/>
              </a:spcBef>
              <a:buSzPts val="2200"/>
              <a:buNone/>
            </a:pPr>
            <a:r>
              <a:rPr lang="en-US" sz="2800" b="1">
                <a:solidFill>
                  <a:srgbClr val="328486"/>
                </a:solidFill>
                <a:latin typeface="Ebrima" panose="02000000000000000000" pitchFamily="2" charset="0"/>
                <a:ea typeface="Ebrima" panose="02000000000000000000" pitchFamily="2" charset="0"/>
                <a:cs typeface="Ebrima" panose="02000000000000000000" pitchFamily="2" charset="0"/>
              </a:rPr>
              <a:t>Let’s brainstorm words or phrases that relate to the topic of Marine Ecosystems and put them into categories.</a:t>
            </a:r>
            <a:br>
              <a:rPr lang="en-US" sz="2800" b="1">
                <a:solidFill>
                  <a:srgbClr val="328486"/>
                </a:solidFill>
                <a:latin typeface="Ebrima" panose="02000000000000000000" pitchFamily="2" charset="0"/>
                <a:ea typeface="Ebrima" panose="02000000000000000000" pitchFamily="2" charset="0"/>
                <a:cs typeface="Ebrima" panose="02000000000000000000" pitchFamily="2" charset="0"/>
              </a:rPr>
            </a:br>
            <a:endParaRPr lang="en-US" sz="2800" b="1">
              <a:solidFill>
                <a:srgbClr val="328486"/>
              </a:solidFill>
              <a:latin typeface="Ebrima" panose="02000000000000000000" pitchFamily="2" charset="0"/>
              <a:ea typeface="Ebrima" panose="02000000000000000000" pitchFamily="2" charset="0"/>
              <a:cs typeface="Ebrima" panose="02000000000000000000" pitchFamily="2" charset="0"/>
            </a:endParaRPr>
          </a:p>
          <a:p>
            <a:pPr marL="88900" indent="0">
              <a:spcBef>
                <a:spcPts val="0"/>
              </a:spcBef>
              <a:buSzPts val="2200"/>
              <a:buNone/>
            </a:pPr>
            <a:r>
              <a:rPr lang="en-US" sz="2800" b="1">
                <a:solidFill>
                  <a:srgbClr val="328486"/>
                </a:solidFill>
                <a:latin typeface="Ebrima" panose="02000000000000000000" pitchFamily="2" charset="0"/>
                <a:ea typeface="Ebrima" panose="02000000000000000000" pitchFamily="2" charset="0"/>
                <a:cs typeface="Ebrima" panose="02000000000000000000" pitchFamily="2" charset="0"/>
              </a:rPr>
              <a:t>For example: </a:t>
            </a:r>
          </a:p>
          <a:p>
            <a:pPr marL="431800" indent="-342900">
              <a:spcBef>
                <a:spcPts val="0"/>
              </a:spcBef>
              <a:buSzPts val="2200"/>
              <a:buFont typeface="Courier New" panose="02070309020205020404" pitchFamily="49" charset="0"/>
              <a:buChar char="o"/>
            </a:pPr>
            <a:r>
              <a:rPr lang="en-US" sz="2800" b="1">
                <a:solidFill>
                  <a:srgbClr val="282560"/>
                </a:solidFill>
                <a:latin typeface="Ebrima" panose="02000000000000000000" pitchFamily="2" charset="0"/>
                <a:ea typeface="Ebrima" panose="02000000000000000000" pitchFamily="2" charset="0"/>
                <a:cs typeface="Ebrima" panose="02000000000000000000" pitchFamily="2" charset="0"/>
              </a:rPr>
              <a:t>Habitat: </a:t>
            </a:r>
            <a:r>
              <a:rPr lang="en-US" sz="2800">
                <a:solidFill>
                  <a:srgbClr val="282560"/>
                </a:solidFill>
                <a:latin typeface="Ebrima" panose="02000000000000000000" pitchFamily="2" charset="0"/>
                <a:ea typeface="Ebrima" panose="02000000000000000000" pitchFamily="2" charset="0"/>
                <a:cs typeface="Ebrima" panose="02000000000000000000" pitchFamily="2" charset="0"/>
              </a:rPr>
              <a:t>Coral Reef, Rocky Shore</a:t>
            </a:r>
          </a:p>
          <a:p>
            <a:pPr marL="431800" indent="-342900">
              <a:spcBef>
                <a:spcPts val="0"/>
              </a:spcBef>
              <a:buSzPts val="2200"/>
              <a:buFont typeface="Courier New" panose="02070309020205020404" pitchFamily="49" charset="0"/>
              <a:buChar char="o"/>
            </a:pPr>
            <a:r>
              <a:rPr lang="en-US" sz="2800" b="1">
                <a:solidFill>
                  <a:srgbClr val="282560"/>
                </a:solidFill>
                <a:latin typeface="Ebrima" panose="02000000000000000000" pitchFamily="2" charset="0"/>
                <a:ea typeface="Ebrima" panose="02000000000000000000" pitchFamily="2" charset="0"/>
                <a:cs typeface="Ebrima" panose="02000000000000000000" pitchFamily="2" charset="0"/>
              </a:rPr>
              <a:t>Food Source: </a:t>
            </a:r>
            <a:r>
              <a:rPr lang="en-US" sz="2800">
                <a:solidFill>
                  <a:srgbClr val="282560"/>
                </a:solidFill>
                <a:latin typeface="Ebrima" panose="02000000000000000000" pitchFamily="2" charset="0"/>
                <a:ea typeface="Ebrima" panose="02000000000000000000" pitchFamily="2" charset="0"/>
                <a:cs typeface="Ebrima" panose="02000000000000000000" pitchFamily="2" charset="0"/>
              </a:rPr>
              <a:t>Algae, phytoplankton</a:t>
            </a:r>
          </a:p>
          <a:p>
            <a:pPr marL="431800" indent="-342900">
              <a:spcBef>
                <a:spcPts val="0"/>
              </a:spcBef>
              <a:buSzPts val="2200"/>
              <a:buFont typeface="Courier New" panose="02070309020205020404" pitchFamily="49" charset="0"/>
              <a:buChar char="o"/>
            </a:pPr>
            <a:r>
              <a:rPr lang="en-US" sz="2800" b="1">
                <a:solidFill>
                  <a:srgbClr val="282560"/>
                </a:solidFill>
                <a:latin typeface="Ebrima" panose="02000000000000000000" pitchFamily="2" charset="0"/>
                <a:ea typeface="Ebrima" panose="02000000000000000000" pitchFamily="2" charset="0"/>
                <a:cs typeface="Ebrima" panose="02000000000000000000" pitchFamily="2" charset="0"/>
              </a:rPr>
              <a:t>Animals: </a:t>
            </a:r>
            <a:r>
              <a:rPr lang="en-US" sz="2800">
                <a:solidFill>
                  <a:srgbClr val="282560"/>
                </a:solidFill>
                <a:latin typeface="Ebrima" panose="02000000000000000000" pitchFamily="2" charset="0"/>
                <a:ea typeface="Ebrima" panose="02000000000000000000" pitchFamily="2" charset="0"/>
                <a:cs typeface="Ebrima" panose="02000000000000000000" pitchFamily="2" charset="0"/>
              </a:rPr>
              <a:t>crab, seagull</a:t>
            </a:r>
          </a:p>
          <a:p>
            <a:pPr marL="0" indent="0">
              <a:buFont typeface="Dosis"/>
              <a:buNone/>
            </a:pPr>
            <a:endParaRPr lang="en-US" sz="2800">
              <a:solidFill>
                <a:srgbClr val="328486"/>
              </a:solidFill>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3608642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6" descr="Blue rectangle">
            <a:extLst>
              <a:ext uri="{FF2B5EF4-FFF2-40B4-BE49-F238E27FC236}">
                <a16:creationId xmlns:a16="http://schemas.microsoft.com/office/drawing/2014/main" id="{CA856963-16FF-15EC-0730-67279909884C}"/>
              </a:ext>
            </a:extLst>
          </p:cNvPr>
          <p:cNvSpPr/>
          <p:nvPr/>
        </p:nvSpPr>
        <p:spPr>
          <a:xfrm>
            <a:off x="8450667" y="0"/>
            <a:ext cx="3866147" cy="6856717"/>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282560"/>
          </a:solidFill>
        </p:spPr>
        <p:txBody>
          <a:bodyPr wrap="square" lIns="0" tIns="0" rIns="0" bIns="0" rtlCol="0"/>
          <a:lstStyle/>
          <a:p>
            <a:pPr algn="ctr" defTabSz="914377"/>
            <a:endParaRPr lang="en-US" sz="1867" kern="0">
              <a:solidFill>
                <a:srgbClr val="328485"/>
              </a:solidFill>
              <a:latin typeface="Bahnschrift SemiBold SemiConden" panose="020B0502040204020203" pitchFamily="34" charset="0"/>
              <a:cs typeface="Arial"/>
              <a:sym typeface="Arial"/>
            </a:endParaRPr>
          </a:p>
        </p:txBody>
      </p:sp>
      <p:pic>
        <p:nvPicPr>
          <p:cNvPr id="11" name="Picture 10" descr="Logo, icon&#10;&#10;Description automatically generated">
            <a:extLst>
              <a:ext uri="{FF2B5EF4-FFF2-40B4-BE49-F238E27FC236}">
                <a16:creationId xmlns:a16="http://schemas.microsoft.com/office/drawing/2014/main" id="{9D01C62C-534B-8540-455D-E7A963B10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3327" y="257318"/>
            <a:ext cx="891975" cy="911833"/>
          </a:xfrm>
          <a:prstGeom prst="rect">
            <a:avLst/>
          </a:prstGeom>
        </p:spPr>
      </p:pic>
      <p:sp>
        <p:nvSpPr>
          <p:cNvPr id="18" name="Title 4">
            <a:extLst>
              <a:ext uri="{FF2B5EF4-FFF2-40B4-BE49-F238E27FC236}">
                <a16:creationId xmlns:a16="http://schemas.microsoft.com/office/drawing/2014/main" id="{41D4C59C-28E5-6331-D375-34A6FA8EDB19}"/>
              </a:ext>
            </a:extLst>
          </p:cNvPr>
          <p:cNvSpPr txBox="1">
            <a:spLocks/>
          </p:cNvSpPr>
          <p:nvPr/>
        </p:nvSpPr>
        <p:spPr>
          <a:xfrm>
            <a:off x="8713327" y="1658113"/>
            <a:ext cx="3548175" cy="51986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189" indent="-457189" defTabSz="914377">
              <a:buFont typeface="Arial" panose="020B0604020202020204" pitchFamily="34" charset="0"/>
              <a:buChar char="•"/>
            </a:pPr>
            <a:r>
              <a:rPr lang="en-US" sz="2933">
                <a:solidFill>
                  <a:schemeClr val="bg1"/>
                </a:solidFill>
                <a:latin typeface="Bahnschrift SemiBold SemiConden" panose="020B0502040204020203" pitchFamily="34" charset="0"/>
                <a:sym typeface="Arial"/>
              </a:rPr>
              <a:t>Introduction</a:t>
            </a:r>
          </a:p>
          <a:p>
            <a:pPr marL="457189" indent="-457189" defTabSz="914377">
              <a:buFont typeface="Arial" panose="020B0604020202020204" pitchFamily="34" charset="0"/>
              <a:buChar char="•"/>
            </a:pPr>
            <a:endParaRPr lang="en-US" sz="2933">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a:solidFill>
                  <a:srgbClr val="7BC8C0"/>
                </a:solidFill>
                <a:latin typeface="Bahnschrift SemiBold SemiConden" panose="020B0502040204020203" pitchFamily="34" charset="0"/>
                <a:sym typeface="Arial"/>
              </a:rPr>
              <a:t>Let’s Explore!</a:t>
            </a:r>
          </a:p>
          <a:p>
            <a:pPr defTabSz="914377"/>
            <a:r>
              <a:rPr lang="en-US" sz="2933">
                <a:solidFill>
                  <a:prstClr val="white"/>
                </a:solidFill>
                <a:latin typeface="Bahnschrift SemiBold SemiConden" panose="020B0502040204020203" pitchFamily="34" charset="0"/>
                <a:sym typeface="Arial"/>
              </a:rPr>
              <a:t> </a:t>
            </a:r>
          </a:p>
          <a:p>
            <a:pPr marL="457189" indent="-457189" defTabSz="914377">
              <a:buFont typeface="Arial" panose="020B0604020202020204" pitchFamily="34" charset="0"/>
              <a:buChar char="•"/>
            </a:pPr>
            <a:r>
              <a:rPr lang="en-US" sz="2933">
                <a:solidFill>
                  <a:schemeClr val="bg1"/>
                </a:solidFill>
                <a:latin typeface="Bahnschrift SemiBold SemiConden" panose="020B0502040204020203" pitchFamily="34" charset="0"/>
                <a:sym typeface="Arial"/>
              </a:rPr>
              <a:t>Ecosystems</a:t>
            </a:r>
          </a:p>
          <a:p>
            <a:pPr defTabSz="914377"/>
            <a:endParaRPr lang="en-US" sz="2933">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a:solidFill>
                  <a:prstClr val="white"/>
                </a:solidFill>
                <a:latin typeface="Bahnschrift SemiBold SemiConden" panose="020B0502040204020203" pitchFamily="34" charset="0"/>
                <a:sym typeface="Arial"/>
              </a:rPr>
              <a:t>Review</a:t>
            </a:r>
          </a:p>
          <a:p>
            <a:pPr algn="ctr" defTabSz="914377"/>
            <a:endParaRPr lang="en-US" sz="4800">
              <a:solidFill>
                <a:srgbClr val="328485"/>
              </a:solidFill>
              <a:latin typeface="Bahnschrift SemiBold SemiConden" panose="020B0502040204020203" pitchFamily="34" charset="0"/>
              <a:sym typeface="Arial"/>
            </a:endParaRPr>
          </a:p>
          <a:p>
            <a:pPr defTabSz="914377"/>
            <a:endParaRPr lang="en-US" sz="3200">
              <a:solidFill>
                <a:prstClr val="white"/>
              </a:solidFill>
              <a:latin typeface="Bahnschrift SemiBold SemiConden" panose="020B0502040204020203" pitchFamily="34" charset="0"/>
              <a:sym typeface="Arial"/>
            </a:endParaRPr>
          </a:p>
        </p:txBody>
      </p:sp>
      <p:sp>
        <p:nvSpPr>
          <p:cNvPr id="19" name="Content Placeholder 2">
            <a:extLst>
              <a:ext uri="{FF2B5EF4-FFF2-40B4-BE49-F238E27FC236}">
                <a16:creationId xmlns:a16="http://schemas.microsoft.com/office/drawing/2014/main" id="{8C532BD6-ADB6-D52A-7832-CFCF266EC21A}"/>
              </a:ext>
            </a:extLst>
          </p:cNvPr>
          <p:cNvSpPr txBox="1">
            <a:spLocks/>
          </p:cNvSpPr>
          <p:nvPr/>
        </p:nvSpPr>
        <p:spPr>
          <a:xfrm>
            <a:off x="272716" y="1363579"/>
            <a:ext cx="8053137" cy="50532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8900" lvl="0" indent="0" algn="l" rtl="0">
              <a:spcBef>
                <a:spcPts val="600"/>
              </a:spcBef>
              <a:spcAft>
                <a:spcPts val="0"/>
              </a:spcAft>
              <a:buSzPts val="2200"/>
              <a:buNone/>
            </a:pPr>
            <a:endParaRPr lang="en-US" sz="6000" b="1">
              <a:solidFill>
                <a:srgbClr val="282560"/>
              </a:solidFill>
              <a:latin typeface="Ebrima" panose="02000000000000000000" pitchFamily="2" charset="0"/>
              <a:ea typeface="Ebrima" panose="02000000000000000000" pitchFamily="2" charset="0"/>
              <a:cs typeface="Ebrima" panose="02000000000000000000" pitchFamily="2" charset="0"/>
              <a:sym typeface="Arial"/>
            </a:endParaRPr>
          </a:p>
        </p:txBody>
      </p:sp>
      <p:sp>
        <p:nvSpPr>
          <p:cNvPr id="12" name="TextBox 11">
            <a:extLst>
              <a:ext uri="{FF2B5EF4-FFF2-40B4-BE49-F238E27FC236}">
                <a16:creationId xmlns:a16="http://schemas.microsoft.com/office/drawing/2014/main" id="{0841D3CB-8CD3-1744-25E3-E8BBF0F87AF5}"/>
              </a:ext>
            </a:extLst>
          </p:cNvPr>
          <p:cNvSpPr txBox="1"/>
          <p:nvPr/>
        </p:nvSpPr>
        <p:spPr>
          <a:xfrm>
            <a:off x="9748261" y="143229"/>
            <a:ext cx="2425592" cy="995209"/>
          </a:xfrm>
          <a:prstGeom prst="rect">
            <a:avLst/>
          </a:prstGeom>
          <a:noFill/>
        </p:spPr>
        <p:txBody>
          <a:bodyPr wrap="square">
            <a:spAutoFit/>
          </a:bodyPr>
          <a:lstStyle/>
          <a:p>
            <a:pPr algn="ctr" defTabSz="914377"/>
            <a:r>
              <a:rPr lang="en-US" sz="5867" b="1" kern="0">
                <a:solidFill>
                  <a:schemeClr val="bg1"/>
                </a:solidFill>
                <a:latin typeface="Bahnschrift SemiBold SemiConden" panose="020B0502040204020203" pitchFamily="34" charset="0"/>
                <a:cs typeface="Arial"/>
                <a:sym typeface="Arial"/>
              </a:rPr>
              <a:t>Agenda</a:t>
            </a:r>
          </a:p>
        </p:txBody>
      </p:sp>
      <p:graphicFrame>
        <p:nvGraphicFramePr>
          <p:cNvPr id="2" name="Google Shape;618;p31">
            <a:extLst>
              <a:ext uri="{FF2B5EF4-FFF2-40B4-BE49-F238E27FC236}">
                <a16:creationId xmlns:a16="http://schemas.microsoft.com/office/drawing/2014/main" id="{446D9438-E36C-A2F9-69F4-CC8133A5338D}"/>
              </a:ext>
            </a:extLst>
          </p:cNvPr>
          <p:cNvGraphicFramePr/>
          <p:nvPr>
            <p:extLst>
              <p:ext uri="{D42A27DB-BD31-4B8C-83A1-F6EECF244321}">
                <p14:modId xmlns:p14="http://schemas.microsoft.com/office/powerpoint/2010/main" val="3545722194"/>
              </p:ext>
            </p:extLst>
          </p:nvPr>
        </p:nvGraphicFramePr>
        <p:xfrm>
          <a:off x="272716" y="1169151"/>
          <a:ext cx="7239000" cy="2473550"/>
        </p:xfrm>
        <a:graphic>
          <a:graphicData uri="http://schemas.openxmlformats.org/drawingml/2006/table">
            <a:tbl>
              <a:tblPr>
                <a:noFill/>
              </a:tblPr>
              <a:tblGrid>
                <a:gridCol w="1447800">
                  <a:extLst>
                    <a:ext uri="{9D8B030D-6E8A-4147-A177-3AD203B41FA5}">
                      <a16:colId xmlns:a16="http://schemas.microsoft.com/office/drawing/2014/main" val="20000"/>
                    </a:ext>
                  </a:extLst>
                </a:gridCol>
                <a:gridCol w="1797599">
                  <a:extLst>
                    <a:ext uri="{9D8B030D-6E8A-4147-A177-3AD203B41FA5}">
                      <a16:colId xmlns:a16="http://schemas.microsoft.com/office/drawing/2014/main" val="20001"/>
                    </a:ext>
                  </a:extLst>
                </a:gridCol>
                <a:gridCol w="1301858">
                  <a:extLst>
                    <a:ext uri="{9D8B030D-6E8A-4147-A177-3AD203B41FA5}">
                      <a16:colId xmlns:a16="http://schemas.microsoft.com/office/drawing/2014/main" val="20002"/>
                    </a:ext>
                  </a:extLst>
                </a:gridCol>
                <a:gridCol w="1243943">
                  <a:extLst>
                    <a:ext uri="{9D8B030D-6E8A-4147-A177-3AD203B41FA5}">
                      <a16:colId xmlns:a16="http://schemas.microsoft.com/office/drawing/2014/main" val="20003"/>
                    </a:ext>
                  </a:extLst>
                </a:gridCol>
                <a:gridCol w="1447800">
                  <a:extLst>
                    <a:ext uri="{9D8B030D-6E8A-4147-A177-3AD203B41FA5}">
                      <a16:colId xmlns:a16="http://schemas.microsoft.com/office/drawing/2014/main" val="20004"/>
                    </a:ext>
                  </a:extLst>
                </a:gridCol>
              </a:tblGrid>
              <a:tr h="642225">
                <a:tc>
                  <a:txBody>
                    <a:bodyPr/>
                    <a:lstStyle/>
                    <a:p>
                      <a:pPr marL="0" lvl="0" indent="0" algn="l" rtl="0">
                        <a:spcBef>
                          <a:spcPts val="0"/>
                        </a:spcBef>
                        <a:spcAft>
                          <a:spcPts val="0"/>
                        </a:spcAft>
                        <a:buNone/>
                      </a:pPr>
                      <a:r>
                        <a:rPr lang="en" sz="2000" b="1">
                          <a:solidFill>
                            <a:srgbClr val="282560"/>
                          </a:solidFill>
                          <a:latin typeface="Sniglet" panose="020B0604020202020204" charset="0"/>
                          <a:ea typeface="Dosis"/>
                          <a:cs typeface="Dosis"/>
                          <a:sym typeface="Dosis"/>
                        </a:rPr>
                        <a:t>Habitat</a:t>
                      </a:r>
                      <a:endParaRPr sz="2000" b="1">
                        <a:solidFill>
                          <a:srgbClr val="282560"/>
                        </a:solidFill>
                        <a:latin typeface="Sniglet" panose="020B0604020202020204" charset="0"/>
                        <a:ea typeface="Dosis"/>
                        <a:cs typeface="Dosis"/>
                        <a:sym typeface="Dosis"/>
                      </a:endParaRPr>
                    </a:p>
                  </a:txBody>
                  <a:tcPr marL="91425" marR="91425" marT="91425" marB="91425"/>
                </a:tc>
                <a:tc>
                  <a:txBody>
                    <a:bodyPr/>
                    <a:lstStyle/>
                    <a:p>
                      <a:pPr marL="0" lvl="0" indent="0" algn="l" rtl="0">
                        <a:spcBef>
                          <a:spcPts val="0"/>
                        </a:spcBef>
                        <a:spcAft>
                          <a:spcPts val="0"/>
                        </a:spcAft>
                        <a:buNone/>
                      </a:pPr>
                      <a:r>
                        <a:rPr lang="en" sz="2000" b="1">
                          <a:solidFill>
                            <a:srgbClr val="282560"/>
                          </a:solidFill>
                          <a:latin typeface="Sniglet" panose="020B0604020202020204" charset="0"/>
                          <a:ea typeface="Dosis"/>
                          <a:cs typeface="Dosis"/>
                          <a:sym typeface="Dosis"/>
                        </a:rPr>
                        <a:t>Food Source</a:t>
                      </a:r>
                      <a:endParaRPr sz="2000" b="1">
                        <a:solidFill>
                          <a:srgbClr val="282560"/>
                        </a:solidFill>
                        <a:latin typeface="Sniglet" panose="020B0604020202020204" charset="0"/>
                        <a:ea typeface="Dosis"/>
                        <a:cs typeface="Dosis"/>
                        <a:sym typeface="Dosis"/>
                      </a:endParaRPr>
                    </a:p>
                  </a:txBody>
                  <a:tcPr marL="91425" marR="91425" marT="91425" marB="91425"/>
                </a:tc>
                <a:tc>
                  <a:txBody>
                    <a:bodyPr/>
                    <a:lstStyle/>
                    <a:p>
                      <a:pPr marL="0" lvl="0" indent="0" algn="l" rtl="0">
                        <a:spcBef>
                          <a:spcPts val="0"/>
                        </a:spcBef>
                        <a:spcAft>
                          <a:spcPts val="0"/>
                        </a:spcAft>
                        <a:buNone/>
                      </a:pPr>
                      <a:r>
                        <a:rPr lang="en" sz="2000" b="1">
                          <a:solidFill>
                            <a:srgbClr val="282560"/>
                          </a:solidFill>
                          <a:latin typeface="Sniglet" panose="020B0604020202020204" charset="0"/>
                          <a:ea typeface="Dosis"/>
                          <a:cs typeface="Dosis"/>
                          <a:sym typeface="Dosis"/>
                        </a:rPr>
                        <a:t>Animals</a:t>
                      </a:r>
                      <a:endParaRPr sz="2000" b="1">
                        <a:solidFill>
                          <a:srgbClr val="282560"/>
                        </a:solidFill>
                        <a:latin typeface="Sniglet" panose="020B0604020202020204" charset="0"/>
                        <a:ea typeface="Dosis"/>
                        <a:cs typeface="Dosis"/>
                        <a:sym typeface="Dosis"/>
                      </a:endParaRPr>
                    </a:p>
                  </a:txBody>
                  <a:tcPr marL="91425" marR="91425" marT="91425" marB="91425"/>
                </a:tc>
                <a:tc>
                  <a:txBody>
                    <a:bodyPr/>
                    <a:lstStyle/>
                    <a:p>
                      <a:pPr marL="0" lvl="0" indent="0" algn="l" rtl="0">
                        <a:spcBef>
                          <a:spcPts val="0"/>
                        </a:spcBef>
                        <a:spcAft>
                          <a:spcPts val="0"/>
                        </a:spcAft>
                        <a:buNone/>
                      </a:pPr>
                      <a:r>
                        <a:rPr lang="en" sz="2000" b="1">
                          <a:solidFill>
                            <a:srgbClr val="282560"/>
                          </a:solidFill>
                          <a:latin typeface="Sniglet" panose="020B0604020202020204" charset="0"/>
                          <a:ea typeface="Dosis"/>
                          <a:cs typeface="Dosis"/>
                          <a:sym typeface="Dosis"/>
                        </a:rPr>
                        <a:t>Uses:</a:t>
                      </a:r>
                      <a:endParaRPr sz="2000" b="1">
                        <a:solidFill>
                          <a:srgbClr val="282560"/>
                        </a:solidFill>
                        <a:latin typeface="Sniglet" panose="020B0604020202020204" charset="0"/>
                        <a:ea typeface="Dosis"/>
                        <a:cs typeface="Dosis"/>
                        <a:sym typeface="Dosis"/>
                      </a:endParaRPr>
                    </a:p>
                  </a:txBody>
                  <a:tcPr marL="91425" marR="91425" marT="91425" marB="91425"/>
                </a:tc>
                <a:tc>
                  <a:txBody>
                    <a:bodyPr/>
                    <a:lstStyle/>
                    <a:p>
                      <a:pPr marL="0" lvl="0" indent="0" algn="l" rtl="0">
                        <a:spcBef>
                          <a:spcPts val="0"/>
                        </a:spcBef>
                        <a:spcAft>
                          <a:spcPts val="0"/>
                        </a:spcAft>
                        <a:buNone/>
                      </a:pPr>
                      <a:endParaRPr sz="2000" b="1">
                        <a:solidFill>
                          <a:schemeClr val="accent2">
                            <a:lumMod val="75000"/>
                          </a:schemeClr>
                        </a:solidFill>
                        <a:latin typeface="Sniglet" panose="020B0604020202020204" charset="0"/>
                        <a:ea typeface="Dosis"/>
                        <a:cs typeface="Dosis"/>
                        <a:sym typeface="Dosis"/>
                      </a:endParaRPr>
                    </a:p>
                  </a:txBody>
                  <a:tcPr marL="91425" marR="91425" marT="91425" marB="91425"/>
                </a:tc>
                <a:extLst>
                  <a:ext uri="{0D108BD9-81ED-4DB2-BD59-A6C34878D82A}">
                    <a16:rowId xmlns:a16="http://schemas.microsoft.com/office/drawing/2014/main" val="10000"/>
                  </a:ext>
                </a:extLst>
              </a:tr>
              <a:tr h="1831325">
                <a:tc>
                  <a:txBody>
                    <a:bodyPr/>
                    <a:lstStyle/>
                    <a:p>
                      <a:pPr marL="0" lvl="0" indent="0" algn="l" rtl="0">
                        <a:spcBef>
                          <a:spcPts val="0"/>
                        </a:spcBef>
                        <a:spcAft>
                          <a:spcPts val="0"/>
                        </a:spcAft>
                        <a:buNone/>
                      </a:pPr>
                      <a:r>
                        <a:rPr lang="en" sz="1600">
                          <a:solidFill>
                            <a:srgbClr val="282560"/>
                          </a:solidFill>
                          <a:latin typeface="Sniglet" panose="020B0604020202020204" charset="0"/>
                          <a:ea typeface="Dosis"/>
                          <a:cs typeface="Dosis"/>
                          <a:sym typeface="Dosis"/>
                        </a:rPr>
                        <a:t>Coral Reef</a:t>
                      </a:r>
                      <a:endParaRPr sz="1600">
                        <a:solidFill>
                          <a:srgbClr val="282560"/>
                        </a:solidFill>
                        <a:latin typeface="Sniglet" panose="020B0604020202020204" charset="0"/>
                        <a:ea typeface="Dosis"/>
                        <a:cs typeface="Dosis"/>
                        <a:sym typeface="Dosis"/>
                      </a:endParaRPr>
                    </a:p>
                  </a:txBody>
                  <a:tcPr marL="91425" marR="91425" marT="91425" marB="91425"/>
                </a:tc>
                <a:tc>
                  <a:txBody>
                    <a:bodyPr/>
                    <a:lstStyle/>
                    <a:p>
                      <a:pPr marL="0" lvl="0" indent="0" algn="l" rtl="0">
                        <a:spcBef>
                          <a:spcPts val="0"/>
                        </a:spcBef>
                        <a:spcAft>
                          <a:spcPts val="0"/>
                        </a:spcAft>
                        <a:buNone/>
                      </a:pPr>
                      <a:r>
                        <a:rPr lang="en" sz="1600">
                          <a:solidFill>
                            <a:srgbClr val="282560"/>
                          </a:solidFill>
                          <a:latin typeface="Sniglet" panose="020B0604020202020204" charset="0"/>
                          <a:ea typeface="Dosis"/>
                          <a:cs typeface="Dosis"/>
                          <a:sym typeface="Dosis"/>
                        </a:rPr>
                        <a:t>Algae</a:t>
                      </a:r>
                      <a:endParaRPr sz="1600">
                        <a:solidFill>
                          <a:srgbClr val="282560"/>
                        </a:solidFill>
                        <a:latin typeface="Sniglet" panose="020B0604020202020204" charset="0"/>
                        <a:ea typeface="Dosis"/>
                        <a:cs typeface="Dosis"/>
                        <a:sym typeface="Dosis"/>
                      </a:endParaRPr>
                    </a:p>
                  </a:txBody>
                  <a:tcPr marL="91425" marR="91425" marT="91425" marB="91425"/>
                </a:tc>
                <a:tc>
                  <a:txBody>
                    <a:bodyPr/>
                    <a:lstStyle/>
                    <a:p>
                      <a:pPr marL="0" lvl="0" indent="0" algn="l" rtl="0">
                        <a:spcBef>
                          <a:spcPts val="0"/>
                        </a:spcBef>
                        <a:spcAft>
                          <a:spcPts val="0"/>
                        </a:spcAft>
                        <a:buNone/>
                      </a:pPr>
                      <a:r>
                        <a:rPr lang="en" sz="1600">
                          <a:solidFill>
                            <a:srgbClr val="282560"/>
                          </a:solidFill>
                          <a:latin typeface="Sniglet" panose="020B0604020202020204" charset="0"/>
                          <a:ea typeface="Dosis"/>
                          <a:cs typeface="Dosis"/>
                          <a:sym typeface="Dosis"/>
                        </a:rPr>
                        <a:t>Crabs</a:t>
                      </a:r>
                      <a:endParaRPr sz="1600">
                        <a:solidFill>
                          <a:srgbClr val="282560"/>
                        </a:solidFill>
                        <a:latin typeface="Sniglet" panose="020B0604020202020204" charset="0"/>
                        <a:ea typeface="Dosis"/>
                        <a:cs typeface="Dosis"/>
                        <a:sym typeface="Dosis"/>
                      </a:endParaRPr>
                    </a:p>
                  </a:txBody>
                  <a:tcPr marL="91425" marR="91425" marT="91425" marB="91425"/>
                </a:tc>
                <a:tc>
                  <a:txBody>
                    <a:bodyPr/>
                    <a:lstStyle/>
                    <a:p>
                      <a:pPr marL="0" lvl="0" indent="0" algn="l" rtl="0">
                        <a:spcBef>
                          <a:spcPts val="0"/>
                        </a:spcBef>
                        <a:spcAft>
                          <a:spcPts val="0"/>
                        </a:spcAft>
                        <a:buNone/>
                      </a:pPr>
                      <a:r>
                        <a:rPr lang="en" sz="1600">
                          <a:solidFill>
                            <a:srgbClr val="282560"/>
                          </a:solidFill>
                          <a:latin typeface="Sniglet" panose="020B0604020202020204" charset="0"/>
                          <a:ea typeface="Dosis"/>
                          <a:cs typeface="Dosis"/>
                          <a:sym typeface="Dosis"/>
                        </a:rPr>
                        <a:t>Fishing</a:t>
                      </a:r>
                      <a:endParaRPr sz="1600">
                        <a:solidFill>
                          <a:srgbClr val="282560"/>
                        </a:solidFill>
                        <a:latin typeface="Sniglet" panose="020B0604020202020204" charset="0"/>
                        <a:ea typeface="Dosis"/>
                        <a:cs typeface="Dosis"/>
                        <a:sym typeface="Dosis"/>
                      </a:endParaRPr>
                    </a:p>
                  </a:txBody>
                  <a:tcPr marL="91425" marR="91425" marT="91425" marB="91425"/>
                </a:tc>
                <a:tc>
                  <a:txBody>
                    <a:bodyPr/>
                    <a:lstStyle/>
                    <a:p>
                      <a:pPr marL="0" lvl="0" indent="0" algn="l" rtl="0">
                        <a:spcBef>
                          <a:spcPts val="0"/>
                        </a:spcBef>
                        <a:spcAft>
                          <a:spcPts val="0"/>
                        </a:spcAft>
                        <a:buNone/>
                      </a:pPr>
                      <a:endParaRPr sz="1600">
                        <a:solidFill>
                          <a:srgbClr val="282560"/>
                        </a:solidFill>
                        <a:latin typeface="Sniglet" panose="020B0604020202020204" charset="0"/>
                        <a:ea typeface="Dosis"/>
                        <a:cs typeface="Dosis"/>
                        <a:sym typeface="Dosis"/>
                      </a:endParaRPr>
                    </a:p>
                  </a:txBody>
                  <a:tcPr marL="91425" marR="91425" marT="91425" marB="91425"/>
                </a:tc>
                <a:extLst>
                  <a:ext uri="{0D108BD9-81ED-4DB2-BD59-A6C34878D82A}">
                    <a16:rowId xmlns:a16="http://schemas.microsoft.com/office/drawing/2014/main" val="10001"/>
                  </a:ext>
                </a:extLst>
              </a:tr>
            </a:tbl>
          </a:graphicData>
        </a:graphic>
      </p:graphicFrame>
      <p:sp>
        <p:nvSpPr>
          <p:cNvPr id="3" name="Google Shape;619;p31">
            <a:extLst>
              <a:ext uri="{FF2B5EF4-FFF2-40B4-BE49-F238E27FC236}">
                <a16:creationId xmlns:a16="http://schemas.microsoft.com/office/drawing/2014/main" id="{5CCA5CC8-3034-18B9-7095-B48AEFB671D0}"/>
              </a:ext>
            </a:extLst>
          </p:cNvPr>
          <p:cNvSpPr txBox="1"/>
          <p:nvPr/>
        </p:nvSpPr>
        <p:spPr>
          <a:xfrm>
            <a:off x="272716" y="4716859"/>
            <a:ext cx="7042484" cy="1292631"/>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3600" b="1">
                <a:solidFill>
                  <a:srgbClr val="4E839A"/>
                </a:solidFill>
                <a:latin typeface="Ebrima" panose="02000000000000000000" pitchFamily="2" charset="0"/>
                <a:ea typeface="Ebrima" panose="02000000000000000000" pitchFamily="2" charset="0"/>
                <a:cs typeface="Ebrima" panose="02000000000000000000" pitchFamily="2" charset="0"/>
                <a:sym typeface="Dosis"/>
              </a:rPr>
              <a:t>What are some other categories?</a:t>
            </a:r>
            <a:endParaRPr sz="3600" b="1">
              <a:solidFill>
                <a:srgbClr val="4E839A"/>
              </a:solidFill>
              <a:latin typeface="Ebrima" panose="02000000000000000000" pitchFamily="2" charset="0"/>
              <a:ea typeface="Ebrima" panose="02000000000000000000" pitchFamily="2" charset="0"/>
              <a:cs typeface="Ebrima" panose="02000000000000000000" pitchFamily="2" charset="0"/>
              <a:sym typeface="Dosis"/>
            </a:endParaRPr>
          </a:p>
        </p:txBody>
      </p:sp>
    </p:spTree>
    <p:extLst>
      <p:ext uri="{BB962C8B-B14F-4D97-AF65-F5344CB8AC3E}">
        <p14:creationId xmlns:p14="http://schemas.microsoft.com/office/powerpoint/2010/main" val="35632710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6" descr="Blue rectangle">
            <a:extLst>
              <a:ext uri="{FF2B5EF4-FFF2-40B4-BE49-F238E27FC236}">
                <a16:creationId xmlns:a16="http://schemas.microsoft.com/office/drawing/2014/main" id="{CA856963-16FF-15EC-0730-67279909884C}"/>
              </a:ext>
            </a:extLst>
          </p:cNvPr>
          <p:cNvSpPr/>
          <p:nvPr/>
        </p:nvSpPr>
        <p:spPr>
          <a:xfrm>
            <a:off x="8450667" y="0"/>
            <a:ext cx="3866147" cy="6856717"/>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282560"/>
          </a:solidFill>
        </p:spPr>
        <p:txBody>
          <a:bodyPr wrap="square" lIns="0" tIns="0" rIns="0" bIns="0" rtlCol="0"/>
          <a:lstStyle/>
          <a:p>
            <a:pPr algn="ctr" defTabSz="914377"/>
            <a:endParaRPr lang="en-US" sz="1867" kern="0">
              <a:solidFill>
                <a:srgbClr val="328485"/>
              </a:solidFill>
              <a:latin typeface="Bahnschrift SemiBold SemiConden" panose="020B0502040204020203" pitchFamily="34" charset="0"/>
              <a:cs typeface="Arial"/>
              <a:sym typeface="Arial"/>
            </a:endParaRPr>
          </a:p>
        </p:txBody>
      </p:sp>
      <p:pic>
        <p:nvPicPr>
          <p:cNvPr id="11" name="Picture 10" descr="Logo, icon&#10;&#10;Description automatically generated">
            <a:extLst>
              <a:ext uri="{FF2B5EF4-FFF2-40B4-BE49-F238E27FC236}">
                <a16:creationId xmlns:a16="http://schemas.microsoft.com/office/drawing/2014/main" id="{9D01C62C-534B-8540-455D-E7A963B10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3327" y="257318"/>
            <a:ext cx="891975" cy="911833"/>
          </a:xfrm>
          <a:prstGeom prst="rect">
            <a:avLst/>
          </a:prstGeom>
        </p:spPr>
      </p:pic>
      <p:sp>
        <p:nvSpPr>
          <p:cNvPr id="16" name="Title 4">
            <a:extLst>
              <a:ext uri="{FF2B5EF4-FFF2-40B4-BE49-F238E27FC236}">
                <a16:creationId xmlns:a16="http://schemas.microsoft.com/office/drawing/2014/main" id="{79C6083C-42A4-C3CE-7BE3-1B2E3DB381AF}"/>
              </a:ext>
            </a:extLst>
          </p:cNvPr>
          <p:cNvSpPr txBox="1">
            <a:spLocks/>
          </p:cNvSpPr>
          <p:nvPr/>
        </p:nvSpPr>
        <p:spPr>
          <a:xfrm>
            <a:off x="332677" y="257318"/>
            <a:ext cx="7975029" cy="110626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77"/>
            <a:r>
              <a:rPr lang="en-US" sz="5400">
                <a:solidFill>
                  <a:srgbClr val="328486"/>
                </a:solidFill>
                <a:latin typeface="Bahnschrift SemiBold Condensed" panose="020B0502040204020203" pitchFamily="34" charset="0"/>
                <a:sym typeface="Arial"/>
              </a:rPr>
              <a:t>What Do Turtles Need to Survive?</a:t>
            </a:r>
            <a:endParaRPr lang="en-US" sz="4000">
              <a:solidFill>
                <a:srgbClr val="328486"/>
              </a:solidFill>
              <a:latin typeface="Bahnschrift SemiBold Condensed" panose="020B0502040204020203" pitchFamily="34" charset="0"/>
              <a:sym typeface="Arial"/>
            </a:endParaRPr>
          </a:p>
        </p:txBody>
      </p:sp>
      <p:sp>
        <p:nvSpPr>
          <p:cNvPr id="12" name="TextBox 11">
            <a:extLst>
              <a:ext uri="{FF2B5EF4-FFF2-40B4-BE49-F238E27FC236}">
                <a16:creationId xmlns:a16="http://schemas.microsoft.com/office/drawing/2014/main" id="{0841D3CB-8CD3-1744-25E3-E8BBF0F87AF5}"/>
              </a:ext>
            </a:extLst>
          </p:cNvPr>
          <p:cNvSpPr txBox="1"/>
          <p:nvPr/>
        </p:nvSpPr>
        <p:spPr>
          <a:xfrm>
            <a:off x="9748261" y="143229"/>
            <a:ext cx="2425592" cy="995209"/>
          </a:xfrm>
          <a:prstGeom prst="rect">
            <a:avLst/>
          </a:prstGeom>
          <a:noFill/>
        </p:spPr>
        <p:txBody>
          <a:bodyPr wrap="square">
            <a:spAutoFit/>
          </a:bodyPr>
          <a:lstStyle/>
          <a:p>
            <a:pPr algn="ctr" defTabSz="914377"/>
            <a:r>
              <a:rPr lang="en-US" sz="5867" b="1" kern="0">
                <a:solidFill>
                  <a:schemeClr val="bg1"/>
                </a:solidFill>
                <a:latin typeface="Bahnschrift SemiBold SemiConden" panose="020B0502040204020203" pitchFamily="34" charset="0"/>
                <a:cs typeface="Arial"/>
                <a:sym typeface="Arial"/>
              </a:rPr>
              <a:t>Agenda</a:t>
            </a:r>
          </a:p>
        </p:txBody>
      </p:sp>
      <p:sp>
        <p:nvSpPr>
          <p:cNvPr id="5" name="Title 4">
            <a:extLst>
              <a:ext uri="{FF2B5EF4-FFF2-40B4-BE49-F238E27FC236}">
                <a16:creationId xmlns:a16="http://schemas.microsoft.com/office/drawing/2014/main" id="{34BCAFF3-ABC9-10D0-A8DC-FFB6EE49091A}"/>
              </a:ext>
            </a:extLst>
          </p:cNvPr>
          <p:cNvSpPr txBox="1">
            <a:spLocks/>
          </p:cNvSpPr>
          <p:nvPr/>
        </p:nvSpPr>
        <p:spPr>
          <a:xfrm>
            <a:off x="8713327" y="1658113"/>
            <a:ext cx="3548175" cy="51986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189" indent="-457189" defTabSz="914377">
              <a:buFont typeface="Arial" panose="020B0604020202020204" pitchFamily="34" charset="0"/>
              <a:buChar char="•"/>
            </a:pPr>
            <a:r>
              <a:rPr lang="en-US" sz="2933">
                <a:solidFill>
                  <a:schemeClr val="bg1"/>
                </a:solidFill>
                <a:latin typeface="Bahnschrift SemiBold SemiConden" panose="020B0502040204020203" pitchFamily="34" charset="0"/>
                <a:sym typeface="Arial"/>
              </a:rPr>
              <a:t>Introduction</a:t>
            </a:r>
          </a:p>
          <a:p>
            <a:pPr marL="457189" indent="-457189" defTabSz="914377">
              <a:buFont typeface="Arial" panose="020B0604020202020204" pitchFamily="34" charset="0"/>
              <a:buChar char="•"/>
            </a:pPr>
            <a:endParaRPr lang="en-US" sz="2933">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a:solidFill>
                  <a:srgbClr val="7BC8C0"/>
                </a:solidFill>
                <a:latin typeface="Bahnschrift SemiBold SemiConden" panose="020B0502040204020203" pitchFamily="34" charset="0"/>
                <a:sym typeface="Arial"/>
              </a:rPr>
              <a:t>Let’s Explore!</a:t>
            </a:r>
          </a:p>
          <a:p>
            <a:pPr defTabSz="914377"/>
            <a:r>
              <a:rPr lang="en-US" sz="2933">
                <a:solidFill>
                  <a:prstClr val="white"/>
                </a:solidFill>
                <a:latin typeface="Bahnschrift SemiBold SemiConden" panose="020B0502040204020203" pitchFamily="34" charset="0"/>
                <a:sym typeface="Arial"/>
              </a:rPr>
              <a:t> </a:t>
            </a:r>
          </a:p>
          <a:p>
            <a:pPr marL="457189" indent="-457189" defTabSz="914377">
              <a:buFont typeface="Arial" panose="020B0604020202020204" pitchFamily="34" charset="0"/>
              <a:buChar char="•"/>
            </a:pPr>
            <a:r>
              <a:rPr lang="en-US" sz="2933">
                <a:solidFill>
                  <a:schemeClr val="bg1"/>
                </a:solidFill>
                <a:latin typeface="Bahnschrift SemiBold SemiConden" panose="020B0502040204020203" pitchFamily="34" charset="0"/>
                <a:sym typeface="Arial"/>
              </a:rPr>
              <a:t>Ecosystems</a:t>
            </a:r>
          </a:p>
          <a:p>
            <a:pPr defTabSz="914377"/>
            <a:endParaRPr lang="en-US" sz="2933">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a:solidFill>
                  <a:schemeClr val="bg1"/>
                </a:solidFill>
                <a:latin typeface="Bahnschrift SemiBold SemiConden" panose="020B0502040204020203" pitchFamily="34" charset="0"/>
                <a:sym typeface="Arial"/>
              </a:rPr>
              <a:t>Review</a:t>
            </a:r>
          </a:p>
          <a:p>
            <a:pPr algn="ctr" defTabSz="914377"/>
            <a:endParaRPr lang="en-US" sz="4800">
              <a:solidFill>
                <a:srgbClr val="328485"/>
              </a:solidFill>
              <a:latin typeface="Bahnschrift SemiBold SemiConden" panose="020B0502040204020203" pitchFamily="34" charset="0"/>
              <a:sym typeface="Arial"/>
            </a:endParaRPr>
          </a:p>
          <a:p>
            <a:pPr defTabSz="914377"/>
            <a:endParaRPr lang="en-US" sz="3200">
              <a:solidFill>
                <a:prstClr val="white"/>
              </a:solidFill>
              <a:latin typeface="Bahnschrift SemiBold SemiConden" panose="020B0502040204020203" pitchFamily="34" charset="0"/>
              <a:sym typeface="Arial"/>
            </a:endParaRPr>
          </a:p>
        </p:txBody>
      </p:sp>
      <p:pic>
        <p:nvPicPr>
          <p:cNvPr id="4" name="Picture 3" descr="A fish swimming in the water&#10;&#10;Description automatically generated with low confidence">
            <a:extLst>
              <a:ext uri="{FF2B5EF4-FFF2-40B4-BE49-F238E27FC236}">
                <a16:creationId xmlns:a16="http://schemas.microsoft.com/office/drawing/2014/main" id="{8560594D-88FA-A33A-028A-48EB8FC4B65A}"/>
              </a:ext>
            </a:extLst>
          </p:cNvPr>
          <p:cNvPicPr>
            <a:picLocks noChangeAspect="1"/>
          </p:cNvPicPr>
          <p:nvPr/>
        </p:nvPicPr>
        <p:blipFill rotWithShape="1">
          <a:blip r:embed="rId4">
            <a:extLst>
              <a:ext uri="{28A0092B-C50C-407E-A947-70E740481C1C}">
                <a14:useLocalDpi xmlns:a14="http://schemas.microsoft.com/office/drawing/2010/main" val="0"/>
              </a:ext>
            </a:extLst>
          </a:blip>
          <a:srcRect l="1808" t="16600" r="6664" b="17411"/>
          <a:stretch/>
        </p:blipFill>
        <p:spPr>
          <a:xfrm>
            <a:off x="-1" y="1658113"/>
            <a:ext cx="8450667" cy="4061349"/>
          </a:xfrm>
          <a:prstGeom prst="rect">
            <a:avLst/>
          </a:prstGeom>
        </p:spPr>
      </p:pic>
    </p:spTree>
    <p:extLst>
      <p:ext uri="{BB962C8B-B14F-4D97-AF65-F5344CB8AC3E}">
        <p14:creationId xmlns:p14="http://schemas.microsoft.com/office/powerpoint/2010/main" val="20808511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6" descr="Blue rectangle">
            <a:extLst>
              <a:ext uri="{FF2B5EF4-FFF2-40B4-BE49-F238E27FC236}">
                <a16:creationId xmlns:a16="http://schemas.microsoft.com/office/drawing/2014/main" id="{CA856963-16FF-15EC-0730-67279909884C}"/>
              </a:ext>
            </a:extLst>
          </p:cNvPr>
          <p:cNvSpPr/>
          <p:nvPr/>
        </p:nvSpPr>
        <p:spPr>
          <a:xfrm>
            <a:off x="8450667" y="0"/>
            <a:ext cx="3866147" cy="6856717"/>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282560"/>
          </a:solidFill>
        </p:spPr>
        <p:txBody>
          <a:bodyPr wrap="square" lIns="0" tIns="0" rIns="0" bIns="0" rtlCol="0"/>
          <a:lstStyle/>
          <a:p>
            <a:pPr algn="ctr" defTabSz="914377"/>
            <a:endParaRPr lang="en-US" sz="1867" kern="0">
              <a:solidFill>
                <a:srgbClr val="328485"/>
              </a:solidFill>
              <a:latin typeface="Bahnschrift SemiBold SemiConden" panose="020B0502040204020203" pitchFamily="34" charset="0"/>
              <a:cs typeface="Arial"/>
              <a:sym typeface="Arial"/>
            </a:endParaRPr>
          </a:p>
        </p:txBody>
      </p:sp>
      <p:pic>
        <p:nvPicPr>
          <p:cNvPr id="11" name="Picture 10" descr="Logo, icon&#10;&#10;Description automatically generated">
            <a:extLst>
              <a:ext uri="{FF2B5EF4-FFF2-40B4-BE49-F238E27FC236}">
                <a16:creationId xmlns:a16="http://schemas.microsoft.com/office/drawing/2014/main" id="{9D01C62C-534B-8540-455D-E7A963B10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3327" y="257318"/>
            <a:ext cx="891975" cy="911833"/>
          </a:xfrm>
          <a:prstGeom prst="rect">
            <a:avLst/>
          </a:prstGeom>
        </p:spPr>
      </p:pic>
      <p:sp>
        <p:nvSpPr>
          <p:cNvPr id="16" name="Title 4">
            <a:extLst>
              <a:ext uri="{FF2B5EF4-FFF2-40B4-BE49-F238E27FC236}">
                <a16:creationId xmlns:a16="http://schemas.microsoft.com/office/drawing/2014/main" id="{79C6083C-42A4-C3CE-7BE3-1B2E3DB381AF}"/>
              </a:ext>
            </a:extLst>
          </p:cNvPr>
          <p:cNvSpPr txBox="1">
            <a:spLocks/>
          </p:cNvSpPr>
          <p:nvPr/>
        </p:nvSpPr>
        <p:spPr>
          <a:xfrm>
            <a:off x="332677" y="257318"/>
            <a:ext cx="7975029" cy="110626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77"/>
            <a:r>
              <a:rPr lang="en-US" sz="5400">
                <a:solidFill>
                  <a:srgbClr val="328486"/>
                </a:solidFill>
                <a:latin typeface="Bahnschrift SemiBold Condensed" panose="020B0502040204020203" pitchFamily="34" charset="0"/>
                <a:sym typeface="Arial"/>
              </a:rPr>
              <a:t>What Does Kelp Need to Survive?</a:t>
            </a:r>
            <a:endParaRPr lang="en-US" sz="4000">
              <a:solidFill>
                <a:srgbClr val="328486"/>
              </a:solidFill>
              <a:latin typeface="Bahnschrift SemiBold Condensed" panose="020B0502040204020203" pitchFamily="34" charset="0"/>
              <a:sym typeface="Arial"/>
            </a:endParaRPr>
          </a:p>
        </p:txBody>
      </p:sp>
      <p:sp>
        <p:nvSpPr>
          <p:cNvPr id="12" name="TextBox 11">
            <a:extLst>
              <a:ext uri="{FF2B5EF4-FFF2-40B4-BE49-F238E27FC236}">
                <a16:creationId xmlns:a16="http://schemas.microsoft.com/office/drawing/2014/main" id="{0841D3CB-8CD3-1744-25E3-E8BBF0F87AF5}"/>
              </a:ext>
            </a:extLst>
          </p:cNvPr>
          <p:cNvSpPr txBox="1"/>
          <p:nvPr/>
        </p:nvSpPr>
        <p:spPr>
          <a:xfrm>
            <a:off x="9748261" y="143229"/>
            <a:ext cx="2425592" cy="995209"/>
          </a:xfrm>
          <a:prstGeom prst="rect">
            <a:avLst/>
          </a:prstGeom>
          <a:noFill/>
        </p:spPr>
        <p:txBody>
          <a:bodyPr wrap="square">
            <a:spAutoFit/>
          </a:bodyPr>
          <a:lstStyle/>
          <a:p>
            <a:pPr algn="ctr" defTabSz="914377"/>
            <a:r>
              <a:rPr lang="en-US" sz="5867" b="1" kern="0">
                <a:solidFill>
                  <a:schemeClr val="bg1"/>
                </a:solidFill>
                <a:latin typeface="Bahnschrift SemiBold SemiConden" panose="020B0502040204020203" pitchFamily="34" charset="0"/>
                <a:cs typeface="Arial"/>
                <a:sym typeface="Arial"/>
              </a:rPr>
              <a:t>Agenda</a:t>
            </a:r>
          </a:p>
        </p:txBody>
      </p:sp>
      <p:sp>
        <p:nvSpPr>
          <p:cNvPr id="5" name="Title 4">
            <a:extLst>
              <a:ext uri="{FF2B5EF4-FFF2-40B4-BE49-F238E27FC236}">
                <a16:creationId xmlns:a16="http://schemas.microsoft.com/office/drawing/2014/main" id="{34BCAFF3-ABC9-10D0-A8DC-FFB6EE49091A}"/>
              </a:ext>
            </a:extLst>
          </p:cNvPr>
          <p:cNvSpPr txBox="1">
            <a:spLocks/>
          </p:cNvSpPr>
          <p:nvPr/>
        </p:nvSpPr>
        <p:spPr>
          <a:xfrm>
            <a:off x="8713327" y="1658113"/>
            <a:ext cx="3548175" cy="51986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189" indent="-457189" defTabSz="914377">
              <a:buFont typeface="Arial" panose="020B0604020202020204" pitchFamily="34" charset="0"/>
              <a:buChar char="•"/>
            </a:pPr>
            <a:r>
              <a:rPr lang="en-US" sz="2933">
                <a:solidFill>
                  <a:schemeClr val="bg1"/>
                </a:solidFill>
                <a:latin typeface="Bahnschrift SemiBold SemiConden" panose="020B0502040204020203" pitchFamily="34" charset="0"/>
                <a:sym typeface="Arial"/>
              </a:rPr>
              <a:t>Introduction</a:t>
            </a:r>
          </a:p>
          <a:p>
            <a:pPr marL="457189" indent="-457189" defTabSz="914377">
              <a:buFont typeface="Arial" panose="020B0604020202020204" pitchFamily="34" charset="0"/>
              <a:buChar char="•"/>
            </a:pPr>
            <a:endParaRPr lang="en-US" sz="2933">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a:solidFill>
                  <a:srgbClr val="7BC8C0"/>
                </a:solidFill>
                <a:latin typeface="Bahnschrift SemiBold SemiConden" panose="020B0502040204020203" pitchFamily="34" charset="0"/>
                <a:sym typeface="Arial"/>
              </a:rPr>
              <a:t>Let’s Explore!</a:t>
            </a:r>
          </a:p>
          <a:p>
            <a:pPr defTabSz="914377"/>
            <a:r>
              <a:rPr lang="en-US" sz="2933">
                <a:solidFill>
                  <a:prstClr val="white"/>
                </a:solidFill>
                <a:latin typeface="Bahnschrift SemiBold SemiConden" panose="020B0502040204020203" pitchFamily="34" charset="0"/>
                <a:sym typeface="Arial"/>
              </a:rPr>
              <a:t> </a:t>
            </a:r>
          </a:p>
          <a:p>
            <a:pPr marL="457189" indent="-457189" defTabSz="914377">
              <a:buFont typeface="Arial" panose="020B0604020202020204" pitchFamily="34" charset="0"/>
              <a:buChar char="•"/>
            </a:pPr>
            <a:r>
              <a:rPr lang="en-US" sz="2933">
                <a:solidFill>
                  <a:schemeClr val="bg1"/>
                </a:solidFill>
                <a:latin typeface="Bahnschrift SemiBold SemiConden" panose="020B0502040204020203" pitchFamily="34" charset="0"/>
                <a:sym typeface="Arial"/>
              </a:rPr>
              <a:t>Ecosystems</a:t>
            </a:r>
          </a:p>
          <a:p>
            <a:pPr defTabSz="914377"/>
            <a:endParaRPr lang="en-US" sz="2933">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a:solidFill>
                  <a:schemeClr val="bg1"/>
                </a:solidFill>
                <a:latin typeface="Bahnschrift SemiBold SemiConden" panose="020B0502040204020203" pitchFamily="34" charset="0"/>
                <a:sym typeface="Arial"/>
              </a:rPr>
              <a:t>Review</a:t>
            </a:r>
          </a:p>
          <a:p>
            <a:pPr algn="ctr" defTabSz="914377"/>
            <a:endParaRPr lang="en-US" sz="4800">
              <a:solidFill>
                <a:srgbClr val="328485"/>
              </a:solidFill>
              <a:latin typeface="Bahnschrift SemiBold SemiConden" panose="020B0502040204020203" pitchFamily="34" charset="0"/>
              <a:sym typeface="Arial"/>
            </a:endParaRPr>
          </a:p>
          <a:p>
            <a:pPr defTabSz="914377"/>
            <a:endParaRPr lang="en-US" sz="3200">
              <a:solidFill>
                <a:prstClr val="white"/>
              </a:solidFill>
              <a:latin typeface="Bahnschrift SemiBold SemiConden" panose="020B0502040204020203" pitchFamily="34" charset="0"/>
              <a:sym typeface="Arial"/>
            </a:endParaRPr>
          </a:p>
        </p:txBody>
      </p:sp>
      <p:pic>
        <p:nvPicPr>
          <p:cNvPr id="7" name="Picture 6" descr="A picture containing tree, nature, underwater, coelenterate&#10;&#10;Description automatically generated">
            <a:extLst>
              <a:ext uri="{FF2B5EF4-FFF2-40B4-BE49-F238E27FC236}">
                <a16:creationId xmlns:a16="http://schemas.microsoft.com/office/drawing/2014/main" id="{31F57937-C176-BE0F-48EB-53AFF55AC022}"/>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09187" y="1363579"/>
            <a:ext cx="6993471" cy="5245103"/>
          </a:xfrm>
          <a:prstGeom prst="rect">
            <a:avLst/>
          </a:prstGeom>
        </p:spPr>
      </p:pic>
    </p:spTree>
    <p:extLst>
      <p:ext uri="{BB962C8B-B14F-4D97-AF65-F5344CB8AC3E}">
        <p14:creationId xmlns:p14="http://schemas.microsoft.com/office/powerpoint/2010/main" val="19070177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6" descr="Blue rectangle">
            <a:extLst>
              <a:ext uri="{FF2B5EF4-FFF2-40B4-BE49-F238E27FC236}">
                <a16:creationId xmlns:a16="http://schemas.microsoft.com/office/drawing/2014/main" id="{CA856963-16FF-15EC-0730-67279909884C}"/>
              </a:ext>
            </a:extLst>
          </p:cNvPr>
          <p:cNvSpPr/>
          <p:nvPr/>
        </p:nvSpPr>
        <p:spPr>
          <a:xfrm>
            <a:off x="8450667" y="0"/>
            <a:ext cx="3866147" cy="6856717"/>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282560"/>
          </a:solidFill>
        </p:spPr>
        <p:txBody>
          <a:bodyPr wrap="square" lIns="0" tIns="0" rIns="0" bIns="0" rtlCol="0"/>
          <a:lstStyle/>
          <a:p>
            <a:pPr algn="ctr" defTabSz="914377"/>
            <a:endParaRPr lang="en-US" sz="1867" kern="0">
              <a:solidFill>
                <a:srgbClr val="328485"/>
              </a:solidFill>
              <a:latin typeface="Bahnschrift SemiBold SemiConden" panose="020B0502040204020203" pitchFamily="34" charset="0"/>
              <a:cs typeface="Arial"/>
              <a:sym typeface="Arial"/>
            </a:endParaRPr>
          </a:p>
        </p:txBody>
      </p:sp>
      <p:pic>
        <p:nvPicPr>
          <p:cNvPr id="11" name="Picture 10" descr="Logo, icon&#10;&#10;Description automatically generated">
            <a:extLst>
              <a:ext uri="{FF2B5EF4-FFF2-40B4-BE49-F238E27FC236}">
                <a16:creationId xmlns:a16="http://schemas.microsoft.com/office/drawing/2014/main" id="{9D01C62C-534B-8540-455D-E7A963B10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3327" y="257318"/>
            <a:ext cx="891975" cy="911833"/>
          </a:xfrm>
          <a:prstGeom prst="rect">
            <a:avLst/>
          </a:prstGeom>
        </p:spPr>
      </p:pic>
      <p:sp>
        <p:nvSpPr>
          <p:cNvPr id="16" name="Title 4">
            <a:extLst>
              <a:ext uri="{FF2B5EF4-FFF2-40B4-BE49-F238E27FC236}">
                <a16:creationId xmlns:a16="http://schemas.microsoft.com/office/drawing/2014/main" id="{79C6083C-42A4-C3CE-7BE3-1B2E3DB381AF}"/>
              </a:ext>
            </a:extLst>
          </p:cNvPr>
          <p:cNvSpPr txBox="1">
            <a:spLocks/>
          </p:cNvSpPr>
          <p:nvPr/>
        </p:nvSpPr>
        <p:spPr>
          <a:xfrm>
            <a:off x="332677" y="257318"/>
            <a:ext cx="7975029" cy="1106261"/>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77"/>
            <a:r>
              <a:rPr lang="en-US" sz="8266">
                <a:solidFill>
                  <a:srgbClr val="328486"/>
                </a:solidFill>
                <a:latin typeface="Bahnschrift SemiBold Condensed" panose="020B0502040204020203" pitchFamily="34" charset="0"/>
                <a:sym typeface="Arial"/>
              </a:rPr>
              <a:t>What is an Ecosystem?</a:t>
            </a:r>
            <a:endParaRPr lang="en-US" sz="6600">
              <a:solidFill>
                <a:srgbClr val="328486"/>
              </a:solidFill>
              <a:latin typeface="Bahnschrift SemiBold Condensed" panose="020B0502040204020203" pitchFamily="34" charset="0"/>
              <a:sym typeface="Arial"/>
            </a:endParaRPr>
          </a:p>
        </p:txBody>
      </p:sp>
      <p:sp>
        <p:nvSpPr>
          <p:cNvPr id="12" name="TextBox 11">
            <a:extLst>
              <a:ext uri="{FF2B5EF4-FFF2-40B4-BE49-F238E27FC236}">
                <a16:creationId xmlns:a16="http://schemas.microsoft.com/office/drawing/2014/main" id="{0841D3CB-8CD3-1744-25E3-E8BBF0F87AF5}"/>
              </a:ext>
            </a:extLst>
          </p:cNvPr>
          <p:cNvSpPr txBox="1"/>
          <p:nvPr/>
        </p:nvSpPr>
        <p:spPr>
          <a:xfrm>
            <a:off x="9748261" y="143229"/>
            <a:ext cx="2425592" cy="995209"/>
          </a:xfrm>
          <a:prstGeom prst="rect">
            <a:avLst/>
          </a:prstGeom>
          <a:noFill/>
        </p:spPr>
        <p:txBody>
          <a:bodyPr wrap="square">
            <a:spAutoFit/>
          </a:bodyPr>
          <a:lstStyle/>
          <a:p>
            <a:pPr algn="ctr" defTabSz="914377"/>
            <a:r>
              <a:rPr lang="en-US" sz="5867" b="1" kern="0">
                <a:solidFill>
                  <a:schemeClr val="bg1"/>
                </a:solidFill>
                <a:latin typeface="Bahnschrift SemiBold SemiConden" panose="020B0502040204020203" pitchFamily="34" charset="0"/>
                <a:cs typeface="Arial"/>
                <a:sym typeface="Arial"/>
              </a:rPr>
              <a:t>Agenda</a:t>
            </a:r>
          </a:p>
        </p:txBody>
      </p:sp>
      <p:sp>
        <p:nvSpPr>
          <p:cNvPr id="5" name="Google Shape;674;p32">
            <a:extLst>
              <a:ext uri="{FF2B5EF4-FFF2-40B4-BE49-F238E27FC236}">
                <a16:creationId xmlns:a16="http://schemas.microsoft.com/office/drawing/2014/main" id="{E383E8E0-ACE2-30BA-D185-32C2523F2270}"/>
              </a:ext>
            </a:extLst>
          </p:cNvPr>
          <p:cNvSpPr txBox="1"/>
          <p:nvPr/>
        </p:nvSpPr>
        <p:spPr>
          <a:xfrm>
            <a:off x="656690" y="1489381"/>
            <a:ext cx="3052197" cy="3877954"/>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r>
              <a:rPr lang="en-US" sz="2400" b="1">
                <a:solidFill>
                  <a:srgbClr val="282560"/>
                </a:solidFill>
                <a:latin typeface="Ebrima" panose="02000000000000000000" pitchFamily="2" charset="0"/>
                <a:ea typeface="Ebrima" panose="02000000000000000000" pitchFamily="2" charset="0"/>
                <a:cs typeface="Ebrima" panose="02000000000000000000" pitchFamily="2" charset="0"/>
                <a:sym typeface="Dosis"/>
              </a:rPr>
              <a:t>Biological community of interacting organisms with their physical environment.</a:t>
            </a:r>
          </a:p>
          <a:p>
            <a:pPr marL="285750" lvl="0" indent="-285750" rtl="0">
              <a:spcBef>
                <a:spcPts val="0"/>
              </a:spcBef>
              <a:spcAft>
                <a:spcPts val="0"/>
              </a:spcAft>
              <a:buFont typeface="Arial" panose="020B0604020202020204" pitchFamily="34" charset="0"/>
              <a:buChar char="•"/>
            </a:pPr>
            <a:r>
              <a:rPr lang="en-US" sz="2400">
                <a:solidFill>
                  <a:srgbClr val="282560"/>
                </a:solidFill>
                <a:latin typeface="Ebrima" panose="02000000000000000000" pitchFamily="2" charset="0"/>
                <a:ea typeface="Ebrima" panose="02000000000000000000" pitchFamily="2" charset="0"/>
                <a:cs typeface="Ebrima" panose="02000000000000000000" pitchFamily="2" charset="0"/>
                <a:sym typeface="Dosis"/>
              </a:rPr>
              <a:t>This can be animals, plants, and non-living things </a:t>
            </a:r>
            <a:endParaRPr lang="en-US" sz="2400" b="1">
              <a:solidFill>
                <a:srgbClr val="282560"/>
              </a:solidFill>
              <a:latin typeface="Ebrima" panose="02000000000000000000" pitchFamily="2" charset="0"/>
              <a:ea typeface="Ebrima" panose="02000000000000000000" pitchFamily="2" charset="0"/>
              <a:cs typeface="Ebrima" panose="02000000000000000000" pitchFamily="2" charset="0"/>
              <a:sym typeface="Dosis"/>
            </a:endParaRPr>
          </a:p>
        </p:txBody>
      </p:sp>
      <p:sp>
        <p:nvSpPr>
          <p:cNvPr id="6" name="Title 4">
            <a:extLst>
              <a:ext uri="{FF2B5EF4-FFF2-40B4-BE49-F238E27FC236}">
                <a16:creationId xmlns:a16="http://schemas.microsoft.com/office/drawing/2014/main" id="{51F55E37-C264-1BA7-0C3A-7098C7F55C1F}"/>
              </a:ext>
            </a:extLst>
          </p:cNvPr>
          <p:cNvSpPr txBox="1">
            <a:spLocks/>
          </p:cNvSpPr>
          <p:nvPr/>
        </p:nvSpPr>
        <p:spPr>
          <a:xfrm>
            <a:off x="8713327" y="1658113"/>
            <a:ext cx="3548175" cy="51986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189" indent="-457189" defTabSz="914377">
              <a:buFont typeface="Arial" panose="020B0604020202020204" pitchFamily="34" charset="0"/>
              <a:buChar char="•"/>
            </a:pPr>
            <a:r>
              <a:rPr lang="en-US" sz="2933">
                <a:solidFill>
                  <a:schemeClr val="bg1"/>
                </a:solidFill>
                <a:latin typeface="Bahnschrift SemiBold SemiConden" panose="020B0502040204020203" pitchFamily="34" charset="0"/>
                <a:sym typeface="Arial"/>
              </a:rPr>
              <a:t>Introduction</a:t>
            </a:r>
          </a:p>
          <a:p>
            <a:pPr marL="457189" indent="-457189" defTabSz="914377">
              <a:buFont typeface="Arial" panose="020B0604020202020204" pitchFamily="34" charset="0"/>
              <a:buChar char="•"/>
            </a:pPr>
            <a:endParaRPr lang="en-US" sz="2933">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a:solidFill>
                  <a:schemeClr val="bg1"/>
                </a:solidFill>
                <a:latin typeface="Bahnschrift SemiBold SemiConden" panose="020B0502040204020203" pitchFamily="34" charset="0"/>
                <a:sym typeface="Arial"/>
              </a:rPr>
              <a:t>Let’s Explore!</a:t>
            </a:r>
          </a:p>
          <a:p>
            <a:pPr defTabSz="914377"/>
            <a:r>
              <a:rPr lang="en-US" sz="2933">
                <a:solidFill>
                  <a:prstClr val="white"/>
                </a:solidFill>
                <a:latin typeface="Bahnschrift SemiBold SemiConden" panose="020B0502040204020203" pitchFamily="34" charset="0"/>
                <a:sym typeface="Arial"/>
              </a:rPr>
              <a:t> </a:t>
            </a:r>
          </a:p>
          <a:p>
            <a:pPr marL="457189" indent="-457189" defTabSz="914377">
              <a:buFont typeface="Arial" panose="020B0604020202020204" pitchFamily="34" charset="0"/>
              <a:buChar char="•"/>
            </a:pPr>
            <a:r>
              <a:rPr lang="en-US" sz="2933">
                <a:solidFill>
                  <a:srgbClr val="7BC8C0"/>
                </a:solidFill>
                <a:latin typeface="Bahnschrift SemiBold SemiConden" panose="020B0502040204020203" pitchFamily="34" charset="0"/>
                <a:sym typeface="Arial"/>
              </a:rPr>
              <a:t>Ecosystems</a:t>
            </a:r>
          </a:p>
          <a:p>
            <a:pPr defTabSz="914377"/>
            <a:endParaRPr lang="en-US" sz="2933">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a:solidFill>
                  <a:schemeClr val="bg1"/>
                </a:solidFill>
                <a:latin typeface="Bahnschrift SemiBold SemiConden" panose="020B0502040204020203" pitchFamily="34" charset="0"/>
                <a:sym typeface="Arial"/>
              </a:rPr>
              <a:t>Review</a:t>
            </a:r>
          </a:p>
          <a:p>
            <a:pPr algn="ctr" defTabSz="914377"/>
            <a:endParaRPr lang="en-US" sz="4800">
              <a:solidFill>
                <a:srgbClr val="328485"/>
              </a:solidFill>
              <a:latin typeface="Bahnschrift SemiBold SemiConden" panose="020B0502040204020203" pitchFamily="34" charset="0"/>
              <a:sym typeface="Arial"/>
            </a:endParaRPr>
          </a:p>
          <a:p>
            <a:pPr defTabSz="914377"/>
            <a:endParaRPr lang="en-US" sz="3200">
              <a:solidFill>
                <a:prstClr val="white"/>
              </a:solidFill>
              <a:latin typeface="Bahnschrift SemiBold SemiConden" panose="020B0502040204020203" pitchFamily="34" charset="0"/>
              <a:sym typeface="Arial"/>
            </a:endParaRPr>
          </a:p>
        </p:txBody>
      </p:sp>
      <p:sp>
        <p:nvSpPr>
          <p:cNvPr id="3" name="TextBox 2">
            <a:extLst>
              <a:ext uri="{FF2B5EF4-FFF2-40B4-BE49-F238E27FC236}">
                <a16:creationId xmlns:a16="http://schemas.microsoft.com/office/drawing/2014/main" id="{7F96ADE1-1540-BCA5-A596-ACBE1E556FE5}"/>
              </a:ext>
            </a:extLst>
          </p:cNvPr>
          <p:cNvSpPr txBox="1"/>
          <p:nvPr/>
        </p:nvSpPr>
        <p:spPr>
          <a:xfrm>
            <a:off x="875693" y="5571705"/>
            <a:ext cx="6888996" cy="954107"/>
          </a:xfrm>
          <a:prstGeom prst="rect">
            <a:avLst/>
          </a:prstGeom>
          <a:noFill/>
        </p:spPr>
        <p:txBody>
          <a:bodyPr wrap="square">
            <a:spAutoFit/>
          </a:bodyPr>
          <a:lstStyle/>
          <a:p>
            <a:pPr marL="0" lvl="0" indent="0" algn="ctr" rtl="0">
              <a:spcBef>
                <a:spcPts val="0"/>
              </a:spcBef>
              <a:spcAft>
                <a:spcPts val="0"/>
              </a:spcAft>
              <a:buNone/>
            </a:pPr>
            <a:r>
              <a:rPr lang="en-US" sz="2800" b="1">
                <a:solidFill>
                  <a:srgbClr val="282560"/>
                </a:solidFill>
                <a:latin typeface="Ebrima" panose="02000000000000000000" pitchFamily="2" charset="0"/>
                <a:ea typeface="Ebrima" panose="02000000000000000000" pitchFamily="2" charset="0"/>
                <a:cs typeface="Ebrima" panose="02000000000000000000" pitchFamily="2" charset="0"/>
                <a:sym typeface="Dosis"/>
              </a:rPr>
              <a:t>What is an example of how ecosystems are interconnected?</a:t>
            </a:r>
          </a:p>
        </p:txBody>
      </p:sp>
      <p:pic>
        <p:nvPicPr>
          <p:cNvPr id="7" name="Google Shape;641;p34">
            <a:extLst>
              <a:ext uri="{FF2B5EF4-FFF2-40B4-BE49-F238E27FC236}">
                <a16:creationId xmlns:a16="http://schemas.microsoft.com/office/drawing/2014/main" id="{C494C6A7-711B-C011-42CB-7410C998B96E}"/>
              </a:ext>
            </a:extLst>
          </p:cNvPr>
          <p:cNvPicPr preferRelativeResize="0"/>
          <p:nvPr/>
        </p:nvPicPr>
        <p:blipFill rotWithShape="1">
          <a:blip r:embed="rId4">
            <a:alphaModFix/>
          </a:blip>
          <a:srcRect t="7437" b="12735"/>
          <a:stretch/>
        </p:blipFill>
        <p:spPr>
          <a:xfrm>
            <a:off x="3533613" y="1658113"/>
            <a:ext cx="4698051" cy="2510930"/>
          </a:xfrm>
          <a:prstGeom prst="rect">
            <a:avLst/>
          </a:prstGeom>
          <a:noFill/>
          <a:ln>
            <a:noFill/>
          </a:ln>
        </p:spPr>
      </p:pic>
    </p:spTree>
    <p:extLst>
      <p:ext uri="{BB962C8B-B14F-4D97-AF65-F5344CB8AC3E}">
        <p14:creationId xmlns:p14="http://schemas.microsoft.com/office/powerpoint/2010/main" val="1014278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6" descr="Blue rectangle">
            <a:extLst>
              <a:ext uri="{FF2B5EF4-FFF2-40B4-BE49-F238E27FC236}">
                <a16:creationId xmlns:a16="http://schemas.microsoft.com/office/drawing/2014/main" id="{CA856963-16FF-15EC-0730-67279909884C}"/>
              </a:ext>
            </a:extLst>
          </p:cNvPr>
          <p:cNvSpPr/>
          <p:nvPr/>
        </p:nvSpPr>
        <p:spPr>
          <a:xfrm>
            <a:off x="8450667" y="0"/>
            <a:ext cx="3866147" cy="6856717"/>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282560"/>
          </a:solidFill>
        </p:spPr>
        <p:txBody>
          <a:bodyPr wrap="square" lIns="0" tIns="0" rIns="0" bIns="0" rtlCol="0"/>
          <a:lstStyle/>
          <a:p>
            <a:pPr algn="ctr" defTabSz="914377"/>
            <a:endParaRPr lang="en-US" sz="1867" kern="0">
              <a:solidFill>
                <a:srgbClr val="328485"/>
              </a:solidFill>
              <a:latin typeface="Bahnschrift SemiBold SemiConden" panose="020B0502040204020203" pitchFamily="34" charset="0"/>
              <a:cs typeface="Arial"/>
              <a:sym typeface="Arial"/>
            </a:endParaRPr>
          </a:p>
        </p:txBody>
      </p:sp>
      <p:pic>
        <p:nvPicPr>
          <p:cNvPr id="11" name="Picture 10" descr="Logo, icon&#10;&#10;Description automatically generated">
            <a:extLst>
              <a:ext uri="{FF2B5EF4-FFF2-40B4-BE49-F238E27FC236}">
                <a16:creationId xmlns:a16="http://schemas.microsoft.com/office/drawing/2014/main" id="{9D01C62C-534B-8540-455D-E7A963B102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3327" y="257318"/>
            <a:ext cx="891975" cy="911833"/>
          </a:xfrm>
          <a:prstGeom prst="rect">
            <a:avLst/>
          </a:prstGeom>
        </p:spPr>
      </p:pic>
      <p:sp>
        <p:nvSpPr>
          <p:cNvPr id="16" name="Title 4">
            <a:extLst>
              <a:ext uri="{FF2B5EF4-FFF2-40B4-BE49-F238E27FC236}">
                <a16:creationId xmlns:a16="http://schemas.microsoft.com/office/drawing/2014/main" id="{79C6083C-42A4-C3CE-7BE3-1B2E3DB381AF}"/>
              </a:ext>
            </a:extLst>
          </p:cNvPr>
          <p:cNvSpPr txBox="1">
            <a:spLocks/>
          </p:cNvSpPr>
          <p:nvPr/>
        </p:nvSpPr>
        <p:spPr>
          <a:xfrm>
            <a:off x="332677" y="257318"/>
            <a:ext cx="7975029" cy="1106261"/>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77"/>
            <a:r>
              <a:rPr lang="en-US" sz="8266">
                <a:solidFill>
                  <a:srgbClr val="328486"/>
                </a:solidFill>
                <a:latin typeface="Bahnschrift SemiBold Condensed" panose="020B0502040204020203" pitchFamily="34" charset="0"/>
                <a:sym typeface="Arial"/>
              </a:rPr>
              <a:t>Ecosystems in Action!</a:t>
            </a:r>
            <a:endParaRPr lang="en-US" sz="6600">
              <a:solidFill>
                <a:srgbClr val="328486"/>
              </a:solidFill>
              <a:latin typeface="Bahnschrift SemiBold Condensed" panose="020B0502040204020203" pitchFamily="34" charset="0"/>
              <a:sym typeface="Arial"/>
            </a:endParaRPr>
          </a:p>
        </p:txBody>
      </p:sp>
      <p:sp>
        <p:nvSpPr>
          <p:cNvPr id="12" name="TextBox 11">
            <a:extLst>
              <a:ext uri="{FF2B5EF4-FFF2-40B4-BE49-F238E27FC236}">
                <a16:creationId xmlns:a16="http://schemas.microsoft.com/office/drawing/2014/main" id="{0841D3CB-8CD3-1744-25E3-E8BBF0F87AF5}"/>
              </a:ext>
            </a:extLst>
          </p:cNvPr>
          <p:cNvSpPr txBox="1"/>
          <p:nvPr/>
        </p:nvSpPr>
        <p:spPr>
          <a:xfrm>
            <a:off x="9748261" y="143229"/>
            <a:ext cx="2425592" cy="995209"/>
          </a:xfrm>
          <a:prstGeom prst="rect">
            <a:avLst/>
          </a:prstGeom>
          <a:noFill/>
        </p:spPr>
        <p:txBody>
          <a:bodyPr wrap="square">
            <a:spAutoFit/>
          </a:bodyPr>
          <a:lstStyle/>
          <a:p>
            <a:pPr algn="ctr" defTabSz="914377"/>
            <a:r>
              <a:rPr lang="en-US" sz="5867" b="1" kern="0">
                <a:solidFill>
                  <a:schemeClr val="bg1"/>
                </a:solidFill>
                <a:latin typeface="Bahnschrift SemiBold SemiConden" panose="020B0502040204020203" pitchFamily="34" charset="0"/>
                <a:cs typeface="Arial"/>
                <a:sym typeface="Arial"/>
              </a:rPr>
              <a:t>Agenda</a:t>
            </a:r>
          </a:p>
        </p:txBody>
      </p:sp>
      <p:sp>
        <p:nvSpPr>
          <p:cNvPr id="8" name="Title 4">
            <a:extLst>
              <a:ext uri="{FF2B5EF4-FFF2-40B4-BE49-F238E27FC236}">
                <a16:creationId xmlns:a16="http://schemas.microsoft.com/office/drawing/2014/main" id="{D5241063-3DDA-6499-AFEE-E9D4A2B24D37}"/>
              </a:ext>
            </a:extLst>
          </p:cNvPr>
          <p:cNvSpPr txBox="1">
            <a:spLocks/>
          </p:cNvSpPr>
          <p:nvPr/>
        </p:nvSpPr>
        <p:spPr>
          <a:xfrm>
            <a:off x="8713327" y="1658113"/>
            <a:ext cx="3548175" cy="51986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189" indent="-457189" defTabSz="914377">
              <a:buFont typeface="Arial" panose="020B0604020202020204" pitchFamily="34" charset="0"/>
              <a:buChar char="•"/>
            </a:pPr>
            <a:r>
              <a:rPr lang="en-US" sz="2933">
                <a:solidFill>
                  <a:schemeClr val="bg1"/>
                </a:solidFill>
                <a:latin typeface="Bahnschrift SemiBold SemiConden" panose="020B0502040204020203" pitchFamily="34" charset="0"/>
                <a:sym typeface="Arial"/>
              </a:rPr>
              <a:t>Introduction</a:t>
            </a:r>
          </a:p>
          <a:p>
            <a:pPr marL="457189" indent="-457189" defTabSz="914377">
              <a:buFont typeface="Arial" panose="020B0604020202020204" pitchFamily="34" charset="0"/>
              <a:buChar char="•"/>
            </a:pPr>
            <a:endParaRPr lang="en-US" sz="2933">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a:solidFill>
                  <a:schemeClr val="bg1"/>
                </a:solidFill>
                <a:latin typeface="Bahnschrift SemiBold SemiConden" panose="020B0502040204020203" pitchFamily="34" charset="0"/>
                <a:sym typeface="Arial"/>
              </a:rPr>
              <a:t>Let’s Explore!</a:t>
            </a:r>
          </a:p>
          <a:p>
            <a:pPr defTabSz="914377"/>
            <a:r>
              <a:rPr lang="en-US" sz="2933">
                <a:solidFill>
                  <a:prstClr val="white"/>
                </a:solidFill>
                <a:latin typeface="Bahnschrift SemiBold SemiConden" panose="020B0502040204020203" pitchFamily="34" charset="0"/>
                <a:sym typeface="Arial"/>
              </a:rPr>
              <a:t> </a:t>
            </a:r>
          </a:p>
          <a:p>
            <a:pPr marL="457189" indent="-457189" defTabSz="914377">
              <a:buFont typeface="Arial" panose="020B0604020202020204" pitchFamily="34" charset="0"/>
              <a:buChar char="•"/>
            </a:pPr>
            <a:r>
              <a:rPr lang="en-US" sz="2933">
                <a:solidFill>
                  <a:srgbClr val="7BC8C0"/>
                </a:solidFill>
                <a:latin typeface="Bahnschrift SemiBold SemiConden" panose="020B0502040204020203" pitchFamily="34" charset="0"/>
                <a:sym typeface="Arial"/>
              </a:rPr>
              <a:t>Ecosystems</a:t>
            </a:r>
          </a:p>
          <a:p>
            <a:pPr defTabSz="914377"/>
            <a:endParaRPr lang="en-US" sz="2933">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a:solidFill>
                  <a:schemeClr val="bg1"/>
                </a:solidFill>
                <a:latin typeface="Bahnschrift SemiBold SemiConden" panose="020B0502040204020203" pitchFamily="34" charset="0"/>
                <a:sym typeface="Arial"/>
              </a:rPr>
              <a:t>Review</a:t>
            </a:r>
          </a:p>
          <a:p>
            <a:pPr algn="ctr" defTabSz="914377"/>
            <a:endParaRPr lang="en-US" sz="4800">
              <a:solidFill>
                <a:srgbClr val="328485"/>
              </a:solidFill>
              <a:latin typeface="Bahnschrift SemiBold SemiConden" panose="020B0502040204020203" pitchFamily="34" charset="0"/>
              <a:sym typeface="Arial"/>
            </a:endParaRPr>
          </a:p>
          <a:p>
            <a:pPr defTabSz="914377"/>
            <a:endParaRPr lang="en-US" sz="3200">
              <a:solidFill>
                <a:prstClr val="white"/>
              </a:solidFill>
              <a:latin typeface="Bahnschrift SemiBold SemiConden" panose="020B0502040204020203" pitchFamily="34" charset="0"/>
              <a:sym typeface="Arial"/>
            </a:endParaRPr>
          </a:p>
        </p:txBody>
      </p:sp>
      <p:pic>
        <p:nvPicPr>
          <p:cNvPr id="9" name="Google Shape;647;p35">
            <a:extLst>
              <a:ext uri="{FF2B5EF4-FFF2-40B4-BE49-F238E27FC236}">
                <a16:creationId xmlns:a16="http://schemas.microsoft.com/office/drawing/2014/main" id="{BBA6F942-A7F2-28AA-0DED-FB6BE821910B}"/>
              </a:ext>
            </a:extLst>
          </p:cNvPr>
          <p:cNvPicPr preferRelativeResize="0"/>
          <p:nvPr/>
        </p:nvPicPr>
        <p:blipFill>
          <a:blip r:embed="rId4">
            <a:alphaModFix/>
          </a:blip>
          <a:stretch>
            <a:fillRect/>
          </a:stretch>
        </p:blipFill>
        <p:spPr>
          <a:xfrm>
            <a:off x="330805" y="1434034"/>
            <a:ext cx="2392972" cy="1836107"/>
          </a:xfrm>
          <a:prstGeom prst="roundRect">
            <a:avLst>
              <a:gd name="adj" fmla="val 16667"/>
            </a:avLst>
          </a:prstGeom>
          <a:noFill/>
          <a:ln>
            <a:noFill/>
          </a:ln>
        </p:spPr>
      </p:pic>
      <p:pic>
        <p:nvPicPr>
          <p:cNvPr id="13" name="Google Shape;648;p35">
            <a:extLst>
              <a:ext uri="{FF2B5EF4-FFF2-40B4-BE49-F238E27FC236}">
                <a16:creationId xmlns:a16="http://schemas.microsoft.com/office/drawing/2014/main" id="{C83B06E9-6759-FDC6-E7A6-04E61C45955D}"/>
              </a:ext>
            </a:extLst>
          </p:cNvPr>
          <p:cNvPicPr preferRelativeResize="0"/>
          <p:nvPr/>
        </p:nvPicPr>
        <p:blipFill rotWithShape="1">
          <a:blip r:embed="rId5">
            <a:alphaModFix/>
          </a:blip>
          <a:srcRect l="26346" b="26443"/>
          <a:stretch/>
        </p:blipFill>
        <p:spPr>
          <a:xfrm>
            <a:off x="4006303" y="1363579"/>
            <a:ext cx="3014742" cy="1829056"/>
          </a:xfrm>
          <a:prstGeom prst="roundRect">
            <a:avLst>
              <a:gd name="adj" fmla="val 16667"/>
            </a:avLst>
          </a:prstGeom>
          <a:noFill/>
          <a:ln>
            <a:noFill/>
          </a:ln>
        </p:spPr>
      </p:pic>
      <p:sp>
        <p:nvSpPr>
          <p:cNvPr id="14" name="Google Shape;649;p35">
            <a:extLst>
              <a:ext uri="{FF2B5EF4-FFF2-40B4-BE49-F238E27FC236}">
                <a16:creationId xmlns:a16="http://schemas.microsoft.com/office/drawing/2014/main" id="{387A44B3-23AF-AA7E-6702-FE40AFBA8E8A}"/>
              </a:ext>
            </a:extLst>
          </p:cNvPr>
          <p:cNvSpPr txBox="1">
            <a:spLocks/>
          </p:cNvSpPr>
          <p:nvPr/>
        </p:nvSpPr>
        <p:spPr>
          <a:xfrm>
            <a:off x="412369" y="3192635"/>
            <a:ext cx="2392973" cy="690528"/>
          </a:xfrm>
          <a:prstGeom prst="rect">
            <a:avLst/>
          </a:prstGeom>
        </p:spPr>
        <p:txBody>
          <a:bodyPr spcFirstLastPara="1" vert="horz" wrap="square" lIns="91425" tIns="91425" rIns="91425" bIns="91425" rtlCol="0" anchor="t" anchorCtr="0">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600"/>
              </a:spcBef>
              <a:buFont typeface="Arial" panose="020B0604020202020204" pitchFamily="34" charset="0"/>
              <a:buNone/>
            </a:pPr>
            <a:r>
              <a:rPr lang="en-US" sz="1400" b="1">
                <a:solidFill>
                  <a:srgbClr val="282560"/>
                </a:solidFill>
                <a:latin typeface="Ebrima" panose="02000000000000000000" pitchFamily="2" charset="0"/>
                <a:ea typeface="Ebrima" panose="02000000000000000000" pitchFamily="2" charset="0"/>
                <a:cs typeface="Ebrima" panose="02000000000000000000" pitchFamily="2" charset="0"/>
              </a:rPr>
              <a:t>Coral Reefs provides a suitable habitat for fish, sharks, algae, sponges, and other species.  </a:t>
            </a:r>
          </a:p>
        </p:txBody>
      </p:sp>
      <p:sp>
        <p:nvSpPr>
          <p:cNvPr id="15" name="Google Shape;650;p35">
            <a:extLst>
              <a:ext uri="{FF2B5EF4-FFF2-40B4-BE49-F238E27FC236}">
                <a16:creationId xmlns:a16="http://schemas.microsoft.com/office/drawing/2014/main" id="{4902616A-B847-5A0A-261F-81566B0EDCFE}"/>
              </a:ext>
            </a:extLst>
          </p:cNvPr>
          <p:cNvSpPr txBox="1">
            <a:spLocks/>
          </p:cNvSpPr>
          <p:nvPr/>
        </p:nvSpPr>
        <p:spPr>
          <a:xfrm>
            <a:off x="4070536" y="3092278"/>
            <a:ext cx="3014743" cy="555173"/>
          </a:xfrm>
          <a:prstGeom prst="rect">
            <a:avLst/>
          </a:prstGeom>
        </p:spPr>
        <p:txBody>
          <a:bodyPr spcFirstLastPara="1" vert="horz" wrap="square" lIns="91425" tIns="91425" rIns="91425" bIns="91425" rtlCol="0" anchor="t" anchorCtr="0">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Font typeface="Arial" panose="020B0604020202020204" pitchFamily="34" charset="0"/>
              <a:buNone/>
            </a:pPr>
            <a:r>
              <a:rPr lang="en-US" sz="1400" b="1">
                <a:solidFill>
                  <a:srgbClr val="282560"/>
                </a:solidFill>
                <a:latin typeface="Ebrima" panose="02000000000000000000" pitchFamily="2" charset="0"/>
                <a:ea typeface="Ebrima" panose="02000000000000000000" pitchFamily="2" charset="0"/>
                <a:cs typeface="Ebrima" panose="02000000000000000000" pitchFamily="2" charset="0"/>
              </a:rPr>
              <a:t>A subtropical forest provides a suitable environment for various fauna and flora.</a:t>
            </a:r>
          </a:p>
        </p:txBody>
      </p:sp>
      <p:pic>
        <p:nvPicPr>
          <p:cNvPr id="17" name="Google Shape;651;p35">
            <a:extLst>
              <a:ext uri="{FF2B5EF4-FFF2-40B4-BE49-F238E27FC236}">
                <a16:creationId xmlns:a16="http://schemas.microsoft.com/office/drawing/2014/main" id="{1703066F-9A05-5DB8-F4E9-F50709B2E6B0}"/>
              </a:ext>
            </a:extLst>
          </p:cNvPr>
          <p:cNvPicPr preferRelativeResize="0"/>
          <p:nvPr/>
        </p:nvPicPr>
        <p:blipFill>
          <a:blip r:embed="rId6">
            <a:alphaModFix/>
          </a:blip>
          <a:stretch>
            <a:fillRect/>
          </a:stretch>
        </p:blipFill>
        <p:spPr>
          <a:xfrm>
            <a:off x="340451" y="4231038"/>
            <a:ext cx="2383326" cy="1517304"/>
          </a:xfrm>
          <a:prstGeom prst="roundRect">
            <a:avLst>
              <a:gd name="adj" fmla="val 16667"/>
            </a:avLst>
          </a:prstGeom>
          <a:noFill/>
          <a:ln>
            <a:noFill/>
          </a:ln>
        </p:spPr>
      </p:pic>
      <p:sp>
        <p:nvSpPr>
          <p:cNvPr id="18" name="Google Shape;652;p35">
            <a:extLst>
              <a:ext uri="{FF2B5EF4-FFF2-40B4-BE49-F238E27FC236}">
                <a16:creationId xmlns:a16="http://schemas.microsoft.com/office/drawing/2014/main" id="{C1B726A9-0C28-7EA4-906F-4FBD1E1D00E0}"/>
              </a:ext>
            </a:extLst>
          </p:cNvPr>
          <p:cNvSpPr txBox="1">
            <a:spLocks/>
          </p:cNvSpPr>
          <p:nvPr/>
        </p:nvSpPr>
        <p:spPr>
          <a:xfrm>
            <a:off x="330805" y="5712219"/>
            <a:ext cx="3255721" cy="1380217"/>
          </a:xfrm>
          <a:prstGeom prst="rect">
            <a:avLst/>
          </a:prstGeom>
        </p:spPr>
        <p:txBody>
          <a:bodyPr spcFirstLastPara="1" vert="horz" wrap="square" lIns="91425" tIns="91425" rIns="91425" bIns="91425" rtlCol="0" anchor="t" anchorCtr="0">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600"/>
              </a:spcBef>
              <a:buFont typeface="Arial" panose="020B0604020202020204" pitchFamily="34" charset="0"/>
              <a:buNone/>
            </a:pPr>
            <a:r>
              <a:rPr lang="en-US" sz="1400" b="1">
                <a:solidFill>
                  <a:srgbClr val="282560"/>
                </a:solidFill>
                <a:latin typeface="Ebrima" panose="02000000000000000000" pitchFamily="2" charset="0"/>
                <a:ea typeface="Ebrima" panose="02000000000000000000" pitchFamily="2" charset="0"/>
                <a:cs typeface="Ebrima" panose="02000000000000000000" pitchFamily="2" charset="0"/>
              </a:rPr>
              <a:t>A stream can provide the services required for species to raise juveniles while providing nutrients for adult organisms .</a:t>
            </a:r>
          </a:p>
        </p:txBody>
      </p:sp>
      <p:pic>
        <p:nvPicPr>
          <p:cNvPr id="19" name="Google Shape;653;p35">
            <a:extLst>
              <a:ext uri="{FF2B5EF4-FFF2-40B4-BE49-F238E27FC236}">
                <a16:creationId xmlns:a16="http://schemas.microsoft.com/office/drawing/2014/main" id="{E461C83C-ED3A-5985-8DDD-1D48060DBC59}"/>
              </a:ext>
            </a:extLst>
          </p:cNvPr>
          <p:cNvPicPr preferRelativeResize="0"/>
          <p:nvPr/>
        </p:nvPicPr>
        <p:blipFill>
          <a:blip r:embed="rId7">
            <a:alphaModFix/>
          </a:blip>
          <a:stretch>
            <a:fillRect/>
          </a:stretch>
        </p:blipFill>
        <p:spPr>
          <a:xfrm>
            <a:off x="3985997" y="4231037"/>
            <a:ext cx="2244322" cy="1517305"/>
          </a:xfrm>
          <a:prstGeom prst="roundRect">
            <a:avLst>
              <a:gd name="adj" fmla="val 16667"/>
            </a:avLst>
          </a:prstGeom>
          <a:noFill/>
          <a:ln>
            <a:noFill/>
          </a:ln>
        </p:spPr>
      </p:pic>
      <p:sp>
        <p:nvSpPr>
          <p:cNvPr id="20" name="Google Shape;654;p35">
            <a:extLst>
              <a:ext uri="{FF2B5EF4-FFF2-40B4-BE49-F238E27FC236}">
                <a16:creationId xmlns:a16="http://schemas.microsoft.com/office/drawing/2014/main" id="{20DE8233-0029-8C16-547B-DCA0FFE7B6A9}"/>
              </a:ext>
            </a:extLst>
          </p:cNvPr>
          <p:cNvSpPr txBox="1">
            <a:spLocks/>
          </p:cNvSpPr>
          <p:nvPr/>
        </p:nvSpPr>
        <p:spPr>
          <a:xfrm>
            <a:off x="6260505" y="4167769"/>
            <a:ext cx="1324055" cy="1208381"/>
          </a:xfrm>
          <a:prstGeom prst="rect">
            <a:avLst/>
          </a:prstGeom>
        </p:spPr>
        <p:txBody>
          <a:bodyPr spcFirstLastPara="1" vert="horz" wrap="square" lIns="91425" tIns="91425" rIns="91425" bIns="91425" rtlCol="0" anchor="t" anchorCtr="0">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Font typeface="Arial" panose="020B0604020202020204" pitchFamily="34" charset="0"/>
              <a:buNone/>
            </a:pPr>
            <a:r>
              <a:rPr lang="en-US" sz="1400" b="1">
                <a:solidFill>
                  <a:srgbClr val="282560"/>
                </a:solidFill>
                <a:latin typeface="Ebrima" panose="02000000000000000000" pitchFamily="2" charset="0"/>
                <a:ea typeface="Ebrima" panose="02000000000000000000" pitchFamily="2" charset="0"/>
                <a:cs typeface="Ebrima" panose="02000000000000000000" pitchFamily="2" charset="0"/>
              </a:rPr>
              <a:t>The soil provides the necessary nutrients for the different plants to grow. </a:t>
            </a:r>
          </a:p>
        </p:txBody>
      </p:sp>
    </p:spTree>
    <p:extLst>
      <p:ext uri="{BB962C8B-B14F-4D97-AF65-F5344CB8AC3E}">
        <p14:creationId xmlns:p14="http://schemas.microsoft.com/office/powerpoint/2010/main" val="378783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6" descr="Blue rectangle">
            <a:extLst>
              <a:ext uri="{FF2B5EF4-FFF2-40B4-BE49-F238E27FC236}">
                <a16:creationId xmlns:a16="http://schemas.microsoft.com/office/drawing/2014/main" id="{CA856963-16FF-15EC-0730-67279909884C}"/>
              </a:ext>
            </a:extLst>
          </p:cNvPr>
          <p:cNvSpPr/>
          <p:nvPr/>
        </p:nvSpPr>
        <p:spPr>
          <a:xfrm>
            <a:off x="8450667" y="0"/>
            <a:ext cx="3866147" cy="6856717"/>
          </a:xfrm>
          <a:custGeom>
            <a:avLst/>
            <a:gdLst/>
            <a:ahLst/>
            <a:cxnLst/>
            <a:rect l="l" t="t" r="r" b="b"/>
            <a:pathLst>
              <a:path w="6689725" h="3528060">
                <a:moveTo>
                  <a:pt x="0" y="3527996"/>
                </a:moveTo>
                <a:lnTo>
                  <a:pt x="6689648" y="3527996"/>
                </a:lnTo>
                <a:lnTo>
                  <a:pt x="6689648" y="0"/>
                </a:lnTo>
                <a:lnTo>
                  <a:pt x="0" y="0"/>
                </a:lnTo>
                <a:lnTo>
                  <a:pt x="0" y="3527996"/>
                </a:lnTo>
                <a:close/>
              </a:path>
            </a:pathLst>
          </a:custGeom>
          <a:solidFill>
            <a:srgbClr val="282560"/>
          </a:solidFill>
        </p:spPr>
        <p:txBody>
          <a:bodyPr wrap="square" lIns="0" tIns="0" rIns="0" bIns="0" rtlCol="0"/>
          <a:lstStyle/>
          <a:p>
            <a:pPr algn="ctr" defTabSz="914377"/>
            <a:endParaRPr lang="en-US" sz="1867" kern="0">
              <a:solidFill>
                <a:srgbClr val="328485"/>
              </a:solidFill>
              <a:latin typeface="Bahnschrift SemiBold SemiConden" panose="020B0502040204020203" pitchFamily="34" charset="0"/>
              <a:cs typeface="Arial"/>
              <a:sym typeface="Arial"/>
            </a:endParaRPr>
          </a:p>
        </p:txBody>
      </p:sp>
      <p:pic>
        <p:nvPicPr>
          <p:cNvPr id="11" name="Picture 10" descr="Logo, icon&#10;&#10;Description automatically generated">
            <a:extLst>
              <a:ext uri="{FF2B5EF4-FFF2-40B4-BE49-F238E27FC236}">
                <a16:creationId xmlns:a16="http://schemas.microsoft.com/office/drawing/2014/main" id="{9D01C62C-534B-8540-455D-E7A963B102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13327" y="257318"/>
            <a:ext cx="891975" cy="911833"/>
          </a:xfrm>
          <a:prstGeom prst="rect">
            <a:avLst/>
          </a:prstGeom>
        </p:spPr>
      </p:pic>
      <p:sp>
        <p:nvSpPr>
          <p:cNvPr id="16" name="Title 4">
            <a:extLst>
              <a:ext uri="{FF2B5EF4-FFF2-40B4-BE49-F238E27FC236}">
                <a16:creationId xmlns:a16="http://schemas.microsoft.com/office/drawing/2014/main" id="{79C6083C-42A4-C3CE-7BE3-1B2E3DB381AF}"/>
              </a:ext>
            </a:extLst>
          </p:cNvPr>
          <p:cNvSpPr txBox="1">
            <a:spLocks/>
          </p:cNvSpPr>
          <p:nvPr/>
        </p:nvSpPr>
        <p:spPr>
          <a:xfrm>
            <a:off x="332677" y="257318"/>
            <a:ext cx="7975029" cy="1106261"/>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77"/>
            <a:r>
              <a:rPr lang="en-US" sz="8266">
                <a:solidFill>
                  <a:srgbClr val="328486"/>
                </a:solidFill>
                <a:latin typeface="Bahnschrift SemiBold Condensed" panose="020B0502040204020203" pitchFamily="34" charset="0"/>
                <a:sym typeface="Arial"/>
              </a:rPr>
              <a:t>Circle of Life</a:t>
            </a:r>
            <a:endParaRPr lang="en-US" sz="6600">
              <a:solidFill>
                <a:srgbClr val="328486"/>
              </a:solidFill>
              <a:latin typeface="Bahnschrift SemiBold Condensed" panose="020B0502040204020203" pitchFamily="34" charset="0"/>
              <a:sym typeface="Arial"/>
            </a:endParaRPr>
          </a:p>
        </p:txBody>
      </p:sp>
      <p:sp>
        <p:nvSpPr>
          <p:cNvPr id="12" name="TextBox 11">
            <a:extLst>
              <a:ext uri="{FF2B5EF4-FFF2-40B4-BE49-F238E27FC236}">
                <a16:creationId xmlns:a16="http://schemas.microsoft.com/office/drawing/2014/main" id="{0841D3CB-8CD3-1744-25E3-E8BBF0F87AF5}"/>
              </a:ext>
            </a:extLst>
          </p:cNvPr>
          <p:cNvSpPr txBox="1"/>
          <p:nvPr/>
        </p:nvSpPr>
        <p:spPr>
          <a:xfrm>
            <a:off x="9748261" y="143229"/>
            <a:ext cx="2425592" cy="995209"/>
          </a:xfrm>
          <a:prstGeom prst="rect">
            <a:avLst/>
          </a:prstGeom>
          <a:noFill/>
        </p:spPr>
        <p:txBody>
          <a:bodyPr wrap="square">
            <a:spAutoFit/>
          </a:bodyPr>
          <a:lstStyle/>
          <a:p>
            <a:pPr algn="ctr" defTabSz="914377"/>
            <a:r>
              <a:rPr lang="en-US" sz="5867" b="1" kern="0">
                <a:solidFill>
                  <a:schemeClr val="bg1"/>
                </a:solidFill>
                <a:latin typeface="Bahnschrift SemiBold SemiConden" panose="020B0502040204020203" pitchFamily="34" charset="0"/>
                <a:cs typeface="Arial"/>
                <a:sym typeface="Arial"/>
              </a:rPr>
              <a:t>Agenda</a:t>
            </a:r>
          </a:p>
        </p:txBody>
      </p:sp>
      <p:sp>
        <p:nvSpPr>
          <p:cNvPr id="8" name="Title 4">
            <a:extLst>
              <a:ext uri="{FF2B5EF4-FFF2-40B4-BE49-F238E27FC236}">
                <a16:creationId xmlns:a16="http://schemas.microsoft.com/office/drawing/2014/main" id="{D5241063-3DDA-6499-AFEE-E9D4A2B24D37}"/>
              </a:ext>
            </a:extLst>
          </p:cNvPr>
          <p:cNvSpPr txBox="1">
            <a:spLocks/>
          </p:cNvSpPr>
          <p:nvPr/>
        </p:nvSpPr>
        <p:spPr>
          <a:xfrm>
            <a:off x="8713327" y="1658113"/>
            <a:ext cx="3548175" cy="51986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189" indent="-457189" defTabSz="914377">
              <a:buFont typeface="Arial" panose="020B0604020202020204" pitchFamily="34" charset="0"/>
              <a:buChar char="•"/>
            </a:pPr>
            <a:r>
              <a:rPr lang="en-US" sz="2933">
                <a:solidFill>
                  <a:schemeClr val="bg1"/>
                </a:solidFill>
                <a:latin typeface="Bahnschrift SemiBold SemiConden" panose="020B0502040204020203" pitchFamily="34" charset="0"/>
                <a:sym typeface="Arial"/>
              </a:rPr>
              <a:t>Introduction</a:t>
            </a:r>
          </a:p>
          <a:p>
            <a:pPr marL="457189" indent="-457189" defTabSz="914377">
              <a:buFont typeface="Arial" panose="020B0604020202020204" pitchFamily="34" charset="0"/>
              <a:buChar char="•"/>
            </a:pPr>
            <a:endParaRPr lang="en-US" sz="2933">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a:solidFill>
                  <a:schemeClr val="bg1"/>
                </a:solidFill>
                <a:latin typeface="Bahnschrift SemiBold SemiConden" panose="020B0502040204020203" pitchFamily="34" charset="0"/>
                <a:sym typeface="Arial"/>
              </a:rPr>
              <a:t>Let’s Explore!</a:t>
            </a:r>
          </a:p>
          <a:p>
            <a:pPr defTabSz="914377"/>
            <a:r>
              <a:rPr lang="en-US" sz="2933">
                <a:solidFill>
                  <a:prstClr val="white"/>
                </a:solidFill>
                <a:latin typeface="Bahnschrift SemiBold SemiConden" panose="020B0502040204020203" pitchFamily="34" charset="0"/>
                <a:sym typeface="Arial"/>
              </a:rPr>
              <a:t> </a:t>
            </a:r>
          </a:p>
          <a:p>
            <a:pPr marL="457189" indent="-457189" defTabSz="914377">
              <a:buFont typeface="Arial" panose="020B0604020202020204" pitchFamily="34" charset="0"/>
              <a:buChar char="•"/>
            </a:pPr>
            <a:r>
              <a:rPr lang="en-US" sz="2933">
                <a:solidFill>
                  <a:srgbClr val="7BC8C0"/>
                </a:solidFill>
                <a:latin typeface="Bahnschrift SemiBold SemiConden" panose="020B0502040204020203" pitchFamily="34" charset="0"/>
                <a:sym typeface="Arial"/>
              </a:rPr>
              <a:t>Ecosystems</a:t>
            </a:r>
          </a:p>
          <a:p>
            <a:pPr defTabSz="914377"/>
            <a:endParaRPr lang="en-US" sz="2933">
              <a:solidFill>
                <a:prstClr val="white"/>
              </a:solidFill>
              <a:latin typeface="Bahnschrift SemiBold SemiConden" panose="020B0502040204020203" pitchFamily="34" charset="0"/>
              <a:sym typeface="Arial"/>
            </a:endParaRPr>
          </a:p>
          <a:p>
            <a:pPr marL="457189" indent="-457189" defTabSz="914377">
              <a:buFont typeface="Arial" panose="020B0604020202020204" pitchFamily="34" charset="0"/>
              <a:buChar char="•"/>
            </a:pPr>
            <a:r>
              <a:rPr lang="en-US" sz="2933">
                <a:solidFill>
                  <a:schemeClr val="bg1"/>
                </a:solidFill>
                <a:latin typeface="Bahnschrift SemiBold SemiConden" panose="020B0502040204020203" pitchFamily="34" charset="0"/>
                <a:sym typeface="Arial"/>
              </a:rPr>
              <a:t>Review</a:t>
            </a:r>
          </a:p>
          <a:p>
            <a:pPr algn="ctr" defTabSz="914377"/>
            <a:endParaRPr lang="en-US" sz="4800">
              <a:solidFill>
                <a:srgbClr val="328485"/>
              </a:solidFill>
              <a:latin typeface="Bahnschrift SemiBold SemiConden" panose="020B0502040204020203" pitchFamily="34" charset="0"/>
              <a:sym typeface="Arial"/>
            </a:endParaRPr>
          </a:p>
          <a:p>
            <a:pPr defTabSz="914377"/>
            <a:endParaRPr lang="en-US" sz="3200">
              <a:solidFill>
                <a:prstClr val="white"/>
              </a:solidFill>
              <a:latin typeface="Bahnschrift SemiBold SemiConden" panose="020B0502040204020203" pitchFamily="34" charset="0"/>
              <a:sym typeface="Arial"/>
            </a:endParaRPr>
          </a:p>
        </p:txBody>
      </p:sp>
      <p:pic>
        <p:nvPicPr>
          <p:cNvPr id="2" name="Online Media 1" title="The Lion King 3D - 'Morning Lesson With Mufasa'- Official Disney Movie Clip">
            <a:hlinkClick r:id="" action="ppaction://media"/>
            <a:extLst>
              <a:ext uri="{FF2B5EF4-FFF2-40B4-BE49-F238E27FC236}">
                <a16:creationId xmlns:a16="http://schemas.microsoft.com/office/drawing/2014/main" id="{74F744E5-D57C-FDB4-58C6-17B97605C981}"/>
              </a:ext>
            </a:extLst>
          </p:cNvPr>
          <p:cNvPicPr>
            <a:picLocks noRot="1" noChangeAspect="1"/>
          </p:cNvPicPr>
          <p:nvPr>
            <a:videoFile r:link="rId1"/>
          </p:nvPr>
        </p:nvPicPr>
        <p:blipFill>
          <a:blip r:embed="rId5"/>
          <a:stretch>
            <a:fillRect/>
          </a:stretch>
        </p:blipFill>
        <p:spPr>
          <a:xfrm>
            <a:off x="441165" y="1483860"/>
            <a:ext cx="6885451" cy="3890280"/>
          </a:xfrm>
          <a:prstGeom prst="rect">
            <a:avLst/>
          </a:prstGeom>
        </p:spPr>
      </p:pic>
    </p:spTree>
    <p:extLst>
      <p:ext uri="{BB962C8B-B14F-4D97-AF65-F5344CB8AC3E}">
        <p14:creationId xmlns:p14="http://schemas.microsoft.com/office/powerpoint/2010/main" val="3588423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E1998353A5BC44CBF0A5DC68D10446D" ma:contentTypeVersion="17" ma:contentTypeDescription="Create a new document." ma:contentTypeScope="" ma:versionID="e7b1126ca680253b025828c3c414cee2">
  <xsd:schema xmlns:xsd="http://www.w3.org/2001/XMLSchema" xmlns:xs="http://www.w3.org/2001/XMLSchema" xmlns:p="http://schemas.microsoft.com/office/2006/metadata/properties" xmlns:ns2="2324fff9-1875-4ea1-813f-16ffe0d56384" xmlns:ns3="25a571d1-362f-4c67-a1b2-aea945ed79e1" targetNamespace="http://schemas.microsoft.com/office/2006/metadata/properties" ma:root="true" ma:fieldsID="33620cd73df0458b91d0ab40e915b829" ns2:_="" ns3:_="">
    <xsd:import namespace="2324fff9-1875-4ea1-813f-16ffe0d56384"/>
    <xsd:import namespace="25a571d1-362f-4c67-a1b2-aea945ed79e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324fff9-1875-4ea1-813f-16ffe0d5638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be86045-e7a1-46d9-91f3-f76c729b688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a571d1-362f-4c67-a1b2-aea945ed79e1"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c7985e25-a61e-4d97-a29e-2131a38116c5}" ma:internalName="TaxCatchAll" ma:showField="CatchAllData" ma:web="25a571d1-362f-4c67-a1b2-aea945ed79e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25a571d1-362f-4c67-a1b2-aea945ed79e1" xsi:nil="true"/>
    <lcf76f155ced4ddcb4097134ff3c332f xmlns="2324fff9-1875-4ea1-813f-16ffe0d56384">
      <Terms xmlns="http://schemas.microsoft.com/office/infopath/2007/PartnerControls"/>
    </lcf76f155ced4ddcb4097134ff3c332f>
    <SharedWithUsers xmlns="25a571d1-362f-4c67-a1b2-aea945ed79e1">
      <UserInfo>
        <DisplayName/>
        <AccountId xsi:nil="true"/>
        <AccountType/>
      </UserInfo>
    </SharedWithUsers>
    <MediaLengthInSeconds xmlns="2324fff9-1875-4ea1-813f-16ffe0d56384" xsi:nil="true"/>
  </documentManagement>
</p:properties>
</file>

<file path=customXml/itemProps1.xml><?xml version="1.0" encoding="utf-8"?>
<ds:datastoreItem xmlns:ds="http://schemas.openxmlformats.org/officeDocument/2006/customXml" ds:itemID="{F7218878-3BBB-47AF-8F62-12E943D1FD8E}">
  <ds:schemaRefs>
    <ds:schemaRef ds:uri="http://schemas.microsoft.com/sharepoint/v3/contenttype/forms"/>
  </ds:schemaRefs>
</ds:datastoreItem>
</file>

<file path=customXml/itemProps2.xml><?xml version="1.0" encoding="utf-8"?>
<ds:datastoreItem xmlns:ds="http://schemas.openxmlformats.org/officeDocument/2006/customXml" ds:itemID="{66D1B4B1-6138-4734-A080-704BFDB18C35}"/>
</file>

<file path=customXml/itemProps3.xml><?xml version="1.0" encoding="utf-8"?>
<ds:datastoreItem xmlns:ds="http://schemas.openxmlformats.org/officeDocument/2006/customXml" ds:itemID="{5CC873F6-A142-4ACB-A117-EE86F98469A6}">
  <ds:schemaRefs>
    <ds:schemaRef ds:uri="4a7a9f60-56a8-4706-96cc-cbe13c8271ee"/>
    <ds:schemaRef ds:uri="7ffaef24-4b3d-4a10-9d5a-084a3fd12b91"/>
    <ds:schemaRef ds:uri="965ab153-a705-40f0-88c5-05238f194b1d"/>
    <ds:schemaRef ds:uri="9e6693e1-6f83-4e85-ad9b-715f2fc2dbbe"/>
    <ds:schemaRef ds:uri="a6b8e001-c696-4791-b3eb-897dc1b2213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16</Slides>
  <Notes>15</Notes>
  <HiddenSlides>0</HiddenSlides>
  <ScaleCrop>false</ScaleCrop>
  <HeadingPairs>
    <vt:vector size="4" baseType="variant">
      <vt:variant>
        <vt:lpstr>Theme</vt:lpstr>
      </vt:variant>
      <vt:variant>
        <vt:i4>2</vt:i4>
      </vt:variant>
      <vt:variant>
        <vt:lpstr>Slide Titles</vt:lpstr>
      </vt:variant>
      <vt:variant>
        <vt:i4>16</vt:i4>
      </vt:variant>
    </vt:vector>
  </HeadingPairs>
  <TitlesOfParts>
    <vt:vector size="18" baseType="lpstr">
      <vt:lpstr>1_Office Theme</vt:lpstr>
      <vt:lpstr>Office Theme</vt:lpstr>
      <vt:lpstr>Ecosystems Planet Ocean Discovery Series: Coastal Habitats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USE THIS PPT FOR FORMATTING:</dc:title>
  <dc:creator>NAMEPA</dc:creator>
  <cp:revision>1</cp:revision>
  <dcterms:created xsi:type="dcterms:W3CDTF">2023-02-07T01:40:09Z</dcterms:created>
  <dcterms:modified xsi:type="dcterms:W3CDTF">2023-04-27T23:27:13Z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0x010100FE1998353A5BC44CBF0A5DC68D10446D</vt:lpwstr>
  </property>
  <property fmtid="{D5CDD505-2E9C-101B-9397-08002B2CF9AE}" pid="3" name="Order">
    <vt:r8>330900</vt:r8>
  </property>
  <property fmtid="{D5CDD505-2E9C-101B-9397-08002B2CF9AE}" pid="4" name="xd_Signature">
    <vt:bool>false</vt:bool>
  </property>
  <property fmtid="{D5CDD505-2E9C-101B-9397-08002B2CF9AE}" pid="5" name="xd_ProgID">
    <vt:lpwstr/>
  </property>
  <property fmtid="{D5CDD505-2E9C-101B-9397-08002B2CF9AE}" pid="6" name="TemplateUrl">
    <vt:lpwstr/>
  </property>
  <property fmtid="{D5CDD505-2E9C-101B-9397-08002B2CF9AE}" pid="7" name="ComplianceAssetId">
    <vt:lpwstr/>
  </property>
  <property fmtid="{D5CDD505-2E9C-101B-9397-08002B2CF9AE}" pid="8" name="_ExtendedDescription">
    <vt:lpwstr/>
  </property>
  <property fmtid="{D5CDD505-2E9C-101B-9397-08002B2CF9AE}" pid="9" name="TriggerFlowInfo">
    <vt:lpwstr/>
  </property>
  <property fmtid="{D5CDD505-2E9C-101B-9397-08002B2CF9AE}" pid="10" name="MediaServiceImageTags">
    <vt:lpwstr/>
  </property>
  <property fmtid="{D5CDD505-2E9C-101B-9397-08002B2CF9AE}" pid="11" name="_SourceUrl">
    <vt:lpwstr/>
  </property>
  <property fmtid="{D5CDD505-2E9C-101B-9397-08002B2CF9AE}" pid="12" name="_SharedFileIndex">
    <vt:lpwstr/>
  </property>
</Properties>
</file>