
<file path=[Content_Types].xml><?xml version="1.0" encoding="utf-8"?>
<Types xmlns="http://schemas.openxmlformats.org/package/2006/content-types">
  <Default Extension="1" ContentType="image/pn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33"/>
  </p:notesMasterIdLst>
  <p:sldIdLst>
    <p:sldId id="280" r:id="rId6"/>
    <p:sldId id="303" r:id="rId7"/>
    <p:sldId id="275" r:id="rId8"/>
    <p:sldId id="281" r:id="rId9"/>
    <p:sldId id="307" r:id="rId10"/>
    <p:sldId id="282" r:id="rId11"/>
    <p:sldId id="313" r:id="rId12"/>
    <p:sldId id="283" r:id="rId13"/>
    <p:sldId id="308" r:id="rId14"/>
    <p:sldId id="310" r:id="rId15"/>
    <p:sldId id="309" r:id="rId16"/>
    <p:sldId id="311" r:id="rId17"/>
    <p:sldId id="312" r:id="rId18"/>
    <p:sldId id="314" r:id="rId19"/>
    <p:sldId id="302" r:id="rId20"/>
    <p:sldId id="315" r:id="rId21"/>
    <p:sldId id="316" r:id="rId22"/>
    <p:sldId id="317" r:id="rId23"/>
    <p:sldId id="318" r:id="rId24"/>
    <p:sldId id="319" r:id="rId25"/>
    <p:sldId id="321" r:id="rId26"/>
    <p:sldId id="322" r:id="rId27"/>
    <p:sldId id="323" r:id="rId28"/>
    <p:sldId id="324" r:id="rId29"/>
    <p:sldId id="288" r:id="rId30"/>
    <p:sldId id="325" r:id="rId31"/>
    <p:sldId id="279"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2560"/>
    <a:srgbClr val="328486"/>
    <a:srgbClr val="2992C1"/>
    <a:srgbClr val="7BC8C0"/>
    <a:srgbClr val="73B1E2"/>
    <a:srgbClr val="4E839A"/>
    <a:srgbClr val="73BCB8"/>
    <a:srgbClr val="589B9D"/>
    <a:srgbClr val="5AAABC"/>
    <a:srgbClr val="409C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0633B6-2196-4C39-BB5B-BCB8EF6727D8}" v="6" dt="2023-04-27T23:13:51.9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69729" autoAdjust="0"/>
  </p:normalViewPr>
  <p:slideViewPr>
    <p:cSldViewPr snapToGrid="0">
      <p:cViewPr varScale="1">
        <p:scale>
          <a:sx n="57" d="100"/>
          <a:sy n="57" d="100"/>
        </p:scale>
        <p:origin x="1810"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0F3716-9F3C-4B2C-A53D-C9DC42CB3070}" type="datetimeFigureOut">
              <a:rPr lang="en-US" smtClean="0"/>
              <a:t>4/27/2023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444761-B6AE-4B5F-82EA-CA9BCE3221B7}" type="slidenum">
              <a:rPr lang="en-US" smtClean="0"/>
              <a:t>‹#›</a:t>
            </a:fld>
            <a:endParaRPr lang="en-US"/>
          </a:p>
        </p:txBody>
      </p:sp>
    </p:spTree>
    <p:extLst>
      <p:ext uri="{BB962C8B-B14F-4D97-AF65-F5344CB8AC3E}">
        <p14:creationId xmlns:p14="http://schemas.microsoft.com/office/powerpoint/2010/main" val="2933092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904118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SAY: </a:t>
            </a:r>
            <a:r>
              <a:rPr lang="en-US" dirty="0"/>
              <a:t>Wetlands can support many insects, reptiles, amphibians, and fish. But birds thrive the most in this ecosystem. More than 1,900 bird species in North America use wetlands at some point in their lifetime. Spoonbills, herons, ducks, geese, swans and egrets are just some of the species who thrive in wetlands. They take full advantage of the resources available like open air to travel, water for fishing, and the land for their nests.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Migratory species depend on wetlands as a place to stay overnight or for a few days to rest and refuel. They depend on other species like fish, amphibians, insects and crustaceans for their fuel. Think about a food web in a wetland! In this photo we see the Solitary Sandpiper which spends the winter in South American near the Amazon basin and then fly north to Canada to breed!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Nursery grounds are paramount for various species which include waterfowl, fish, invertebrates, mammals, amphibians, insects, and reptiles as a food source and for hiding spaces. The interconnected roots and plants under the water provide hiding spaces for juvenile species from predators and protection from storm wave energy. </a:t>
            </a:r>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885001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SAY: </a:t>
            </a:r>
            <a:r>
              <a:rPr lang="en-US" dirty="0"/>
              <a:t>Wetlands provide a link between aquatic and terrestrial ecosystems. They are not always submerged underwater like the open ocean is and they aren’t always on dry land. This means the flora and fauna require </a:t>
            </a:r>
            <a:r>
              <a:rPr lang="en-US" b="1" dirty="0"/>
              <a:t>adaptations</a:t>
            </a:r>
            <a:r>
              <a:rPr lang="en-US" dirty="0"/>
              <a:t> that can support their unique needs.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ASK:</a:t>
            </a:r>
            <a:r>
              <a:rPr lang="en-US" dirty="0"/>
              <a:t> Looking at the photo - what kind of adaptations do you think this plant found in a wetland may have? (guide to answers - look at how long the stems are!)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SAY: </a:t>
            </a:r>
            <a:r>
              <a:rPr lang="en-US" dirty="0"/>
              <a:t>The stems are longer than usual terrestrial plants. Adaptations are not always something we can physically see. Many adaptations happen inside an organism. Inside these long stems are special air pockets that deliver more oxygen to the roots. In addition, they have complex root systems that allow them to stabilize themselves in the soil and collect sediment from the water.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ASK:</a:t>
            </a:r>
            <a:r>
              <a:rPr lang="en-US" dirty="0"/>
              <a:t> Is this a behavioral, structural or physiological adaptation?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5177101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SAY: </a:t>
            </a:r>
            <a:r>
              <a:rPr lang="en-US" dirty="0"/>
              <a:t>Remember, species that live in wetlands are not always underwater and not always in dry land. The water is usually stagnant or at a stand-still. This kind of water is not ideal because the amount of oxygen is limited. Just like humans, fish and crustaceans need oxygen for respiration or to “breathe.”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ASK:</a:t>
            </a:r>
            <a:r>
              <a:rPr lang="en-US" dirty="0"/>
              <a:t> What kind of adaptations do you think a fish would have to increase or have more oxygen?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SAY: </a:t>
            </a:r>
            <a:r>
              <a:rPr lang="en-US" dirty="0"/>
              <a:t>Some fish have special gills and breathable skin to extract available oxygen. Similarly to the air pockets inside the stem of wetland plants, some fish have high concentrations of hemoglobin, a protein, which carries oxygen. </a:t>
            </a:r>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100"/>
              <a:buFont typeface="Arial"/>
              <a:buNone/>
            </a:pPr>
            <a:r>
              <a:rPr lang="en-US" b="1" dirty="0">
                <a:solidFill>
                  <a:schemeClr val="dk1"/>
                </a:solidFill>
              </a:rPr>
              <a:t>ASK:</a:t>
            </a:r>
            <a:r>
              <a:rPr lang="en-US" dirty="0">
                <a:solidFill>
                  <a:schemeClr val="dk1"/>
                </a:solidFill>
              </a:rPr>
              <a:t> Is this a behavioral, structural or physiological adaptation?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138670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SAY:</a:t>
            </a:r>
            <a:r>
              <a:rPr lang="en-US" dirty="0"/>
              <a:t> Now let’s talk about Coral Reefs.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ASK:</a:t>
            </a:r>
            <a:r>
              <a:rPr lang="en-US" dirty="0"/>
              <a:t> What do you know about Coral Reefs? It can be anything! (guide to answers → Finding Nemo, clownfish and anemones, lots of color, Great Barrier Reef, Coral bleaching, corals are dying, biodiversity, fixed in one place, grow slowly)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SAY:</a:t>
            </a:r>
            <a:r>
              <a:rPr lang="en-US" dirty="0"/>
              <a:t> Coral reefs are large underwater structures made of a material called calcium carbonate. These reefs are made of individual corals (animals) which we call polyps.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ASK: </a:t>
            </a:r>
            <a:r>
              <a:rPr lang="en-US" dirty="0"/>
              <a:t>What kind of other organisms do you think we may find in coral reefs? (guide to answer → fish, sharks, rays, algae, octopus, crabs, </a:t>
            </a:r>
            <a:r>
              <a:rPr lang="en-US" dirty="0" err="1"/>
              <a:t>seastars</a:t>
            </a:r>
            <a:r>
              <a:rPr lang="en-US" dirty="0"/>
              <a:t>, shrimp, schools of fish)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7513690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SAY:</a:t>
            </a:r>
            <a:r>
              <a:rPr lang="en-US" dirty="0"/>
              <a:t> Let’s look at the different types of coral reefs. First we have a fringing reef, then a barrier reef, and finally an atoll.</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ASK:</a:t>
            </a:r>
            <a:r>
              <a:rPr lang="en-US" dirty="0"/>
              <a:t> What is the difference between these three types of coral reefs? (guide to answer→ if the island is above or below sea level, maybe where they are found)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SAY:</a:t>
            </a:r>
            <a:r>
              <a:rPr lang="en-US" dirty="0"/>
              <a:t> </a:t>
            </a:r>
            <a:r>
              <a:rPr lang="en-US" b="1" dirty="0"/>
              <a:t>Fringing reefs</a:t>
            </a:r>
            <a:r>
              <a:rPr lang="en-US" dirty="0"/>
              <a:t> are the most common and grow in a narrow band (also called a fringe) near the shore. They sort of “surround” an island. </a:t>
            </a:r>
            <a:r>
              <a:rPr lang="en-US" b="1" dirty="0"/>
              <a:t>Barrier reefs </a:t>
            </a:r>
            <a:r>
              <a:rPr lang="en-US" dirty="0"/>
              <a:t>are found along the coast but are typically farther out and separate by a deep lagoon. </a:t>
            </a:r>
            <a:r>
              <a:rPr lang="en-US" b="1" dirty="0"/>
              <a:t>Atolls </a:t>
            </a:r>
            <a:r>
              <a:rPr lang="en-US" dirty="0"/>
              <a:t>are a ring of coral reefs that surround one central lagoon and are usually found far from land.  Atolls can be found of top of a submerges island or volcano</a:t>
            </a:r>
            <a:r>
              <a:rPr lang="en-US" sz="1600" dirty="0">
                <a:solidFill>
                  <a:srgbClr val="616161"/>
                </a:solidFill>
              </a:rPr>
              <a: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4667964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SAY: </a:t>
            </a:r>
            <a:r>
              <a:rPr lang="en-US" dirty="0"/>
              <a:t>As we’ve already discussed, coral reefs are diverse aquatic ecosystems. Some species live there year-round, some use it as nursery grounds, and some pop in for a cleaning or to feed on prey.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SAY: </a:t>
            </a:r>
            <a:r>
              <a:rPr lang="en-US" dirty="0"/>
              <a:t>Similar to the wetlands, there are species that live there year-round. Often these species are </a:t>
            </a:r>
            <a:r>
              <a:rPr lang="en-US" b="1" dirty="0"/>
              <a:t>sessile </a:t>
            </a:r>
            <a:r>
              <a:rPr lang="en-US" dirty="0"/>
              <a:t>meaning they are unable to move. Examples are like this giant clam which is the largest </a:t>
            </a:r>
            <a:r>
              <a:rPr lang="en-US" b="1" dirty="0"/>
              <a:t>bivalve</a:t>
            </a:r>
            <a:r>
              <a:rPr lang="en-US" dirty="0"/>
              <a:t> ,which means it is an aquatic invertebrate with a hinged shell such as oysters, clams, mussels, and scallops. Bivalves have two shells hinged together.</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ASK: </a:t>
            </a:r>
            <a:r>
              <a:rPr lang="en-US" dirty="0"/>
              <a:t>Have you ever seen a sessile bivalve before?!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SAY:</a:t>
            </a:r>
            <a:r>
              <a:rPr lang="en-US" dirty="0"/>
              <a:t> The vast biodiversity of coral reefs allow different </a:t>
            </a:r>
            <a:r>
              <a:rPr lang="en-US" b="1" dirty="0"/>
              <a:t>niches</a:t>
            </a:r>
            <a:r>
              <a:rPr lang="en-US" dirty="0"/>
              <a:t>, or roles, to be filled. Sometimes, these niches are filled by species just visiting or popping into the reef. Eels and turtles frequent reefs to get a good cleaning from parasites, algae, bacteria and other nuisances from cleaner fish and cleaner shrimp. This is an example of a mutual symbiotic relationship. The eel in the photo is getting a cleaning from the shrimp who ends up getting a free meal!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SAY:</a:t>
            </a:r>
            <a:r>
              <a:rPr lang="en-US" dirty="0"/>
              <a:t> Coral reefs like wetlands are also a nursery ground for many reef fish. Reef fish spawn, or release their eggs, over coral reefs. Young fish and many other juvenile species  rely on the nooks and crannies of reefs for hiding spots from predators and for shelter. </a:t>
            </a:r>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828295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SAY: </a:t>
            </a:r>
            <a:r>
              <a:rPr lang="en-US" dirty="0"/>
              <a:t>Coral reefs often are referred to as the rainforest of the sea. This is due to their biodiversity! These species must be adapted to live in shallow, low nutrient waters*. One adaptation we see is found in zooxanthellae. Zooxanthellae are microscopic algae and provide nutrition to the coral through photosynthesis (energy from the sun!). In return, the zooxanthellae get protection and a home!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ASK:</a:t>
            </a:r>
            <a:r>
              <a:rPr lang="en-US" dirty="0"/>
              <a:t> What kind of symbiotic relationship is this? (guide to answer → they both benefit mutually so this is an example of mutualism) </a:t>
            </a:r>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100"/>
              <a:buFont typeface="Arial"/>
              <a:buNone/>
            </a:pPr>
            <a:r>
              <a:rPr lang="en-US" b="1" dirty="0">
                <a:solidFill>
                  <a:schemeClr val="dk1"/>
                </a:solidFill>
              </a:rPr>
              <a:t>ASK:</a:t>
            </a:r>
            <a:r>
              <a:rPr lang="en-US" dirty="0">
                <a:solidFill>
                  <a:schemeClr val="dk1"/>
                </a:solidFill>
              </a:rPr>
              <a:t> Is this a behavioral, structural or physiological adaptation?</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*the clear waters of the tropics where corals live have less nutrients than say coastal waters that have a murky/cloudy look to them.</a:t>
            </a:r>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5401521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SAY:</a:t>
            </a:r>
            <a:r>
              <a:rPr lang="en-US" dirty="0"/>
              <a:t> So let’s talk about mangroves!</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ASK: </a:t>
            </a:r>
            <a:r>
              <a:rPr lang="en-US" dirty="0"/>
              <a:t>What exactly is a mangrove?</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SAY:</a:t>
            </a:r>
            <a:r>
              <a:rPr lang="en-US" dirty="0"/>
              <a:t> A mangrove refers to the actual species of a tree that makeup a Mangrove Forest. Mangroves can be trees or shrubs that grow in coastal “swamps” that have bidaily flooding with high tide. These trees live in some of the harshest environments on earth with strong tides, intense sun, and overwhelmed by saltwater.</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ASK:</a:t>
            </a:r>
            <a:r>
              <a:rPr lang="en-US" dirty="0"/>
              <a:t> What kind of species and adaptations do we think we might find in a mangrove?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9615591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SAY:</a:t>
            </a:r>
            <a:r>
              <a:rPr lang="en-US" dirty="0"/>
              <a:t> Let’s look at some images of mangroves.</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ASK:</a:t>
            </a:r>
            <a:r>
              <a:rPr lang="en-US" dirty="0"/>
              <a:t> What kind of characteristics do we see? (guide to answer → look at those unique roots and different species living and foraging in the roots and on top of the mangroves!)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9186294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SAY: </a:t>
            </a:r>
            <a:r>
              <a:rPr lang="en-US" dirty="0"/>
              <a:t>Mangroves have complex root systems.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ASK: </a:t>
            </a:r>
            <a:r>
              <a:rPr lang="en-US" dirty="0"/>
              <a:t>What are roots used for? (guide to answer → nutrients, water, food, sugar, structure, and support)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SAY: </a:t>
            </a:r>
            <a:r>
              <a:rPr lang="en-US" dirty="0"/>
              <a:t>Roots are used for the uptake and supply of things like nutrients, fresh water, and oxygen. They also are used for structure and support. First let’s look at Snorkel Roots.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ASK: </a:t>
            </a:r>
            <a:r>
              <a:rPr lang="en-US" dirty="0"/>
              <a:t>These roots have an interesting name - what do we think it might mean? (guide to answer → Humans use snorkels when they go snorkeling. It’s a special tube that allows us to breath with our faces underwater)</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SAY:</a:t>
            </a:r>
            <a:r>
              <a:rPr lang="en-US" dirty="0"/>
              <a:t> Snorkel roots similarly extend from the underwater root to above the water level and provide a way for the mangrove to breath. </a:t>
            </a:r>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100"/>
              <a:buFont typeface="Arial"/>
              <a:buNone/>
            </a:pPr>
            <a:r>
              <a:rPr lang="en-US" b="1" dirty="0">
                <a:solidFill>
                  <a:schemeClr val="dk1"/>
                </a:solidFill>
              </a:rPr>
              <a:t>ASK:</a:t>
            </a:r>
            <a:r>
              <a:rPr lang="en-US" dirty="0">
                <a:solidFill>
                  <a:schemeClr val="dk1"/>
                </a:solidFill>
              </a:rPr>
              <a:t> Is this a behavioral, structural or physiological adaptation?</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623567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lvl="0" indent="-298450" algn="l" rtl="0">
              <a:spcBef>
                <a:spcPts val="0"/>
              </a:spcBef>
              <a:spcAft>
                <a:spcPts val="0"/>
              </a:spcAft>
              <a:buSzPts val="1100"/>
              <a:buAutoNum type="arabicPeriod"/>
            </a:pPr>
            <a:r>
              <a:rPr lang="en-US" dirty="0"/>
              <a:t>An Ecosystem!</a:t>
            </a:r>
          </a:p>
          <a:p>
            <a:pPr marL="457200" lvl="0" indent="-298450" algn="l" rtl="0">
              <a:spcBef>
                <a:spcPts val="0"/>
              </a:spcBef>
              <a:spcAft>
                <a:spcPts val="0"/>
              </a:spcAft>
              <a:buSzPts val="1100"/>
              <a:buAutoNum type="arabicPeriod"/>
            </a:pPr>
            <a:r>
              <a:rPr lang="en-US" dirty="0"/>
              <a:t>A food chain!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0684142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SAY:</a:t>
            </a:r>
            <a:r>
              <a:rPr lang="en-US" dirty="0"/>
              <a:t> Now let’s look our next mangrove adaptation.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ASK: </a:t>
            </a:r>
            <a:r>
              <a:rPr lang="en-US" dirty="0"/>
              <a:t>Looking at the picture, what is unique about it? Have you seen this kind of design before?</a:t>
            </a:r>
            <a:r>
              <a:rPr lang="en-US" b="1" dirty="0"/>
              <a:t> </a:t>
            </a:r>
            <a:r>
              <a:rPr lang="en-US" dirty="0"/>
              <a:t>(guide to answer → it has been used in architecture to provide stability for buildings).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SAY:</a:t>
            </a:r>
            <a:r>
              <a:rPr lang="en-US" dirty="0"/>
              <a:t> These trunks have shallow roots, but the large trunk provides the stability needed for the mangrove to be resilient against strong storms*.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solidFill>
                  <a:schemeClr val="dk1"/>
                </a:solidFill>
              </a:rPr>
              <a:t>ASK:</a:t>
            </a:r>
            <a:r>
              <a:rPr lang="en-US" dirty="0">
                <a:solidFill>
                  <a:schemeClr val="dk1"/>
                </a:solidFill>
              </a:rPr>
              <a:t> Is this a behavioral, structural or physiological adaptation?</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*Mangroves typically are found in shallow, sandy or muddy regions so these buttressing trunks help to stabilize the tree</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738154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SAY:</a:t>
            </a:r>
            <a:r>
              <a:rPr lang="en-US" dirty="0"/>
              <a:t> Now, let’s look at our final adaptation - prop roots</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ASK:</a:t>
            </a:r>
            <a:r>
              <a:rPr lang="en-US" dirty="0"/>
              <a:t> What stands out to you looking at this photo? (guide to answer → we see long, narrow roots coming out of the water)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SAY: </a:t>
            </a:r>
            <a:r>
              <a:rPr lang="en-US" dirty="0"/>
              <a:t>Prop roots grow from the branches of the tree and extend down into the water and sand or mud. Plants we are familiar with typically grow up, not down so there must be a reason for this!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ASK: </a:t>
            </a:r>
            <a:r>
              <a:rPr lang="en-US" dirty="0"/>
              <a:t>What do we think that reason is?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SAY: </a:t>
            </a:r>
            <a:r>
              <a:rPr lang="en-US" dirty="0"/>
              <a:t>It’s to provide structure and support, especially during tropical storms and hurricanes.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DO: </a:t>
            </a:r>
            <a:r>
              <a:rPr lang="en-US" dirty="0"/>
              <a:t>Have the kids stand up. Ask them to imagine they are on a boat with lots of waves coming. How do they keep their position? (guide to answer → arms and legs used for stability - wide stance, knees bended) - this is how a mangrove must adapt! </a:t>
            </a:r>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100"/>
              <a:buFont typeface="Arial"/>
              <a:buNone/>
            </a:pPr>
            <a:r>
              <a:rPr lang="en-US" b="1" dirty="0">
                <a:solidFill>
                  <a:schemeClr val="dk1"/>
                </a:solidFill>
              </a:rPr>
              <a:t>ASK:</a:t>
            </a:r>
            <a:r>
              <a:rPr lang="en-US" dirty="0">
                <a:solidFill>
                  <a:schemeClr val="dk1"/>
                </a:solidFill>
              </a:rPr>
              <a:t> Is this a behavioral, structural or physiological adaptation?</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9014509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SAY:</a:t>
            </a:r>
            <a:r>
              <a:rPr lang="en-US" dirty="0"/>
              <a:t> So let’s break down what we’ve discussed today.</a:t>
            </a:r>
          </a:p>
          <a:p>
            <a:endParaRPr lang="en-US" dirty="0"/>
          </a:p>
        </p:txBody>
      </p:sp>
      <p:sp>
        <p:nvSpPr>
          <p:cNvPr id="4" name="Slide Number Placeholder 3"/>
          <p:cNvSpPr>
            <a:spLocks noGrp="1"/>
          </p:cNvSpPr>
          <p:nvPr>
            <p:ph type="sldNum" sz="quarter" idx="5"/>
          </p:nvPr>
        </p:nvSpPr>
        <p:spPr/>
        <p:txBody>
          <a:bodyPr/>
          <a:lstStyle/>
          <a:p>
            <a:fld id="{4D444761-B6AE-4B5F-82EA-CA9BCE3221B7}" type="slidenum">
              <a:rPr lang="en-US" smtClean="0"/>
              <a:t>26</a:t>
            </a:fld>
            <a:endParaRPr lang="en-US"/>
          </a:p>
        </p:txBody>
      </p:sp>
    </p:spTree>
    <p:extLst>
      <p:ext uri="{BB962C8B-B14F-4D97-AF65-F5344CB8AC3E}">
        <p14:creationId xmlns:p14="http://schemas.microsoft.com/office/powerpoint/2010/main" val="586472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dirty="0"/>
              <a:t>SAY:</a:t>
            </a:r>
            <a:r>
              <a:rPr lang="en-US" dirty="0"/>
              <a:t> Last time we collaborated on what an ecosystem is and the parts that make it up. We talked about how a species or population within an ecosystem can only survive when their needs are met. </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Then, we looked at how energy flows in an aquatic ecosystem through food chains and food webs. </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We analyzed how species interact with each other using food webs and predicted what might happen if we remove a species from the chain. </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We concluded by describing these interactions as the interdependence we see in ecosystems. Today we are going to dive deeper into three specific coastal ecosystems.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56505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005537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SAY: </a:t>
            </a:r>
            <a:r>
              <a:rPr lang="en-US" dirty="0"/>
              <a:t>Let’s match the adaptation to the species!! What do you think shivering to generate heat may be? What about color changing to help blend in? And what about a bear hibernating?</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DO: </a:t>
            </a:r>
            <a:r>
              <a:rPr lang="en-US" dirty="0"/>
              <a:t>Click to show answers in order</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(Shivering → Physiological, Hibernating → Behavioral, and Color Changing → Structural adaptation)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429164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100" b="1" i="0" u="none" strike="noStrike" kern="0" cap="none" spc="0" normalizeH="0" baseline="0" noProof="0" dirty="0">
                <a:ln>
                  <a:noFill/>
                </a:ln>
                <a:solidFill>
                  <a:srgbClr val="000000"/>
                </a:solidFill>
                <a:effectLst/>
                <a:uLnTx/>
                <a:uFillTx/>
                <a:latin typeface="Arial"/>
                <a:cs typeface="Arial"/>
                <a:sym typeface="Arial"/>
              </a:rPr>
              <a:t>SAY: </a:t>
            </a:r>
            <a:r>
              <a:rPr kumimoji="0" lang="en-US" sz="1100" b="0" i="0" u="none" strike="noStrike" kern="0" cap="none" spc="0" normalizeH="0" baseline="0" noProof="0" dirty="0">
                <a:ln>
                  <a:noFill/>
                </a:ln>
                <a:solidFill>
                  <a:srgbClr val="000000"/>
                </a:solidFill>
                <a:effectLst/>
                <a:uLnTx/>
                <a:uFillTx/>
                <a:latin typeface="Arial"/>
                <a:cs typeface="Arial"/>
                <a:sym typeface="Arial"/>
              </a:rPr>
              <a:t>Great job with those adaptations! Now that we know more about adaptations, let’s talk about coastal ecosystems!!! We’re going to look into the adaptations we may find here.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100" b="1" i="0" u="none" strike="noStrike" kern="0" cap="none" spc="0" normalizeH="0" baseline="0" noProof="0" dirty="0">
                <a:ln>
                  <a:noFill/>
                </a:ln>
                <a:solidFill>
                  <a:srgbClr val="000000"/>
                </a:solidFill>
                <a:effectLst/>
                <a:uLnTx/>
                <a:uFillTx/>
                <a:latin typeface="Arial"/>
                <a:cs typeface="Arial"/>
                <a:sym typeface="Arial"/>
              </a:rPr>
              <a:t>SAY:</a:t>
            </a:r>
            <a:r>
              <a:rPr kumimoji="0" lang="en-US" sz="1100" b="0" i="0" u="none" strike="noStrike" kern="0" cap="none" spc="0" normalizeH="0" baseline="0" noProof="0" dirty="0">
                <a:ln>
                  <a:noFill/>
                </a:ln>
                <a:solidFill>
                  <a:srgbClr val="000000"/>
                </a:solidFill>
                <a:effectLst/>
                <a:uLnTx/>
                <a:uFillTx/>
                <a:latin typeface="Arial"/>
                <a:cs typeface="Arial"/>
                <a:sym typeface="Arial"/>
              </a:rPr>
              <a:t> The three aquatic systems we are going to look at are wetlands, coral reefs, and mangroves.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100" b="1" i="0" u="none" strike="noStrike" kern="0" cap="none" spc="0" normalizeH="0" baseline="0" noProof="0" dirty="0">
                <a:ln>
                  <a:noFill/>
                </a:ln>
                <a:solidFill>
                  <a:srgbClr val="000000"/>
                </a:solidFill>
                <a:effectLst/>
                <a:uLnTx/>
                <a:uFillTx/>
                <a:latin typeface="Arial"/>
                <a:cs typeface="Arial"/>
                <a:sym typeface="Arial"/>
              </a:rPr>
              <a:t>ASK: </a:t>
            </a:r>
            <a:r>
              <a:rPr kumimoji="0" lang="en-US" sz="1100" b="0" i="0" u="none" strike="noStrike" kern="0" cap="none" spc="0" normalizeH="0" baseline="0" noProof="0" dirty="0">
                <a:ln>
                  <a:noFill/>
                </a:ln>
                <a:solidFill>
                  <a:srgbClr val="000000"/>
                </a:solidFill>
                <a:effectLst/>
                <a:uLnTx/>
                <a:uFillTx/>
                <a:latin typeface="Arial"/>
                <a:cs typeface="Arial"/>
                <a:sym typeface="Arial"/>
              </a:rPr>
              <a:t>What do you know about these coastal ecosystems? (guide to answers → may talk about local areas to them, coral reefs and how biodiverse they are)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100" b="1" i="0" u="none" strike="noStrike" kern="0" cap="none" spc="0" normalizeH="0" baseline="0" noProof="0" dirty="0">
                <a:ln>
                  <a:noFill/>
                </a:ln>
                <a:solidFill>
                  <a:srgbClr val="000000"/>
                </a:solidFill>
                <a:effectLst/>
                <a:uLnTx/>
                <a:uFillTx/>
                <a:latin typeface="Arial"/>
                <a:cs typeface="Arial"/>
                <a:sym typeface="Arial"/>
              </a:rPr>
              <a:t>ASK: </a:t>
            </a:r>
            <a:r>
              <a:rPr kumimoji="0" lang="en-US" sz="1100" b="0" i="0" u="none" strike="noStrike" kern="0" cap="none" spc="0" normalizeH="0" baseline="0" noProof="0" dirty="0">
                <a:ln>
                  <a:noFill/>
                </a:ln>
                <a:solidFill>
                  <a:srgbClr val="000000"/>
                </a:solidFill>
                <a:effectLst/>
                <a:uLnTx/>
                <a:uFillTx/>
                <a:latin typeface="Arial"/>
                <a:cs typeface="Arial"/>
                <a:sym typeface="Arial"/>
              </a:rPr>
              <a:t>What do the three coastal ecosystems have in common? (guide to possible answers → aquatic system, have specific roles in supporting the different species found, structure is important for humans, niches filled)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879830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SAY:</a:t>
            </a:r>
            <a:r>
              <a:rPr lang="en-US" dirty="0"/>
              <a:t> So let’s talk about wetlands.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ASK: </a:t>
            </a:r>
            <a:r>
              <a:rPr lang="en-US" dirty="0"/>
              <a:t>What exactly is a wetland? (guide to answers → wet, lots of water or full of water, swamps or bogs may be mentioned)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SAY:</a:t>
            </a:r>
            <a:r>
              <a:rPr lang="en-US" dirty="0"/>
              <a:t> A wetland is a flooded ecosystem. This means it’s an area where the land where water covers the soil for different lengths of time. The vegetation (mention the word flora again), or plants, act as natural filters in streams and lakes. It’s also important to know that there is little to no oxygen present. This is critical because it limits the kinds of species that can thrive in wetlands.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ASK:</a:t>
            </a:r>
            <a:r>
              <a:rPr lang="en-US" dirty="0"/>
              <a:t> If this is an ecosystem that has different amounts of water at different times, what kind of species do we expect to find here? Hint: vegetation (guide to answer → plants!!, fish, birds and insects).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ASK:</a:t>
            </a:r>
            <a:r>
              <a:rPr lang="en-US" dirty="0"/>
              <a:t> What kind of adaptations would we expect to see? Hint: remember there is limited oxygen found here. (guide to answer → we can expect species being adapted to not need oxygen, plants (photosynthesis!).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76881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SAY: </a:t>
            </a:r>
            <a:r>
              <a:rPr lang="en-US" b="0" dirty="0"/>
              <a:t>Look at all the species that call a wetland, “home!” </a:t>
            </a:r>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48156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SAY:</a:t>
            </a:r>
            <a:r>
              <a:rPr lang="en-US" b="0" dirty="0"/>
              <a:t> Let’s </a:t>
            </a:r>
            <a:r>
              <a:rPr lang="en-US" dirty="0"/>
              <a:t>look at the different types of wetlands we may come across. We have marshes, swamps, and bogs. Remember, a wetland is an ecosystem where water covers the soil for varying amounts of time. In a marsh, we can see high tide and low tides that cover the soil in cycles. Wetlands can be flooded in water at different times of day, or over weeks or even seasonally. In swamps and bogs for example, the water levels may increase or decrease periodically.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ASK:</a:t>
            </a:r>
            <a:r>
              <a:rPr lang="en-US" dirty="0"/>
              <a:t> Can you think of any wetlands near you? Or maybe you’ve visited a place where there is a wetland? You may have even seen a wetland in a movie!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SAY:</a:t>
            </a:r>
            <a:r>
              <a:rPr lang="en-US" dirty="0"/>
              <a:t> There are many different species we see in wetlands - Plants like cattails are common, insects like dragonflies, amphibians like spring peepers frogs, and birds like osprey and ducks. We’ll look at more species in a moment.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799149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7CD6A-F96D-4C4F-9DD7-D149C47EEA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C6F65C2-5833-44B3-BC9E-A3E1B37EF712}"/>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300379-A077-4E4B-855F-D216727E9035}"/>
              </a:ext>
            </a:extLst>
          </p:cNvPr>
          <p:cNvSpPr>
            <a:spLocks noGrp="1"/>
          </p:cNvSpPr>
          <p:nvPr>
            <p:ph type="dt" sz="half" idx="10"/>
          </p:nvPr>
        </p:nvSpPr>
        <p:spPr/>
        <p:txBody>
          <a:bodyPr/>
          <a:lstStyle/>
          <a:p>
            <a:fld id="{F3E90696-1C25-4F46-AA75-3519DA08C294}" type="datetimeFigureOut">
              <a:rPr lang="en-US" smtClean="0"/>
              <a:t>4/27/2023</a:t>
            </a:fld>
            <a:endParaRPr lang="en-US" dirty="0"/>
          </a:p>
        </p:txBody>
      </p:sp>
      <p:sp>
        <p:nvSpPr>
          <p:cNvPr id="5" name="Footer Placeholder 4">
            <a:extLst>
              <a:ext uri="{FF2B5EF4-FFF2-40B4-BE49-F238E27FC236}">
                <a16:creationId xmlns:a16="http://schemas.microsoft.com/office/drawing/2014/main" id="{C5643365-EC25-4EAA-A183-0DCDCB480CA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F2F2229-424E-49A9-8AC2-A43660C4EEED}"/>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2011009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01B2C-C1A9-45F8-88D9-C42A12AFB70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14605C6-D6DE-4BAD-AE3A-E43130DD56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0639EB-9BB1-44D0-B787-F8A78A4FBECE}"/>
              </a:ext>
            </a:extLst>
          </p:cNvPr>
          <p:cNvSpPr>
            <a:spLocks noGrp="1"/>
          </p:cNvSpPr>
          <p:nvPr>
            <p:ph type="dt" sz="half" idx="10"/>
          </p:nvPr>
        </p:nvSpPr>
        <p:spPr/>
        <p:txBody>
          <a:bodyPr/>
          <a:lstStyle/>
          <a:p>
            <a:fld id="{F3E90696-1C25-4F46-AA75-3519DA08C294}" type="datetimeFigureOut">
              <a:rPr lang="en-US" smtClean="0"/>
              <a:t>4/27/2023</a:t>
            </a:fld>
            <a:endParaRPr lang="en-US" dirty="0"/>
          </a:p>
        </p:txBody>
      </p:sp>
      <p:sp>
        <p:nvSpPr>
          <p:cNvPr id="5" name="Footer Placeholder 4">
            <a:extLst>
              <a:ext uri="{FF2B5EF4-FFF2-40B4-BE49-F238E27FC236}">
                <a16:creationId xmlns:a16="http://schemas.microsoft.com/office/drawing/2014/main" id="{B62B1891-069F-48D9-9FC2-7464A23CF97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C316F6-57C8-4EA1-AEC2-60B8651E1143}"/>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353020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AAEBF0-A830-48AA-A71E-8551F9E241DC}"/>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BA22090-25DE-4949-9113-85F2F24EAAAD}"/>
              </a:ext>
            </a:extLst>
          </p:cNvPr>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98084C-36BC-4A26-9B80-C5DB4DA1870F}"/>
              </a:ext>
            </a:extLst>
          </p:cNvPr>
          <p:cNvSpPr>
            <a:spLocks noGrp="1"/>
          </p:cNvSpPr>
          <p:nvPr>
            <p:ph type="dt" sz="half" idx="10"/>
          </p:nvPr>
        </p:nvSpPr>
        <p:spPr/>
        <p:txBody>
          <a:bodyPr/>
          <a:lstStyle/>
          <a:p>
            <a:fld id="{F3E90696-1C25-4F46-AA75-3519DA08C294}" type="datetimeFigureOut">
              <a:rPr lang="en-US" smtClean="0"/>
              <a:t>4/27/2023</a:t>
            </a:fld>
            <a:endParaRPr lang="en-US" dirty="0"/>
          </a:p>
        </p:txBody>
      </p:sp>
      <p:sp>
        <p:nvSpPr>
          <p:cNvPr id="5" name="Footer Placeholder 4">
            <a:extLst>
              <a:ext uri="{FF2B5EF4-FFF2-40B4-BE49-F238E27FC236}">
                <a16:creationId xmlns:a16="http://schemas.microsoft.com/office/drawing/2014/main" id="{D796B7E1-28F2-4B87-A3CC-E90129BC460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00AC528-14F1-4A81-ADB0-31BE0F081629}"/>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2466271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7CD6A-F96D-4C4F-9DD7-D149C47EEA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C6F65C2-5833-44B3-BC9E-A3E1B37EF7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300379-A077-4E4B-855F-D216727E9035}"/>
              </a:ext>
            </a:extLst>
          </p:cNvPr>
          <p:cNvSpPr>
            <a:spLocks noGrp="1"/>
          </p:cNvSpPr>
          <p:nvPr>
            <p:ph type="dt" sz="half" idx="10"/>
          </p:nvPr>
        </p:nvSpPr>
        <p:spPr/>
        <p:txBody>
          <a:bodyPr/>
          <a:lstStyle/>
          <a:p>
            <a:fld id="{F3E90696-1C25-4F46-AA75-3519DA08C294}" type="datetimeFigureOut">
              <a:rPr lang="en-US" smtClean="0"/>
              <a:t>4/27/2023</a:t>
            </a:fld>
            <a:endParaRPr lang="en-US" dirty="0"/>
          </a:p>
        </p:txBody>
      </p:sp>
      <p:sp>
        <p:nvSpPr>
          <p:cNvPr id="5" name="Footer Placeholder 4">
            <a:extLst>
              <a:ext uri="{FF2B5EF4-FFF2-40B4-BE49-F238E27FC236}">
                <a16:creationId xmlns:a16="http://schemas.microsoft.com/office/drawing/2014/main" id="{C5643365-EC25-4EAA-A183-0DCDCB480CA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F2F2229-424E-49A9-8AC2-A43660C4EEED}"/>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4261566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52E51-CA54-4531-AAC3-3BCE836C8C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8F867E-BA6A-46BA-AF37-ADEB72A511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24CD50-BE98-4152-A836-9E8A2A4E0176}"/>
              </a:ext>
            </a:extLst>
          </p:cNvPr>
          <p:cNvSpPr>
            <a:spLocks noGrp="1"/>
          </p:cNvSpPr>
          <p:nvPr>
            <p:ph type="dt" sz="half" idx="10"/>
          </p:nvPr>
        </p:nvSpPr>
        <p:spPr/>
        <p:txBody>
          <a:bodyPr/>
          <a:lstStyle/>
          <a:p>
            <a:fld id="{F3E90696-1C25-4F46-AA75-3519DA08C294}" type="datetimeFigureOut">
              <a:rPr lang="en-US" smtClean="0"/>
              <a:t>4/27/2023</a:t>
            </a:fld>
            <a:endParaRPr lang="en-US" dirty="0"/>
          </a:p>
        </p:txBody>
      </p:sp>
      <p:sp>
        <p:nvSpPr>
          <p:cNvPr id="5" name="Footer Placeholder 4">
            <a:extLst>
              <a:ext uri="{FF2B5EF4-FFF2-40B4-BE49-F238E27FC236}">
                <a16:creationId xmlns:a16="http://schemas.microsoft.com/office/drawing/2014/main" id="{E9A5A5AF-E606-4D67-A010-C960C1A798A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2C18D5F-4EFF-4700-8931-8E3A8B6D355A}"/>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6272204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F3C94-84B4-4250-9EAB-7960E7D9F21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B4DADD-9BD1-4CA5-8A89-52E1864409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846674-82DD-4494-ACA7-CF7727EE7EC1}"/>
              </a:ext>
            </a:extLst>
          </p:cNvPr>
          <p:cNvSpPr>
            <a:spLocks noGrp="1"/>
          </p:cNvSpPr>
          <p:nvPr>
            <p:ph type="dt" sz="half" idx="10"/>
          </p:nvPr>
        </p:nvSpPr>
        <p:spPr/>
        <p:txBody>
          <a:bodyPr/>
          <a:lstStyle/>
          <a:p>
            <a:fld id="{F3E90696-1C25-4F46-AA75-3519DA08C294}" type="datetimeFigureOut">
              <a:rPr lang="en-US" smtClean="0"/>
              <a:t>4/27/2023</a:t>
            </a:fld>
            <a:endParaRPr lang="en-US" dirty="0"/>
          </a:p>
        </p:txBody>
      </p:sp>
      <p:sp>
        <p:nvSpPr>
          <p:cNvPr id="5" name="Footer Placeholder 4">
            <a:extLst>
              <a:ext uri="{FF2B5EF4-FFF2-40B4-BE49-F238E27FC236}">
                <a16:creationId xmlns:a16="http://schemas.microsoft.com/office/drawing/2014/main" id="{C58490DC-4B44-4EF3-9B3A-6EA2D505A28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4C62350-D590-4D84-8210-AC8E9AD02DAE}"/>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8279003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54DF8-28AC-45F7-9BBE-6C0C6412BF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2785F8-336B-4511-B5B7-DBA2DA663ED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7D9D13-1191-459B-9F0D-53F1C5028B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CD5A05-2B8C-4429-8AC4-DBDE370EBC9E}"/>
              </a:ext>
            </a:extLst>
          </p:cNvPr>
          <p:cNvSpPr>
            <a:spLocks noGrp="1"/>
          </p:cNvSpPr>
          <p:nvPr>
            <p:ph type="dt" sz="half" idx="10"/>
          </p:nvPr>
        </p:nvSpPr>
        <p:spPr/>
        <p:txBody>
          <a:bodyPr/>
          <a:lstStyle/>
          <a:p>
            <a:fld id="{F3E90696-1C25-4F46-AA75-3519DA08C294}" type="datetimeFigureOut">
              <a:rPr lang="en-US" smtClean="0"/>
              <a:t>4/27/2023</a:t>
            </a:fld>
            <a:endParaRPr lang="en-US" dirty="0"/>
          </a:p>
        </p:txBody>
      </p:sp>
      <p:sp>
        <p:nvSpPr>
          <p:cNvPr id="6" name="Footer Placeholder 5">
            <a:extLst>
              <a:ext uri="{FF2B5EF4-FFF2-40B4-BE49-F238E27FC236}">
                <a16:creationId xmlns:a16="http://schemas.microsoft.com/office/drawing/2014/main" id="{E895AF7D-EA85-4D6F-9CBE-A4A487284EF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7C44B56-ED1B-41B6-9B47-C12E42E92200}"/>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2720568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7E28F-6BBA-43F6-9185-A2EBCFC65DA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80909A3-3A71-42E3-928E-2C8ADA926F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A5A9EB-B825-4E4A-8643-C9A9B4D4248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2DD375-B948-415B-8D8E-8871C97B5B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F70C0E8-88C5-4431-ACAC-3F48EB88D01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7D204ED-313B-463E-BE3B-6ABCEB1F3D36}"/>
              </a:ext>
            </a:extLst>
          </p:cNvPr>
          <p:cNvSpPr>
            <a:spLocks noGrp="1"/>
          </p:cNvSpPr>
          <p:nvPr>
            <p:ph type="dt" sz="half" idx="10"/>
          </p:nvPr>
        </p:nvSpPr>
        <p:spPr/>
        <p:txBody>
          <a:bodyPr/>
          <a:lstStyle/>
          <a:p>
            <a:fld id="{F3E90696-1C25-4F46-AA75-3519DA08C294}" type="datetimeFigureOut">
              <a:rPr lang="en-US" smtClean="0"/>
              <a:t>4/27/2023</a:t>
            </a:fld>
            <a:endParaRPr lang="en-US" dirty="0"/>
          </a:p>
        </p:txBody>
      </p:sp>
      <p:sp>
        <p:nvSpPr>
          <p:cNvPr id="8" name="Footer Placeholder 7">
            <a:extLst>
              <a:ext uri="{FF2B5EF4-FFF2-40B4-BE49-F238E27FC236}">
                <a16:creationId xmlns:a16="http://schemas.microsoft.com/office/drawing/2014/main" id="{D3CB0FB2-0F2B-4CCC-A21B-32DD5F14B3D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F838170-E2E5-4365-B946-952EFD5E2A24}"/>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34298932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AC7CD-4BDC-4752-AACB-AA4FC774A9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2E3D4FC-D517-4C48-8257-110A0D930617}"/>
              </a:ext>
            </a:extLst>
          </p:cNvPr>
          <p:cNvSpPr>
            <a:spLocks noGrp="1"/>
          </p:cNvSpPr>
          <p:nvPr>
            <p:ph type="dt" sz="half" idx="10"/>
          </p:nvPr>
        </p:nvSpPr>
        <p:spPr/>
        <p:txBody>
          <a:bodyPr/>
          <a:lstStyle/>
          <a:p>
            <a:fld id="{F3E90696-1C25-4F46-AA75-3519DA08C294}" type="datetimeFigureOut">
              <a:rPr lang="en-US" smtClean="0"/>
              <a:t>4/27/2023</a:t>
            </a:fld>
            <a:endParaRPr lang="en-US" dirty="0"/>
          </a:p>
        </p:txBody>
      </p:sp>
      <p:sp>
        <p:nvSpPr>
          <p:cNvPr id="4" name="Footer Placeholder 3">
            <a:extLst>
              <a:ext uri="{FF2B5EF4-FFF2-40B4-BE49-F238E27FC236}">
                <a16:creationId xmlns:a16="http://schemas.microsoft.com/office/drawing/2014/main" id="{C4B9620F-E17F-4929-BA72-76EF7BAD73B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D36A0F8-9276-449C-A57A-B13E5766978A}"/>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16807099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6A5287-9274-4582-B801-9B8578EDE3D7}"/>
              </a:ext>
            </a:extLst>
          </p:cNvPr>
          <p:cNvSpPr>
            <a:spLocks noGrp="1"/>
          </p:cNvSpPr>
          <p:nvPr>
            <p:ph type="dt" sz="half" idx="10"/>
          </p:nvPr>
        </p:nvSpPr>
        <p:spPr/>
        <p:txBody>
          <a:bodyPr/>
          <a:lstStyle/>
          <a:p>
            <a:fld id="{F3E90696-1C25-4F46-AA75-3519DA08C294}" type="datetimeFigureOut">
              <a:rPr lang="en-US" smtClean="0"/>
              <a:t>4/27/2023</a:t>
            </a:fld>
            <a:endParaRPr lang="en-US" dirty="0"/>
          </a:p>
        </p:txBody>
      </p:sp>
      <p:sp>
        <p:nvSpPr>
          <p:cNvPr id="3" name="Footer Placeholder 2">
            <a:extLst>
              <a:ext uri="{FF2B5EF4-FFF2-40B4-BE49-F238E27FC236}">
                <a16:creationId xmlns:a16="http://schemas.microsoft.com/office/drawing/2014/main" id="{F0869121-B590-46BD-B779-A0A762F91AE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79405A3-23BE-43B0-A2CB-A8561EF5E17B}"/>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41368706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9DEB4-3922-4CFC-8924-AE4A544828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2E281A2-4B80-4606-B727-A3DC0839CF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192385-9BEB-44EE-AB8F-E267D8BB81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3F1FD8-6700-4E31-9257-C6B2753435D4}"/>
              </a:ext>
            </a:extLst>
          </p:cNvPr>
          <p:cNvSpPr>
            <a:spLocks noGrp="1"/>
          </p:cNvSpPr>
          <p:nvPr>
            <p:ph type="dt" sz="half" idx="10"/>
          </p:nvPr>
        </p:nvSpPr>
        <p:spPr/>
        <p:txBody>
          <a:bodyPr/>
          <a:lstStyle/>
          <a:p>
            <a:fld id="{F3E90696-1C25-4F46-AA75-3519DA08C294}" type="datetimeFigureOut">
              <a:rPr lang="en-US" smtClean="0"/>
              <a:t>4/27/2023</a:t>
            </a:fld>
            <a:endParaRPr lang="en-US" dirty="0"/>
          </a:p>
        </p:txBody>
      </p:sp>
      <p:sp>
        <p:nvSpPr>
          <p:cNvPr id="6" name="Footer Placeholder 5">
            <a:extLst>
              <a:ext uri="{FF2B5EF4-FFF2-40B4-BE49-F238E27FC236}">
                <a16:creationId xmlns:a16="http://schemas.microsoft.com/office/drawing/2014/main" id="{6EE99A4A-3BED-49F5-8C6B-A01F1F0EB05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D429795-F805-4E58-A778-CB3AA7D770C6}"/>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974089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52E51-CA54-4531-AAC3-3BCE836C8C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8F867E-BA6A-46BA-AF37-ADEB72A511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24CD50-BE98-4152-A836-9E8A2A4E0176}"/>
              </a:ext>
            </a:extLst>
          </p:cNvPr>
          <p:cNvSpPr>
            <a:spLocks noGrp="1"/>
          </p:cNvSpPr>
          <p:nvPr>
            <p:ph type="dt" sz="half" idx="10"/>
          </p:nvPr>
        </p:nvSpPr>
        <p:spPr/>
        <p:txBody>
          <a:bodyPr/>
          <a:lstStyle/>
          <a:p>
            <a:fld id="{F3E90696-1C25-4F46-AA75-3519DA08C294}" type="datetimeFigureOut">
              <a:rPr lang="en-US" smtClean="0"/>
              <a:t>4/27/2023</a:t>
            </a:fld>
            <a:endParaRPr lang="en-US" dirty="0"/>
          </a:p>
        </p:txBody>
      </p:sp>
      <p:sp>
        <p:nvSpPr>
          <p:cNvPr id="5" name="Footer Placeholder 4">
            <a:extLst>
              <a:ext uri="{FF2B5EF4-FFF2-40B4-BE49-F238E27FC236}">
                <a16:creationId xmlns:a16="http://schemas.microsoft.com/office/drawing/2014/main" id="{E9A5A5AF-E606-4D67-A010-C960C1A798A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2C18D5F-4EFF-4700-8931-8E3A8B6D355A}"/>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4906772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ED669-C6BD-4DA1-A692-C453CEC5B8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E26CCA2-F30D-48D4-9A5A-5F0DD1140E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F927FE5-7E0C-42E3-8FBB-67341E671A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B6E6E7-1170-425E-B82F-F6BB5B5CAB56}"/>
              </a:ext>
            </a:extLst>
          </p:cNvPr>
          <p:cNvSpPr>
            <a:spLocks noGrp="1"/>
          </p:cNvSpPr>
          <p:nvPr>
            <p:ph type="dt" sz="half" idx="10"/>
          </p:nvPr>
        </p:nvSpPr>
        <p:spPr/>
        <p:txBody>
          <a:bodyPr/>
          <a:lstStyle/>
          <a:p>
            <a:fld id="{F3E90696-1C25-4F46-AA75-3519DA08C294}" type="datetimeFigureOut">
              <a:rPr lang="en-US" smtClean="0"/>
              <a:t>4/27/2023</a:t>
            </a:fld>
            <a:endParaRPr lang="en-US" dirty="0"/>
          </a:p>
        </p:txBody>
      </p:sp>
      <p:sp>
        <p:nvSpPr>
          <p:cNvPr id="6" name="Footer Placeholder 5">
            <a:extLst>
              <a:ext uri="{FF2B5EF4-FFF2-40B4-BE49-F238E27FC236}">
                <a16:creationId xmlns:a16="http://schemas.microsoft.com/office/drawing/2014/main" id="{8B580A80-864B-4D86-8137-24101ABAC95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A471B05-B43F-48CC-8FD2-58E9C1486861}"/>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30458912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01B2C-C1A9-45F8-88D9-C42A12AFB70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14605C6-D6DE-4BAD-AE3A-E43130DD56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0639EB-9BB1-44D0-B787-F8A78A4FBECE}"/>
              </a:ext>
            </a:extLst>
          </p:cNvPr>
          <p:cNvSpPr>
            <a:spLocks noGrp="1"/>
          </p:cNvSpPr>
          <p:nvPr>
            <p:ph type="dt" sz="half" idx="10"/>
          </p:nvPr>
        </p:nvSpPr>
        <p:spPr/>
        <p:txBody>
          <a:bodyPr/>
          <a:lstStyle/>
          <a:p>
            <a:fld id="{F3E90696-1C25-4F46-AA75-3519DA08C294}" type="datetimeFigureOut">
              <a:rPr lang="en-US" smtClean="0"/>
              <a:t>4/27/2023</a:t>
            </a:fld>
            <a:endParaRPr lang="en-US" dirty="0"/>
          </a:p>
        </p:txBody>
      </p:sp>
      <p:sp>
        <p:nvSpPr>
          <p:cNvPr id="5" name="Footer Placeholder 4">
            <a:extLst>
              <a:ext uri="{FF2B5EF4-FFF2-40B4-BE49-F238E27FC236}">
                <a16:creationId xmlns:a16="http://schemas.microsoft.com/office/drawing/2014/main" id="{B62B1891-069F-48D9-9FC2-7464A23CF97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C316F6-57C8-4EA1-AEC2-60B8651E1143}"/>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19877224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AAEBF0-A830-48AA-A71E-8551F9E241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BA22090-25DE-4949-9113-85F2F24EAA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98084C-36BC-4A26-9B80-C5DB4DA1870F}"/>
              </a:ext>
            </a:extLst>
          </p:cNvPr>
          <p:cNvSpPr>
            <a:spLocks noGrp="1"/>
          </p:cNvSpPr>
          <p:nvPr>
            <p:ph type="dt" sz="half" idx="10"/>
          </p:nvPr>
        </p:nvSpPr>
        <p:spPr/>
        <p:txBody>
          <a:bodyPr/>
          <a:lstStyle/>
          <a:p>
            <a:fld id="{F3E90696-1C25-4F46-AA75-3519DA08C294}" type="datetimeFigureOut">
              <a:rPr lang="en-US" smtClean="0"/>
              <a:t>4/27/2023</a:t>
            </a:fld>
            <a:endParaRPr lang="en-US" dirty="0"/>
          </a:p>
        </p:txBody>
      </p:sp>
      <p:sp>
        <p:nvSpPr>
          <p:cNvPr id="5" name="Footer Placeholder 4">
            <a:extLst>
              <a:ext uri="{FF2B5EF4-FFF2-40B4-BE49-F238E27FC236}">
                <a16:creationId xmlns:a16="http://schemas.microsoft.com/office/drawing/2014/main" id="{D796B7E1-28F2-4B87-A3CC-E90129BC460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00AC528-14F1-4A81-ADB0-31BE0F081629}"/>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3664095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F3C94-84B4-4250-9EAB-7960E7D9F215}"/>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B4DADD-9BD1-4CA5-8A89-52E1864409B5}"/>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846674-82DD-4494-ACA7-CF7727EE7EC1}"/>
              </a:ext>
            </a:extLst>
          </p:cNvPr>
          <p:cNvSpPr>
            <a:spLocks noGrp="1"/>
          </p:cNvSpPr>
          <p:nvPr>
            <p:ph type="dt" sz="half" idx="10"/>
          </p:nvPr>
        </p:nvSpPr>
        <p:spPr/>
        <p:txBody>
          <a:bodyPr/>
          <a:lstStyle/>
          <a:p>
            <a:fld id="{F3E90696-1C25-4F46-AA75-3519DA08C294}" type="datetimeFigureOut">
              <a:rPr lang="en-US" smtClean="0"/>
              <a:t>4/27/2023</a:t>
            </a:fld>
            <a:endParaRPr lang="en-US" dirty="0"/>
          </a:p>
        </p:txBody>
      </p:sp>
      <p:sp>
        <p:nvSpPr>
          <p:cNvPr id="5" name="Footer Placeholder 4">
            <a:extLst>
              <a:ext uri="{FF2B5EF4-FFF2-40B4-BE49-F238E27FC236}">
                <a16:creationId xmlns:a16="http://schemas.microsoft.com/office/drawing/2014/main" id="{C58490DC-4B44-4EF3-9B3A-6EA2D505A28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4C62350-D590-4D84-8210-AC8E9AD02DAE}"/>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1896569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54DF8-28AC-45F7-9BBE-6C0C6412BF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2785F8-336B-4511-B5B7-DBA2DA663ED7}"/>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7D9D13-1191-459B-9F0D-53F1C5028B6A}"/>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CD5A05-2B8C-4429-8AC4-DBDE370EBC9E}"/>
              </a:ext>
            </a:extLst>
          </p:cNvPr>
          <p:cNvSpPr>
            <a:spLocks noGrp="1"/>
          </p:cNvSpPr>
          <p:nvPr>
            <p:ph type="dt" sz="half" idx="10"/>
          </p:nvPr>
        </p:nvSpPr>
        <p:spPr/>
        <p:txBody>
          <a:bodyPr/>
          <a:lstStyle/>
          <a:p>
            <a:fld id="{F3E90696-1C25-4F46-AA75-3519DA08C294}" type="datetimeFigureOut">
              <a:rPr lang="en-US" smtClean="0"/>
              <a:t>4/27/2023</a:t>
            </a:fld>
            <a:endParaRPr lang="en-US" dirty="0"/>
          </a:p>
        </p:txBody>
      </p:sp>
      <p:sp>
        <p:nvSpPr>
          <p:cNvPr id="6" name="Footer Placeholder 5">
            <a:extLst>
              <a:ext uri="{FF2B5EF4-FFF2-40B4-BE49-F238E27FC236}">
                <a16:creationId xmlns:a16="http://schemas.microsoft.com/office/drawing/2014/main" id="{E895AF7D-EA85-4D6F-9CBE-A4A487284EF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7C44B56-ED1B-41B6-9B47-C12E42E92200}"/>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1207900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7E28F-6BBA-43F6-9185-A2EBCFC65DA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80909A3-3A71-42E3-928E-2C8ADA926F94}"/>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A5A9EB-B825-4E4A-8643-C9A9B4D4248C}"/>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2DD375-B948-415B-8D8E-8871C97B5B51}"/>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F70C0E8-88C5-4431-ACAC-3F48EB88D016}"/>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7D204ED-313B-463E-BE3B-6ABCEB1F3D36}"/>
              </a:ext>
            </a:extLst>
          </p:cNvPr>
          <p:cNvSpPr>
            <a:spLocks noGrp="1"/>
          </p:cNvSpPr>
          <p:nvPr>
            <p:ph type="dt" sz="half" idx="10"/>
          </p:nvPr>
        </p:nvSpPr>
        <p:spPr/>
        <p:txBody>
          <a:bodyPr/>
          <a:lstStyle/>
          <a:p>
            <a:fld id="{F3E90696-1C25-4F46-AA75-3519DA08C294}" type="datetimeFigureOut">
              <a:rPr lang="en-US" smtClean="0"/>
              <a:t>4/27/2023</a:t>
            </a:fld>
            <a:endParaRPr lang="en-US" dirty="0"/>
          </a:p>
        </p:txBody>
      </p:sp>
      <p:sp>
        <p:nvSpPr>
          <p:cNvPr id="8" name="Footer Placeholder 7">
            <a:extLst>
              <a:ext uri="{FF2B5EF4-FFF2-40B4-BE49-F238E27FC236}">
                <a16:creationId xmlns:a16="http://schemas.microsoft.com/office/drawing/2014/main" id="{D3CB0FB2-0F2B-4CCC-A21B-32DD5F14B3D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F838170-E2E5-4365-B946-952EFD5E2A24}"/>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3294103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AC7CD-4BDC-4752-AACB-AA4FC774A9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2E3D4FC-D517-4C48-8257-110A0D930617}"/>
              </a:ext>
            </a:extLst>
          </p:cNvPr>
          <p:cNvSpPr>
            <a:spLocks noGrp="1"/>
          </p:cNvSpPr>
          <p:nvPr>
            <p:ph type="dt" sz="half" idx="10"/>
          </p:nvPr>
        </p:nvSpPr>
        <p:spPr/>
        <p:txBody>
          <a:bodyPr/>
          <a:lstStyle/>
          <a:p>
            <a:fld id="{F3E90696-1C25-4F46-AA75-3519DA08C294}" type="datetimeFigureOut">
              <a:rPr lang="en-US" smtClean="0"/>
              <a:t>4/27/2023</a:t>
            </a:fld>
            <a:endParaRPr lang="en-US" dirty="0"/>
          </a:p>
        </p:txBody>
      </p:sp>
      <p:sp>
        <p:nvSpPr>
          <p:cNvPr id="4" name="Footer Placeholder 3">
            <a:extLst>
              <a:ext uri="{FF2B5EF4-FFF2-40B4-BE49-F238E27FC236}">
                <a16:creationId xmlns:a16="http://schemas.microsoft.com/office/drawing/2014/main" id="{C4B9620F-E17F-4929-BA72-76EF7BAD73B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D36A0F8-9276-449C-A57A-B13E5766978A}"/>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2747922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6A5287-9274-4582-B801-9B8578EDE3D7}"/>
              </a:ext>
            </a:extLst>
          </p:cNvPr>
          <p:cNvSpPr>
            <a:spLocks noGrp="1"/>
          </p:cNvSpPr>
          <p:nvPr>
            <p:ph type="dt" sz="half" idx="10"/>
          </p:nvPr>
        </p:nvSpPr>
        <p:spPr/>
        <p:txBody>
          <a:bodyPr/>
          <a:lstStyle/>
          <a:p>
            <a:fld id="{F3E90696-1C25-4F46-AA75-3519DA08C294}" type="datetimeFigureOut">
              <a:rPr lang="en-US" smtClean="0"/>
              <a:t>4/27/2023</a:t>
            </a:fld>
            <a:endParaRPr lang="en-US" dirty="0"/>
          </a:p>
        </p:txBody>
      </p:sp>
      <p:sp>
        <p:nvSpPr>
          <p:cNvPr id="3" name="Footer Placeholder 2">
            <a:extLst>
              <a:ext uri="{FF2B5EF4-FFF2-40B4-BE49-F238E27FC236}">
                <a16:creationId xmlns:a16="http://schemas.microsoft.com/office/drawing/2014/main" id="{F0869121-B590-46BD-B779-A0A762F91AE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79405A3-23BE-43B0-A2CB-A8561EF5E17B}"/>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62360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9DEB4-3922-4CFC-8924-AE4A544828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2E281A2-4B80-4606-B727-A3DC0839CF1B}"/>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192385-9BEB-44EE-AB8F-E267D8BB8126}"/>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3F1FD8-6700-4E31-9257-C6B2753435D4}"/>
              </a:ext>
            </a:extLst>
          </p:cNvPr>
          <p:cNvSpPr>
            <a:spLocks noGrp="1"/>
          </p:cNvSpPr>
          <p:nvPr>
            <p:ph type="dt" sz="half" idx="10"/>
          </p:nvPr>
        </p:nvSpPr>
        <p:spPr/>
        <p:txBody>
          <a:bodyPr/>
          <a:lstStyle/>
          <a:p>
            <a:fld id="{F3E90696-1C25-4F46-AA75-3519DA08C294}" type="datetimeFigureOut">
              <a:rPr lang="en-US" smtClean="0"/>
              <a:t>4/27/2023</a:t>
            </a:fld>
            <a:endParaRPr lang="en-US" dirty="0"/>
          </a:p>
        </p:txBody>
      </p:sp>
      <p:sp>
        <p:nvSpPr>
          <p:cNvPr id="6" name="Footer Placeholder 5">
            <a:extLst>
              <a:ext uri="{FF2B5EF4-FFF2-40B4-BE49-F238E27FC236}">
                <a16:creationId xmlns:a16="http://schemas.microsoft.com/office/drawing/2014/main" id="{6EE99A4A-3BED-49F5-8C6B-A01F1F0EB05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D429795-F805-4E58-A778-CB3AA7D770C6}"/>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323759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ED669-C6BD-4DA1-A692-C453CEC5B8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E26CCA2-F30D-48D4-9A5A-5F0DD1140E31}"/>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dirty="0"/>
          </a:p>
        </p:txBody>
      </p:sp>
      <p:sp>
        <p:nvSpPr>
          <p:cNvPr id="4" name="Text Placeholder 3">
            <a:extLst>
              <a:ext uri="{FF2B5EF4-FFF2-40B4-BE49-F238E27FC236}">
                <a16:creationId xmlns:a16="http://schemas.microsoft.com/office/drawing/2014/main" id="{3F927FE5-7E0C-42E3-8FBB-67341E671A3B}"/>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B6E6E7-1170-425E-B82F-F6BB5B5CAB56}"/>
              </a:ext>
            </a:extLst>
          </p:cNvPr>
          <p:cNvSpPr>
            <a:spLocks noGrp="1"/>
          </p:cNvSpPr>
          <p:nvPr>
            <p:ph type="dt" sz="half" idx="10"/>
          </p:nvPr>
        </p:nvSpPr>
        <p:spPr/>
        <p:txBody>
          <a:bodyPr/>
          <a:lstStyle/>
          <a:p>
            <a:fld id="{F3E90696-1C25-4F46-AA75-3519DA08C294}" type="datetimeFigureOut">
              <a:rPr lang="en-US" smtClean="0"/>
              <a:t>4/27/2023</a:t>
            </a:fld>
            <a:endParaRPr lang="en-US" dirty="0"/>
          </a:p>
        </p:txBody>
      </p:sp>
      <p:sp>
        <p:nvSpPr>
          <p:cNvPr id="6" name="Footer Placeholder 5">
            <a:extLst>
              <a:ext uri="{FF2B5EF4-FFF2-40B4-BE49-F238E27FC236}">
                <a16:creationId xmlns:a16="http://schemas.microsoft.com/office/drawing/2014/main" id="{8B580A80-864B-4D86-8137-24101ABAC95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A471B05-B43F-48CC-8FD2-58E9C1486861}"/>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3355646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28F66A-F18E-4F37-8173-D99216BEA6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9279CE-EFD0-4BD6-BDC4-4334D3CE3F3E}"/>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435D44-F582-4821-9F34-BCE9537BD15C}"/>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E90696-1C25-4F46-AA75-3519DA08C294}" type="datetimeFigureOut">
              <a:rPr lang="en-US" smtClean="0"/>
              <a:t>4/27/2023</a:t>
            </a:fld>
            <a:endParaRPr lang="en-US" dirty="0"/>
          </a:p>
        </p:txBody>
      </p:sp>
      <p:sp>
        <p:nvSpPr>
          <p:cNvPr id="5" name="Footer Placeholder 4">
            <a:extLst>
              <a:ext uri="{FF2B5EF4-FFF2-40B4-BE49-F238E27FC236}">
                <a16:creationId xmlns:a16="http://schemas.microsoft.com/office/drawing/2014/main" id="{61F3E114-BBF9-4529-BF6A-C04F87120742}"/>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8DFD8559-2B3D-4225-B43F-49581EB6A16C}"/>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8F62BF-AE87-4817-9A39-49085038F650}" type="slidenum">
              <a:rPr lang="en-US" smtClean="0"/>
              <a:t>‹#›</a:t>
            </a:fld>
            <a:endParaRPr lang="en-US" dirty="0"/>
          </a:p>
        </p:txBody>
      </p:sp>
    </p:spTree>
    <p:extLst>
      <p:ext uri="{BB962C8B-B14F-4D97-AF65-F5344CB8AC3E}">
        <p14:creationId xmlns:p14="http://schemas.microsoft.com/office/powerpoint/2010/main" val="18204740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28F66A-F18E-4F37-8173-D99216BEA6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9279CE-EFD0-4BD6-BDC4-4334D3CE3F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435D44-F582-4821-9F34-BCE9537BD1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E90696-1C25-4F46-AA75-3519DA08C294}" type="datetimeFigureOut">
              <a:rPr lang="en-US" smtClean="0"/>
              <a:t>4/27/2023</a:t>
            </a:fld>
            <a:endParaRPr lang="en-US" dirty="0"/>
          </a:p>
        </p:txBody>
      </p:sp>
      <p:sp>
        <p:nvSpPr>
          <p:cNvPr id="5" name="Footer Placeholder 4">
            <a:extLst>
              <a:ext uri="{FF2B5EF4-FFF2-40B4-BE49-F238E27FC236}">
                <a16:creationId xmlns:a16="http://schemas.microsoft.com/office/drawing/2014/main" id="{61F3E114-BBF9-4529-BF6A-C04F871207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8DFD8559-2B3D-4225-B43F-49581EB6A1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8F62BF-AE87-4817-9A39-49085038F650}" type="slidenum">
              <a:rPr lang="en-US" smtClean="0"/>
              <a:t>‹#›</a:t>
            </a:fld>
            <a:endParaRPr lang="en-US" dirty="0"/>
          </a:p>
        </p:txBody>
      </p:sp>
    </p:spTree>
    <p:extLst>
      <p:ext uri="{BB962C8B-B14F-4D97-AF65-F5344CB8AC3E}">
        <p14:creationId xmlns:p14="http://schemas.microsoft.com/office/powerpoint/2010/main" val="12766535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png"/><Relationship Id="rId7" Type="http://schemas.openxmlformats.org/officeDocument/2006/relationships/hyperlink" Target="https://pixabay.com/en/fish-sea-life-animal-stripes-white-157159/"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hyperlink" Target="https://www.rawpixel.com/image/2045286/coral-watercolor-png" TargetMode="External"/><Relationship Id="rId10" Type="http://schemas.openxmlformats.org/officeDocument/2006/relationships/hyperlink" Target="https://www.pngall.com/turtle-png" TargetMode="External"/><Relationship Id="rId4" Type="http://schemas.openxmlformats.org/officeDocument/2006/relationships/image" Target="../media/image24.1"/><Relationship Id="rId9"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hyperlink" Target="https://dontstarve.gamepedia.com/Tree/Mangrove_Tree" TargetMode="Externa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hyperlink" Target="https://commons.wikimedia.org/wiki/File:YouTube_full-color_icon_(2017).svg" TargetMode="External"/><Relationship Id="rId3" Type="http://schemas.openxmlformats.org/officeDocument/2006/relationships/image" Target="../media/image2.png"/><Relationship Id="rId7" Type="http://schemas.openxmlformats.org/officeDocument/2006/relationships/hyperlink" Target="https://en.wikipedia.org/wiki/File:Instagram_logo_2016.svg" TargetMode="External"/><Relationship Id="rId12" Type="http://schemas.openxmlformats.org/officeDocument/2006/relationships/image" Target="../media/image49.png"/><Relationship Id="rId2" Type="http://schemas.openxmlformats.org/officeDocument/2006/relationships/image" Target="../media/image1.jpg"/><Relationship Id="rId1" Type="http://schemas.openxmlformats.org/officeDocument/2006/relationships/slideLayout" Target="../slideLayouts/slideLayout12.xml"/><Relationship Id="rId6" Type="http://schemas.openxmlformats.org/officeDocument/2006/relationships/image" Target="../media/image46.png"/><Relationship Id="rId11" Type="http://schemas.openxmlformats.org/officeDocument/2006/relationships/hyperlink" Target="http://2017.igem.org/Team:Macquarie_Australia" TargetMode="External"/><Relationship Id="rId5" Type="http://schemas.openxmlformats.org/officeDocument/2006/relationships/hyperlink" Target="https://commons.wikimedia.org/wiki/File:LinkedIn_logo_initials.png" TargetMode="External"/><Relationship Id="rId10" Type="http://schemas.openxmlformats.org/officeDocument/2006/relationships/image" Target="../media/image48.png"/><Relationship Id="rId4" Type="http://schemas.openxmlformats.org/officeDocument/2006/relationships/image" Target="../media/image45.png"/><Relationship Id="rId9" Type="http://schemas.openxmlformats.org/officeDocument/2006/relationships/hyperlink" Target="https://freepngimg.com/png/60060-blue-symbol-square-facebook-social-free-download-png-hd"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commons.desciclomidia.org/wiki/Image:Johnny_automatic_oyster_catcher.svg" TargetMode="External"/><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8000" b="-108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2FBE2-196E-404D-90B4-FA6CECFC14C6}"/>
              </a:ext>
            </a:extLst>
          </p:cNvPr>
          <p:cNvSpPr>
            <a:spLocks noGrp="1"/>
          </p:cNvSpPr>
          <p:nvPr>
            <p:ph type="ctrTitle"/>
          </p:nvPr>
        </p:nvSpPr>
        <p:spPr>
          <a:xfrm>
            <a:off x="6552572" y="511444"/>
            <a:ext cx="5369521" cy="1794901"/>
          </a:xfrm>
          <a:solidFill>
            <a:srgbClr val="409CBF">
              <a:alpha val="50196"/>
            </a:srgbClr>
          </a:solidFill>
        </p:spPr>
        <p:txBody>
          <a:bodyPr>
            <a:normAutofit fontScale="90000"/>
          </a:bodyPr>
          <a:lstStyle/>
          <a:p>
            <a:r>
              <a:rPr lang="en-US" sz="5400" b="1" dirty="0">
                <a:solidFill>
                  <a:schemeClr val="bg1"/>
                </a:solidFill>
                <a:latin typeface="Bahnschrift SemiBold Condensed" panose="020B0502040204020203" pitchFamily="34" charset="0"/>
              </a:rPr>
              <a:t>Exploring Coastal Habitats</a:t>
            </a:r>
            <a:br>
              <a:rPr lang="en-US" sz="5400" b="1" dirty="0">
                <a:solidFill>
                  <a:schemeClr val="bg1"/>
                </a:solidFill>
                <a:latin typeface="Bahnschrift SemiBold Condensed" panose="020B0502040204020203" pitchFamily="34" charset="0"/>
              </a:rPr>
            </a:br>
            <a:r>
              <a:rPr lang="en-US" sz="2667" b="1" i="1" dirty="0">
                <a:solidFill>
                  <a:schemeClr val="bg1"/>
                </a:solidFill>
                <a:latin typeface="Bahnschrift SemiBold Condensed" panose="020B0502040204020203" pitchFamily="34" charset="0"/>
              </a:rPr>
              <a:t>Planet Ocean Discovery Series: Coastal Habitats</a:t>
            </a:r>
            <a:endParaRPr lang="en-US" sz="5400" b="1" i="1" dirty="0">
              <a:solidFill>
                <a:schemeClr val="bg1"/>
              </a:solidFill>
              <a:latin typeface="Bahnschrift SemiBold Condensed" panose="020B0502040204020203" pitchFamily="34" charset="0"/>
            </a:endParaRPr>
          </a:p>
        </p:txBody>
      </p:sp>
      <p:pic>
        <p:nvPicPr>
          <p:cNvPr id="5" name="Picture 4" descr="Text&#10;&#10;Description automatically generated">
            <a:extLst>
              <a:ext uri="{FF2B5EF4-FFF2-40B4-BE49-F238E27FC236}">
                <a16:creationId xmlns:a16="http://schemas.microsoft.com/office/drawing/2014/main" id="{81E97914-BAE2-40F7-AF42-7BE9A5A6F2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7" y="-54792"/>
            <a:ext cx="5001363" cy="1659195"/>
          </a:xfrm>
          <a:prstGeom prst="rect">
            <a:avLst/>
          </a:prstGeom>
        </p:spPr>
      </p:pic>
      <p:sp>
        <p:nvSpPr>
          <p:cNvPr id="7" name="object 6" descr="Blue rectangle">
            <a:extLst>
              <a:ext uri="{FF2B5EF4-FFF2-40B4-BE49-F238E27FC236}">
                <a16:creationId xmlns:a16="http://schemas.microsoft.com/office/drawing/2014/main" id="{F9E42100-2676-4CD6-8F90-0ECF495BD459}"/>
              </a:ext>
            </a:extLst>
          </p:cNvPr>
          <p:cNvSpPr/>
          <p:nvPr/>
        </p:nvSpPr>
        <p:spPr>
          <a:xfrm>
            <a:off x="6552572" y="3537284"/>
            <a:ext cx="5369521" cy="2980395"/>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409CBF">
              <a:alpha val="80000"/>
            </a:srgbClr>
          </a:solidFill>
        </p:spPr>
        <p:txBody>
          <a:bodyPr wrap="square" lIns="0" tIns="0" rIns="0" bIns="0" rtlCol="0"/>
          <a:lstStyle/>
          <a:p>
            <a:pPr defTabSz="914377">
              <a:defRPr/>
            </a:pPr>
            <a:endParaRPr lang="en-US" dirty="0">
              <a:solidFill>
                <a:prstClr val="black"/>
              </a:solidFill>
              <a:latin typeface="Arial "/>
              <a:cs typeface="Arial"/>
              <a:sym typeface="Arial"/>
            </a:endParaRPr>
          </a:p>
        </p:txBody>
      </p:sp>
      <p:sp>
        <p:nvSpPr>
          <p:cNvPr id="8" name="Title 1">
            <a:extLst>
              <a:ext uri="{FF2B5EF4-FFF2-40B4-BE49-F238E27FC236}">
                <a16:creationId xmlns:a16="http://schemas.microsoft.com/office/drawing/2014/main" id="{7C9C908F-CD45-4364-BAED-48826A4B0EC2}"/>
              </a:ext>
            </a:extLst>
          </p:cNvPr>
          <p:cNvSpPr txBox="1">
            <a:spLocks/>
          </p:cNvSpPr>
          <p:nvPr/>
        </p:nvSpPr>
        <p:spPr>
          <a:xfrm>
            <a:off x="7363317" y="3619091"/>
            <a:ext cx="3748033" cy="749320"/>
          </a:xfrm>
          <a:prstGeom prst="rect">
            <a:avLst/>
          </a:prstGeom>
        </p:spPr>
        <p:txBody>
          <a:bodyPr vert="horz" lIns="91440" tIns="45720" rIns="91440" bIns="45720" rtlCol="0" anchor="b">
            <a:normAutofit fontScale="9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914377"/>
            <a:r>
              <a:rPr lang="en-US" b="1" dirty="0">
                <a:solidFill>
                  <a:srgbClr val="E7E6E6">
                    <a:lumMod val="20000"/>
                    <a:lumOff val="80000"/>
                  </a:srgbClr>
                </a:solidFill>
                <a:latin typeface="Bahnschrift SemiBold Condensed" panose="020B0502040204020203" pitchFamily="34" charset="0"/>
                <a:sym typeface="Arial"/>
              </a:rPr>
              <a:t>Our Mission</a:t>
            </a:r>
          </a:p>
        </p:txBody>
      </p:sp>
      <p:sp>
        <p:nvSpPr>
          <p:cNvPr id="9" name="Content Placeholder 3">
            <a:extLst>
              <a:ext uri="{FF2B5EF4-FFF2-40B4-BE49-F238E27FC236}">
                <a16:creationId xmlns:a16="http://schemas.microsoft.com/office/drawing/2014/main" id="{ED116B31-6869-4996-B02E-008803AE6EAD}"/>
              </a:ext>
            </a:extLst>
          </p:cNvPr>
          <p:cNvSpPr txBox="1">
            <a:spLocks/>
          </p:cNvSpPr>
          <p:nvPr/>
        </p:nvSpPr>
        <p:spPr>
          <a:xfrm>
            <a:off x="6694458" y="4415787"/>
            <a:ext cx="5085748" cy="210189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14377" fontAlgn="base">
              <a:buNone/>
            </a:pPr>
            <a:r>
              <a:rPr lang="en-US" sz="2800" b="1" i="1" dirty="0">
                <a:solidFill>
                  <a:srgbClr val="E7E6E6">
                    <a:lumMod val="20000"/>
                    <a:lumOff val="80000"/>
                  </a:srgbClr>
                </a:solidFill>
                <a:latin typeface="Cabin"/>
                <a:sym typeface="Arial"/>
              </a:rPr>
              <a:t>Preserving the marine environment by promoting sustainable maritime industry best practices and educating the public to Save Our Seas</a:t>
            </a:r>
          </a:p>
        </p:txBody>
      </p:sp>
      <p:sp>
        <p:nvSpPr>
          <p:cNvPr id="10" name="object 9" descr="Beige rectangle">
            <a:extLst>
              <a:ext uri="{FF2B5EF4-FFF2-40B4-BE49-F238E27FC236}">
                <a16:creationId xmlns:a16="http://schemas.microsoft.com/office/drawing/2014/main" id="{B4011D43-CC02-4A4F-B815-40DA8C8D84D1}"/>
              </a:ext>
            </a:extLst>
          </p:cNvPr>
          <p:cNvSpPr/>
          <p:nvPr/>
        </p:nvSpPr>
        <p:spPr>
          <a:xfrm>
            <a:off x="7363317" y="4370069"/>
            <a:ext cx="3748033" cy="45719"/>
          </a:xfrm>
          <a:custGeom>
            <a:avLst/>
            <a:gdLst/>
            <a:ahLst/>
            <a:cxnLst/>
            <a:rect l="l" t="t" r="r" b="b"/>
            <a:pathLst>
              <a:path w="2642870">
                <a:moveTo>
                  <a:pt x="0" y="0"/>
                </a:moveTo>
                <a:lnTo>
                  <a:pt x="2642616" y="0"/>
                </a:lnTo>
              </a:path>
            </a:pathLst>
          </a:custGeom>
          <a:ln w="54863">
            <a:solidFill>
              <a:schemeClr val="bg2">
                <a:lumMod val="40000"/>
                <a:lumOff val="60000"/>
              </a:schemeClr>
            </a:solidFill>
          </a:ln>
        </p:spPr>
        <p:txBody>
          <a:bodyPr wrap="square" lIns="0" tIns="0" rIns="0" bIns="0" rtlCol="0"/>
          <a:lstStyle/>
          <a:p>
            <a:pPr defTabSz="914377">
              <a:defRPr/>
            </a:pPr>
            <a:endParaRPr lang="en-US" dirty="0">
              <a:solidFill>
                <a:prstClr val="black"/>
              </a:solidFill>
              <a:latin typeface="Arial "/>
              <a:cs typeface="Arial"/>
              <a:sym typeface="Arial"/>
            </a:endParaRPr>
          </a:p>
        </p:txBody>
      </p:sp>
      <p:sp>
        <p:nvSpPr>
          <p:cNvPr id="11" name="TextBox 10">
            <a:extLst>
              <a:ext uri="{FF2B5EF4-FFF2-40B4-BE49-F238E27FC236}">
                <a16:creationId xmlns:a16="http://schemas.microsoft.com/office/drawing/2014/main" id="{F793BD05-E22D-4595-BA3D-95FFA45587CC}"/>
              </a:ext>
            </a:extLst>
          </p:cNvPr>
          <p:cNvSpPr txBox="1"/>
          <p:nvPr/>
        </p:nvSpPr>
        <p:spPr>
          <a:xfrm>
            <a:off x="143779" y="3828283"/>
            <a:ext cx="5400463" cy="707886"/>
          </a:xfrm>
          <a:prstGeom prst="rect">
            <a:avLst/>
          </a:prstGeom>
          <a:noFill/>
        </p:spPr>
        <p:txBody>
          <a:bodyPr wrap="square" rtlCol="0">
            <a:spAutoFit/>
          </a:bodyPr>
          <a:lstStyle/>
          <a:p>
            <a:pPr defTabSz="914377"/>
            <a:r>
              <a:rPr lang="en-US" sz="4000" dirty="0">
                <a:solidFill>
                  <a:srgbClr val="262262"/>
                </a:solidFill>
                <a:latin typeface="Bahnschrift Light Condensed" panose="020B0502040204020203" pitchFamily="34" charset="0"/>
                <a:cs typeface="Arial"/>
                <a:sym typeface="Arial"/>
              </a:rPr>
              <a:t>#SAVEOURSEAS</a:t>
            </a:r>
          </a:p>
        </p:txBody>
      </p:sp>
      <p:sp>
        <p:nvSpPr>
          <p:cNvPr id="12" name="TextBox 11">
            <a:extLst>
              <a:ext uri="{FF2B5EF4-FFF2-40B4-BE49-F238E27FC236}">
                <a16:creationId xmlns:a16="http://schemas.microsoft.com/office/drawing/2014/main" id="{9A0A4234-D980-4E44-8FD4-975A1791C038}"/>
              </a:ext>
            </a:extLst>
          </p:cNvPr>
          <p:cNvSpPr txBox="1"/>
          <p:nvPr/>
        </p:nvSpPr>
        <p:spPr>
          <a:xfrm rot="16200000">
            <a:off x="-2464777" y="3707270"/>
            <a:ext cx="5400463" cy="707886"/>
          </a:xfrm>
          <a:prstGeom prst="rect">
            <a:avLst/>
          </a:prstGeom>
          <a:noFill/>
        </p:spPr>
        <p:txBody>
          <a:bodyPr wrap="square" rtlCol="0">
            <a:spAutoFit/>
          </a:bodyPr>
          <a:lstStyle/>
          <a:p>
            <a:pPr defTabSz="914377"/>
            <a:r>
              <a:rPr lang="en-US" sz="4000" dirty="0">
                <a:solidFill>
                  <a:srgbClr val="4472C4"/>
                </a:solidFill>
                <a:latin typeface="Bahnschrift Light Condensed" panose="020B0502040204020203" pitchFamily="34" charset="0"/>
                <a:cs typeface="Arial"/>
                <a:sym typeface="Arial"/>
              </a:rPr>
              <a:t>Action</a:t>
            </a:r>
          </a:p>
        </p:txBody>
      </p:sp>
      <p:sp>
        <p:nvSpPr>
          <p:cNvPr id="13" name="TextBox 12">
            <a:extLst>
              <a:ext uri="{FF2B5EF4-FFF2-40B4-BE49-F238E27FC236}">
                <a16:creationId xmlns:a16="http://schemas.microsoft.com/office/drawing/2014/main" id="{B349C8A1-C32C-4CC4-9AC4-181C8BD3A41F}"/>
              </a:ext>
            </a:extLst>
          </p:cNvPr>
          <p:cNvSpPr txBox="1"/>
          <p:nvPr/>
        </p:nvSpPr>
        <p:spPr>
          <a:xfrm>
            <a:off x="1307964" y="6252583"/>
            <a:ext cx="1376129" cy="461665"/>
          </a:xfrm>
          <a:prstGeom prst="rect">
            <a:avLst/>
          </a:prstGeom>
          <a:noFill/>
        </p:spPr>
        <p:txBody>
          <a:bodyPr wrap="square" rtlCol="0">
            <a:spAutoFit/>
          </a:bodyPr>
          <a:lstStyle/>
          <a:p>
            <a:pPr defTabSz="914377"/>
            <a:r>
              <a:rPr lang="en-US" sz="2400" dirty="0">
                <a:solidFill>
                  <a:srgbClr val="4472C4"/>
                </a:solidFill>
                <a:latin typeface="Bahnschrift Light Condensed" panose="020B0502040204020203" pitchFamily="34" charset="0"/>
                <a:cs typeface="Arial"/>
                <a:sym typeface="Arial"/>
              </a:rPr>
              <a:t>Maritime</a:t>
            </a:r>
          </a:p>
        </p:txBody>
      </p:sp>
      <p:sp>
        <p:nvSpPr>
          <p:cNvPr id="14" name="TextBox 13">
            <a:extLst>
              <a:ext uri="{FF2B5EF4-FFF2-40B4-BE49-F238E27FC236}">
                <a16:creationId xmlns:a16="http://schemas.microsoft.com/office/drawing/2014/main" id="{175D59FA-4766-48D3-AB29-F3C182896DCC}"/>
              </a:ext>
            </a:extLst>
          </p:cNvPr>
          <p:cNvSpPr txBox="1"/>
          <p:nvPr/>
        </p:nvSpPr>
        <p:spPr>
          <a:xfrm rot="5400000">
            <a:off x="1797962" y="5971144"/>
            <a:ext cx="1376129" cy="400110"/>
          </a:xfrm>
          <a:prstGeom prst="rect">
            <a:avLst/>
          </a:prstGeom>
          <a:noFill/>
        </p:spPr>
        <p:txBody>
          <a:bodyPr wrap="square" rtlCol="0">
            <a:spAutoFit/>
          </a:bodyPr>
          <a:lstStyle/>
          <a:p>
            <a:pPr defTabSz="914377"/>
            <a:r>
              <a:rPr lang="en-US" sz="2000" dirty="0">
                <a:solidFill>
                  <a:srgbClr val="262262"/>
                </a:solidFill>
                <a:latin typeface="Bahnschrift Light Condensed" panose="020B0502040204020203" pitchFamily="34" charset="0"/>
                <a:cs typeface="Arial"/>
                <a:sym typeface="Arial"/>
              </a:rPr>
              <a:t>Protection</a:t>
            </a:r>
          </a:p>
        </p:txBody>
      </p:sp>
      <p:sp>
        <p:nvSpPr>
          <p:cNvPr id="15" name="TextBox 14">
            <a:extLst>
              <a:ext uri="{FF2B5EF4-FFF2-40B4-BE49-F238E27FC236}">
                <a16:creationId xmlns:a16="http://schemas.microsoft.com/office/drawing/2014/main" id="{4B67BF38-0063-4C4D-8366-DC3C42446203}"/>
              </a:ext>
            </a:extLst>
          </p:cNvPr>
          <p:cNvSpPr txBox="1"/>
          <p:nvPr/>
        </p:nvSpPr>
        <p:spPr>
          <a:xfrm>
            <a:off x="1127401" y="5241236"/>
            <a:ext cx="1637619" cy="400110"/>
          </a:xfrm>
          <a:prstGeom prst="rect">
            <a:avLst/>
          </a:prstGeom>
          <a:noFill/>
        </p:spPr>
        <p:txBody>
          <a:bodyPr wrap="square" rtlCol="0">
            <a:spAutoFit/>
          </a:bodyPr>
          <a:lstStyle/>
          <a:p>
            <a:pPr defTabSz="914377"/>
            <a:r>
              <a:rPr lang="en-US" sz="2000" dirty="0">
                <a:solidFill>
                  <a:srgbClr val="328485"/>
                </a:solidFill>
                <a:latin typeface="Bahnschrift Light Condensed" panose="020B0502040204020203" pitchFamily="34" charset="0"/>
                <a:cs typeface="Arial"/>
                <a:sym typeface="Arial"/>
              </a:rPr>
              <a:t>Conservation</a:t>
            </a:r>
          </a:p>
        </p:txBody>
      </p:sp>
      <p:sp>
        <p:nvSpPr>
          <p:cNvPr id="16" name="TextBox 15">
            <a:extLst>
              <a:ext uri="{FF2B5EF4-FFF2-40B4-BE49-F238E27FC236}">
                <a16:creationId xmlns:a16="http://schemas.microsoft.com/office/drawing/2014/main" id="{1A210831-2A01-4AA4-813C-8BF8164DA40A}"/>
              </a:ext>
            </a:extLst>
          </p:cNvPr>
          <p:cNvSpPr txBox="1"/>
          <p:nvPr/>
        </p:nvSpPr>
        <p:spPr>
          <a:xfrm>
            <a:off x="615781" y="6151988"/>
            <a:ext cx="996673" cy="584775"/>
          </a:xfrm>
          <a:prstGeom prst="rect">
            <a:avLst/>
          </a:prstGeom>
          <a:noFill/>
        </p:spPr>
        <p:txBody>
          <a:bodyPr wrap="square" rtlCol="0">
            <a:spAutoFit/>
          </a:bodyPr>
          <a:lstStyle/>
          <a:p>
            <a:pPr defTabSz="914377"/>
            <a:r>
              <a:rPr lang="en-US" sz="3200" dirty="0">
                <a:solidFill>
                  <a:srgbClr val="328485"/>
                </a:solidFill>
                <a:latin typeface="Bahnschrift Light Condensed" panose="020B0502040204020203" pitchFamily="34" charset="0"/>
                <a:cs typeface="Arial"/>
                <a:sym typeface="Arial"/>
              </a:rPr>
              <a:t>K-12</a:t>
            </a:r>
          </a:p>
        </p:txBody>
      </p:sp>
      <p:sp>
        <p:nvSpPr>
          <p:cNvPr id="17" name="TextBox 16">
            <a:extLst>
              <a:ext uri="{FF2B5EF4-FFF2-40B4-BE49-F238E27FC236}">
                <a16:creationId xmlns:a16="http://schemas.microsoft.com/office/drawing/2014/main" id="{E36CD8CA-C2BB-411F-91D6-4D20E7478087}"/>
              </a:ext>
            </a:extLst>
          </p:cNvPr>
          <p:cNvSpPr txBox="1"/>
          <p:nvPr/>
        </p:nvSpPr>
        <p:spPr>
          <a:xfrm>
            <a:off x="1723715" y="2605008"/>
            <a:ext cx="1774836" cy="307777"/>
          </a:xfrm>
          <a:prstGeom prst="rect">
            <a:avLst/>
          </a:prstGeom>
          <a:noFill/>
        </p:spPr>
        <p:txBody>
          <a:bodyPr wrap="square" rtlCol="0">
            <a:spAutoFit/>
          </a:bodyPr>
          <a:lstStyle/>
          <a:p>
            <a:pPr defTabSz="914377"/>
            <a:r>
              <a:rPr lang="en-US" sz="1400" dirty="0">
                <a:solidFill>
                  <a:prstClr val="white"/>
                </a:solidFill>
                <a:latin typeface="Bahnschrift Light Condensed" panose="020B0502040204020203" pitchFamily="34" charset="0"/>
                <a:cs typeface="Arial"/>
                <a:sym typeface="Arial"/>
              </a:rPr>
              <a:t>Sustainability</a:t>
            </a:r>
          </a:p>
        </p:txBody>
      </p:sp>
      <p:sp>
        <p:nvSpPr>
          <p:cNvPr id="18" name="TextBox 17">
            <a:extLst>
              <a:ext uri="{FF2B5EF4-FFF2-40B4-BE49-F238E27FC236}">
                <a16:creationId xmlns:a16="http://schemas.microsoft.com/office/drawing/2014/main" id="{9DE1A5B2-D534-42D5-B806-CE0579C24C8A}"/>
              </a:ext>
            </a:extLst>
          </p:cNvPr>
          <p:cNvSpPr txBox="1"/>
          <p:nvPr/>
        </p:nvSpPr>
        <p:spPr>
          <a:xfrm rot="16200000">
            <a:off x="688258" y="4447556"/>
            <a:ext cx="1376129" cy="461665"/>
          </a:xfrm>
          <a:prstGeom prst="rect">
            <a:avLst/>
          </a:prstGeom>
          <a:noFill/>
        </p:spPr>
        <p:txBody>
          <a:bodyPr wrap="square" rtlCol="0">
            <a:spAutoFit/>
          </a:bodyPr>
          <a:lstStyle/>
          <a:p>
            <a:pPr defTabSz="914377"/>
            <a:r>
              <a:rPr lang="en-US" sz="2400" dirty="0">
                <a:solidFill>
                  <a:srgbClr val="4472C4"/>
                </a:solidFill>
                <a:latin typeface="Bahnschrift Light Condensed" panose="020B0502040204020203" pitchFamily="34" charset="0"/>
                <a:cs typeface="Arial"/>
                <a:sym typeface="Arial"/>
              </a:rPr>
              <a:t>Educate</a:t>
            </a:r>
          </a:p>
        </p:txBody>
      </p:sp>
      <p:sp>
        <p:nvSpPr>
          <p:cNvPr id="19" name="TextBox 18">
            <a:extLst>
              <a:ext uri="{FF2B5EF4-FFF2-40B4-BE49-F238E27FC236}">
                <a16:creationId xmlns:a16="http://schemas.microsoft.com/office/drawing/2014/main" id="{CDA45E9B-AB73-4078-B4B8-C99A55E5BE05}"/>
              </a:ext>
            </a:extLst>
          </p:cNvPr>
          <p:cNvSpPr txBox="1"/>
          <p:nvPr/>
        </p:nvSpPr>
        <p:spPr>
          <a:xfrm>
            <a:off x="1035784" y="2248722"/>
            <a:ext cx="1376129" cy="307777"/>
          </a:xfrm>
          <a:prstGeom prst="rect">
            <a:avLst/>
          </a:prstGeom>
          <a:noFill/>
        </p:spPr>
        <p:txBody>
          <a:bodyPr wrap="square" rtlCol="0">
            <a:spAutoFit/>
          </a:bodyPr>
          <a:lstStyle/>
          <a:p>
            <a:pPr defTabSz="914377"/>
            <a:r>
              <a:rPr lang="en-US" sz="1400" dirty="0">
                <a:solidFill>
                  <a:srgbClr val="4472C4"/>
                </a:solidFill>
                <a:latin typeface="Bahnschrift Light Condensed" panose="020B0502040204020203" pitchFamily="34" charset="0"/>
                <a:cs typeface="Arial"/>
                <a:sym typeface="Arial"/>
              </a:rPr>
              <a:t>Activate</a:t>
            </a:r>
          </a:p>
        </p:txBody>
      </p:sp>
      <p:sp>
        <p:nvSpPr>
          <p:cNvPr id="20" name="TextBox 19">
            <a:extLst>
              <a:ext uri="{FF2B5EF4-FFF2-40B4-BE49-F238E27FC236}">
                <a16:creationId xmlns:a16="http://schemas.microsoft.com/office/drawing/2014/main" id="{DE82F7D8-BCFA-4045-B2F9-8F33DD892014}"/>
              </a:ext>
            </a:extLst>
          </p:cNvPr>
          <p:cNvSpPr txBox="1"/>
          <p:nvPr/>
        </p:nvSpPr>
        <p:spPr>
          <a:xfrm>
            <a:off x="143781" y="3512167"/>
            <a:ext cx="1376129" cy="461665"/>
          </a:xfrm>
          <a:prstGeom prst="rect">
            <a:avLst/>
          </a:prstGeom>
          <a:noFill/>
        </p:spPr>
        <p:txBody>
          <a:bodyPr wrap="square" rtlCol="0">
            <a:spAutoFit/>
          </a:bodyPr>
          <a:lstStyle/>
          <a:p>
            <a:pPr defTabSz="914377"/>
            <a:r>
              <a:rPr lang="en-US" sz="2400" dirty="0">
                <a:solidFill>
                  <a:srgbClr val="328485"/>
                </a:solidFill>
                <a:latin typeface="Bahnschrift Light Condensed" panose="020B0502040204020203" pitchFamily="34" charset="0"/>
                <a:cs typeface="Arial"/>
                <a:sym typeface="Arial"/>
              </a:rPr>
              <a:t>Advocate</a:t>
            </a:r>
          </a:p>
        </p:txBody>
      </p:sp>
      <p:sp>
        <p:nvSpPr>
          <p:cNvPr id="21" name="TextBox 20">
            <a:extLst>
              <a:ext uri="{FF2B5EF4-FFF2-40B4-BE49-F238E27FC236}">
                <a16:creationId xmlns:a16="http://schemas.microsoft.com/office/drawing/2014/main" id="{6B21F09B-5D65-4746-BD2E-669601BBF259}"/>
              </a:ext>
            </a:extLst>
          </p:cNvPr>
          <p:cNvSpPr txBox="1"/>
          <p:nvPr/>
        </p:nvSpPr>
        <p:spPr>
          <a:xfrm>
            <a:off x="1080652" y="2740695"/>
            <a:ext cx="2080013" cy="584775"/>
          </a:xfrm>
          <a:prstGeom prst="rect">
            <a:avLst/>
          </a:prstGeom>
          <a:noFill/>
        </p:spPr>
        <p:txBody>
          <a:bodyPr wrap="square" rtlCol="0">
            <a:spAutoFit/>
          </a:bodyPr>
          <a:lstStyle/>
          <a:p>
            <a:pPr defTabSz="914377"/>
            <a:r>
              <a:rPr lang="en-US" sz="3200" dirty="0">
                <a:solidFill>
                  <a:srgbClr val="328485"/>
                </a:solidFill>
                <a:latin typeface="Bahnschrift Light Condensed" panose="020B0502040204020203" pitchFamily="34" charset="0"/>
                <a:cs typeface="Arial"/>
                <a:sym typeface="Arial"/>
              </a:rPr>
              <a:t>Environment</a:t>
            </a:r>
          </a:p>
        </p:txBody>
      </p:sp>
      <p:sp>
        <p:nvSpPr>
          <p:cNvPr id="22" name="TextBox 21">
            <a:extLst>
              <a:ext uri="{FF2B5EF4-FFF2-40B4-BE49-F238E27FC236}">
                <a16:creationId xmlns:a16="http://schemas.microsoft.com/office/drawing/2014/main" id="{2437A54E-4F45-4DA3-9C85-843F1400D047}"/>
              </a:ext>
            </a:extLst>
          </p:cNvPr>
          <p:cNvSpPr txBox="1"/>
          <p:nvPr/>
        </p:nvSpPr>
        <p:spPr>
          <a:xfrm>
            <a:off x="1639699" y="4443859"/>
            <a:ext cx="1521576" cy="461665"/>
          </a:xfrm>
          <a:prstGeom prst="rect">
            <a:avLst/>
          </a:prstGeom>
          <a:noFill/>
        </p:spPr>
        <p:txBody>
          <a:bodyPr wrap="square" rtlCol="0">
            <a:spAutoFit/>
          </a:bodyPr>
          <a:lstStyle/>
          <a:p>
            <a:pPr defTabSz="914377"/>
            <a:r>
              <a:rPr lang="en-US" sz="2400" dirty="0">
                <a:solidFill>
                  <a:srgbClr val="262262"/>
                </a:solidFill>
                <a:latin typeface="Bahnschrift Light Condensed" panose="020B0502040204020203" pitchFamily="34" charset="0"/>
                <a:cs typeface="Arial"/>
                <a:sym typeface="Arial"/>
              </a:rPr>
              <a:t>Community</a:t>
            </a:r>
          </a:p>
        </p:txBody>
      </p:sp>
      <p:sp>
        <p:nvSpPr>
          <p:cNvPr id="23" name="TextBox 22">
            <a:extLst>
              <a:ext uri="{FF2B5EF4-FFF2-40B4-BE49-F238E27FC236}">
                <a16:creationId xmlns:a16="http://schemas.microsoft.com/office/drawing/2014/main" id="{571CF023-D12E-480A-A8A9-378004EB6BF4}"/>
              </a:ext>
            </a:extLst>
          </p:cNvPr>
          <p:cNvSpPr txBox="1"/>
          <p:nvPr/>
        </p:nvSpPr>
        <p:spPr>
          <a:xfrm rot="5400000">
            <a:off x="145311" y="5009658"/>
            <a:ext cx="1603839" cy="461665"/>
          </a:xfrm>
          <a:prstGeom prst="rect">
            <a:avLst/>
          </a:prstGeom>
          <a:noFill/>
        </p:spPr>
        <p:txBody>
          <a:bodyPr wrap="square" rtlCol="0">
            <a:spAutoFit/>
          </a:bodyPr>
          <a:lstStyle/>
          <a:p>
            <a:pPr defTabSz="914377"/>
            <a:r>
              <a:rPr lang="en-US" sz="2400" dirty="0">
                <a:solidFill>
                  <a:srgbClr val="262262"/>
                </a:solidFill>
                <a:latin typeface="Bahnschrift Light Condensed" panose="020B0502040204020203" pitchFamily="34" charset="0"/>
                <a:cs typeface="Arial"/>
                <a:sym typeface="Arial"/>
              </a:rPr>
              <a:t>Collaboration</a:t>
            </a:r>
          </a:p>
        </p:txBody>
      </p:sp>
      <p:sp>
        <p:nvSpPr>
          <p:cNvPr id="24" name="TextBox 23">
            <a:extLst>
              <a:ext uri="{FF2B5EF4-FFF2-40B4-BE49-F238E27FC236}">
                <a16:creationId xmlns:a16="http://schemas.microsoft.com/office/drawing/2014/main" id="{4285901F-421E-451C-B7E8-7042D5E7A88B}"/>
              </a:ext>
            </a:extLst>
          </p:cNvPr>
          <p:cNvSpPr txBox="1"/>
          <p:nvPr/>
        </p:nvSpPr>
        <p:spPr>
          <a:xfrm rot="16200000">
            <a:off x="-397065" y="2653762"/>
            <a:ext cx="1376129" cy="461665"/>
          </a:xfrm>
          <a:prstGeom prst="rect">
            <a:avLst/>
          </a:prstGeom>
          <a:noFill/>
        </p:spPr>
        <p:txBody>
          <a:bodyPr wrap="square" rtlCol="0">
            <a:spAutoFit/>
          </a:bodyPr>
          <a:lstStyle/>
          <a:p>
            <a:pPr defTabSz="914377"/>
            <a:r>
              <a:rPr lang="en-US" sz="2400" dirty="0">
                <a:solidFill>
                  <a:srgbClr val="4472C4"/>
                </a:solidFill>
                <a:latin typeface="Bahnschrift Light Condensed" panose="020B0502040204020203" pitchFamily="34" charset="0"/>
                <a:cs typeface="Arial"/>
                <a:sym typeface="Arial"/>
              </a:rPr>
              <a:t>Awareness</a:t>
            </a:r>
          </a:p>
        </p:txBody>
      </p:sp>
      <p:sp>
        <p:nvSpPr>
          <p:cNvPr id="25" name="TextBox 24">
            <a:extLst>
              <a:ext uri="{FF2B5EF4-FFF2-40B4-BE49-F238E27FC236}">
                <a16:creationId xmlns:a16="http://schemas.microsoft.com/office/drawing/2014/main" id="{DEB6B0FD-7ADA-4342-B070-C4F3D9AA56E9}"/>
              </a:ext>
            </a:extLst>
          </p:cNvPr>
          <p:cNvSpPr txBox="1"/>
          <p:nvPr/>
        </p:nvSpPr>
        <p:spPr>
          <a:xfrm rot="5400000">
            <a:off x="2553026" y="2884872"/>
            <a:ext cx="1541193" cy="369332"/>
          </a:xfrm>
          <a:prstGeom prst="rect">
            <a:avLst/>
          </a:prstGeom>
          <a:noFill/>
        </p:spPr>
        <p:txBody>
          <a:bodyPr wrap="square" rtlCol="0">
            <a:spAutoFit/>
          </a:bodyPr>
          <a:lstStyle/>
          <a:p>
            <a:pPr defTabSz="914377"/>
            <a:r>
              <a:rPr lang="en-US" dirty="0">
                <a:solidFill>
                  <a:srgbClr val="4472C4"/>
                </a:solidFill>
                <a:latin typeface="Bahnschrift Light Condensed" panose="020B0502040204020203" pitchFamily="34" charset="0"/>
                <a:cs typeface="Arial"/>
                <a:sym typeface="Arial"/>
              </a:rPr>
              <a:t>Maritime Industry</a:t>
            </a:r>
          </a:p>
        </p:txBody>
      </p:sp>
      <p:sp>
        <p:nvSpPr>
          <p:cNvPr id="26" name="TextBox 25">
            <a:extLst>
              <a:ext uri="{FF2B5EF4-FFF2-40B4-BE49-F238E27FC236}">
                <a16:creationId xmlns:a16="http://schemas.microsoft.com/office/drawing/2014/main" id="{D2047410-1048-497F-B704-AC2BC72F9E7B}"/>
              </a:ext>
            </a:extLst>
          </p:cNvPr>
          <p:cNvSpPr txBox="1"/>
          <p:nvPr/>
        </p:nvSpPr>
        <p:spPr>
          <a:xfrm>
            <a:off x="185656" y="1645097"/>
            <a:ext cx="1513677" cy="461665"/>
          </a:xfrm>
          <a:prstGeom prst="rect">
            <a:avLst/>
          </a:prstGeom>
          <a:noFill/>
        </p:spPr>
        <p:txBody>
          <a:bodyPr wrap="square" rtlCol="0">
            <a:spAutoFit/>
          </a:bodyPr>
          <a:lstStyle/>
          <a:p>
            <a:pPr defTabSz="914377"/>
            <a:r>
              <a:rPr lang="en-US" sz="2400" dirty="0">
                <a:solidFill>
                  <a:prstClr val="white"/>
                </a:solidFill>
                <a:latin typeface="Bahnschrift Light Condensed" panose="020B0502040204020203" pitchFamily="34" charset="0"/>
                <a:cs typeface="Arial"/>
                <a:sym typeface="Arial"/>
              </a:rPr>
              <a:t>Leadership</a:t>
            </a:r>
          </a:p>
        </p:txBody>
      </p:sp>
      <p:sp>
        <p:nvSpPr>
          <p:cNvPr id="28" name="TextBox 27">
            <a:extLst>
              <a:ext uri="{FF2B5EF4-FFF2-40B4-BE49-F238E27FC236}">
                <a16:creationId xmlns:a16="http://schemas.microsoft.com/office/drawing/2014/main" id="{6D1EA126-1CA7-4844-94E0-3737CA5AD4DB}"/>
              </a:ext>
            </a:extLst>
          </p:cNvPr>
          <p:cNvSpPr txBox="1"/>
          <p:nvPr/>
        </p:nvSpPr>
        <p:spPr>
          <a:xfrm>
            <a:off x="739283" y="2435596"/>
            <a:ext cx="1323732" cy="400110"/>
          </a:xfrm>
          <a:prstGeom prst="rect">
            <a:avLst/>
          </a:prstGeom>
          <a:noFill/>
        </p:spPr>
        <p:txBody>
          <a:bodyPr wrap="square" rtlCol="0">
            <a:spAutoFit/>
          </a:bodyPr>
          <a:lstStyle/>
          <a:p>
            <a:pPr defTabSz="914377"/>
            <a:r>
              <a:rPr lang="en-US" sz="2000" dirty="0">
                <a:solidFill>
                  <a:srgbClr val="262262"/>
                </a:solidFill>
                <a:latin typeface="Bahnschrift Light Condensed" panose="020B0502040204020203" pitchFamily="34" charset="0"/>
                <a:cs typeface="Arial"/>
                <a:sym typeface="Arial"/>
              </a:rPr>
              <a:t>Change</a:t>
            </a:r>
            <a:endParaRPr lang="en-US" sz="1600" dirty="0">
              <a:solidFill>
                <a:srgbClr val="262262"/>
              </a:solidFill>
              <a:latin typeface="Bahnschrift Light Condensed" panose="020B0502040204020203" pitchFamily="34" charset="0"/>
              <a:cs typeface="Arial"/>
              <a:sym typeface="Arial"/>
            </a:endParaRPr>
          </a:p>
        </p:txBody>
      </p:sp>
      <p:sp>
        <p:nvSpPr>
          <p:cNvPr id="29" name="TextBox 28">
            <a:extLst>
              <a:ext uri="{FF2B5EF4-FFF2-40B4-BE49-F238E27FC236}">
                <a16:creationId xmlns:a16="http://schemas.microsoft.com/office/drawing/2014/main" id="{F5D6F4EB-BE39-41E6-A69A-3F565664EAAC}"/>
              </a:ext>
            </a:extLst>
          </p:cNvPr>
          <p:cNvSpPr txBox="1"/>
          <p:nvPr/>
        </p:nvSpPr>
        <p:spPr>
          <a:xfrm>
            <a:off x="526747" y="3208886"/>
            <a:ext cx="1861751" cy="461665"/>
          </a:xfrm>
          <a:prstGeom prst="rect">
            <a:avLst/>
          </a:prstGeom>
          <a:noFill/>
        </p:spPr>
        <p:txBody>
          <a:bodyPr wrap="square" rtlCol="0">
            <a:spAutoFit/>
          </a:bodyPr>
          <a:lstStyle/>
          <a:p>
            <a:pPr defTabSz="914377"/>
            <a:r>
              <a:rPr lang="en-US" sz="2400" dirty="0">
                <a:solidFill>
                  <a:prstClr val="white"/>
                </a:solidFill>
                <a:latin typeface="Bahnschrift Light Condensed" panose="020B0502040204020203" pitchFamily="34" charset="0"/>
                <a:cs typeface="Arial"/>
                <a:sym typeface="Arial"/>
              </a:rPr>
              <a:t>Commitment </a:t>
            </a:r>
          </a:p>
        </p:txBody>
      </p:sp>
      <p:sp>
        <p:nvSpPr>
          <p:cNvPr id="30" name="TextBox 29">
            <a:extLst>
              <a:ext uri="{FF2B5EF4-FFF2-40B4-BE49-F238E27FC236}">
                <a16:creationId xmlns:a16="http://schemas.microsoft.com/office/drawing/2014/main" id="{2A88FE39-A1AA-404E-95F3-84A783847999}"/>
              </a:ext>
            </a:extLst>
          </p:cNvPr>
          <p:cNvSpPr txBox="1"/>
          <p:nvPr/>
        </p:nvSpPr>
        <p:spPr>
          <a:xfrm>
            <a:off x="1847708" y="2114892"/>
            <a:ext cx="1376129" cy="584775"/>
          </a:xfrm>
          <a:prstGeom prst="rect">
            <a:avLst/>
          </a:prstGeom>
          <a:noFill/>
        </p:spPr>
        <p:txBody>
          <a:bodyPr wrap="square" rtlCol="0">
            <a:spAutoFit/>
          </a:bodyPr>
          <a:lstStyle/>
          <a:p>
            <a:pPr defTabSz="914377"/>
            <a:r>
              <a:rPr lang="en-US" sz="3200" dirty="0">
                <a:solidFill>
                  <a:srgbClr val="262262"/>
                </a:solidFill>
                <a:latin typeface="Bahnschrift Light Condensed" panose="020B0502040204020203" pitchFamily="34" charset="0"/>
                <a:cs typeface="Arial"/>
                <a:sym typeface="Arial"/>
              </a:rPr>
              <a:t>Educate</a:t>
            </a:r>
          </a:p>
        </p:txBody>
      </p:sp>
      <p:sp>
        <p:nvSpPr>
          <p:cNvPr id="31" name="TextBox 30">
            <a:extLst>
              <a:ext uri="{FF2B5EF4-FFF2-40B4-BE49-F238E27FC236}">
                <a16:creationId xmlns:a16="http://schemas.microsoft.com/office/drawing/2014/main" id="{09C4C1FB-9816-45F4-8753-85D022E10A35}"/>
              </a:ext>
            </a:extLst>
          </p:cNvPr>
          <p:cNvSpPr txBox="1"/>
          <p:nvPr/>
        </p:nvSpPr>
        <p:spPr>
          <a:xfrm rot="16200000">
            <a:off x="1104260" y="1464501"/>
            <a:ext cx="1376129" cy="338554"/>
          </a:xfrm>
          <a:prstGeom prst="rect">
            <a:avLst/>
          </a:prstGeom>
          <a:noFill/>
        </p:spPr>
        <p:txBody>
          <a:bodyPr wrap="square" rtlCol="0">
            <a:spAutoFit/>
          </a:bodyPr>
          <a:lstStyle/>
          <a:p>
            <a:pPr defTabSz="914377"/>
            <a:r>
              <a:rPr lang="en-US" sz="1600" dirty="0">
                <a:solidFill>
                  <a:srgbClr val="328485"/>
                </a:solidFill>
                <a:latin typeface="Bahnschrift Light Condensed" panose="020B0502040204020203" pitchFamily="34" charset="0"/>
                <a:cs typeface="Arial"/>
                <a:sym typeface="Arial"/>
              </a:rPr>
              <a:t>Advocate</a:t>
            </a:r>
          </a:p>
        </p:txBody>
      </p:sp>
      <p:sp>
        <p:nvSpPr>
          <p:cNvPr id="32" name="TextBox 31">
            <a:extLst>
              <a:ext uri="{FF2B5EF4-FFF2-40B4-BE49-F238E27FC236}">
                <a16:creationId xmlns:a16="http://schemas.microsoft.com/office/drawing/2014/main" id="{0012CAD3-6ADB-4FEE-BE2F-D736E42D1D95}"/>
              </a:ext>
            </a:extLst>
          </p:cNvPr>
          <p:cNvSpPr txBox="1"/>
          <p:nvPr/>
        </p:nvSpPr>
        <p:spPr>
          <a:xfrm>
            <a:off x="845764" y="5794226"/>
            <a:ext cx="1458873" cy="461665"/>
          </a:xfrm>
          <a:prstGeom prst="rect">
            <a:avLst/>
          </a:prstGeom>
          <a:noFill/>
        </p:spPr>
        <p:txBody>
          <a:bodyPr wrap="square" rtlCol="0">
            <a:spAutoFit/>
          </a:bodyPr>
          <a:lstStyle/>
          <a:p>
            <a:pPr defTabSz="914377"/>
            <a:r>
              <a:rPr lang="en-US" sz="2400" dirty="0">
                <a:solidFill>
                  <a:prstClr val="white"/>
                </a:solidFill>
                <a:latin typeface="Bahnschrift Light Condensed" panose="020B0502040204020203" pitchFamily="34" charset="0"/>
                <a:cs typeface="Arial"/>
                <a:sym typeface="Arial"/>
              </a:rPr>
              <a:t>Sustainable</a:t>
            </a:r>
          </a:p>
        </p:txBody>
      </p:sp>
      <p:sp>
        <p:nvSpPr>
          <p:cNvPr id="33" name="TextBox 32">
            <a:extLst>
              <a:ext uri="{FF2B5EF4-FFF2-40B4-BE49-F238E27FC236}">
                <a16:creationId xmlns:a16="http://schemas.microsoft.com/office/drawing/2014/main" id="{C2BDB105-1762-46F3-8F74-776809FB1709}"/>
              </a:ext>
            </a:extLst>
          </p:cNvPr>
          <p:cNvSpPr txBox="1"/>
          <p:nvPr/>
        </p:nvSpPr>
        <p:spPr>
          <a:xfrm>
            <a:off x="1837543" y="3553061"/>
            <a:ext cx="1323732" cy="338554"/>
          </a:xfrm>
          <a:prstGeom prst="rect">
            <a:avLst/>
          </a:prstGeom>
          <a:noFill/>
        </p:spPr>
        <p:txBody>
          <a:bodyPr wrap="square" rtlCol="0">
            <a:spAutoFit/>
          </a:bodyPr>
          <a:lstStyle/>
          <a:p>
            <a:pPr defTabSz="914377"/>
            <a:r>
              <a:rPr lang="en-US" sz="1600" dirty="0">
                <a:solidFill>
                  <a:srgbClr val="4472C4"/>
                </a:solidFill>
                <a:latin typeface="Bahnschrift Light Condensed" panose="020B0502040204020203" pitchFamily="34" charset="0"/>
                <a:cs typeface="Arial"/>
                <a:sym typeface="Arial"/>
              </a:rPr>
              <a:t>Marine Debris</a:t>
            </a:r>
          </a:p>
        </p:txBody>
      </p:sp>
      <p:sp>
        <p:nvSpPr>
          <p:cNvPr id="34" name="TextBox 33">
            <a:extLst>
              <a:ext uri="{FF2B5EF4-FFF2-40B4-BE49-F238E27FC236}">
                <a16:creationId xmlns:a16="http://schemas.microsoft.com/office/drawing/2014/main" id="{69348714-9F3C-4430-BF6C-21E1ACE32AE7}"/>
              </a:ext>
            </a:extLst>
          </p:cNvPr>
          <p:cNvSpPr txBox="1"/>
          <p:nvPr/>
        </p:nvSpPr>
        <p:spPr>
          <a:xfrm>
            <a:off x="42721" y="1360982"/>
            <a:ext cx="2141583" cy="338554"/>
          </a:xfrm>
          <a:prstGeom prst="rect">
            <a:avLst/>
          </a:prstGeom>
          <a:noFill/>
        </p:spPr>
        <p:txBody>
          <a:bodyPr wrap="square" rtlCol="0">
            <a:spAutoFit/>
          </a:bodyPr>
          <a:lstStyle/>
          <a:p>
            <a:pPr defTabSz="914377"/>
            <a:r>
              <a:rPr lang="en-US" sz="1600" dirty="0">
                <a:solidFill>
                  <a:srgbClr val="4472C4"/>
                </a:solidFill>
                <a:latin typeface="Bahnschrift Light Condensed" panose="020B0502040204020203" pitchFamily="34" charset="0"/>
                <a:cs typeface="Arial"/>
                <a:sym typeface="Arial"/>
              </a:rPr>
              <a:t>Marine Environment</a:t>
            </a:r>
          </a:p>
        </p:txBody>
      </p:sp>
      <p:sp>
        <p:nvSpPr>
          <p:cNvPr id="35" name="TextBox 34">
            <a:extLst>
              <a:ext uri="{FF2B5EF4-FFF2-40B4-BE49-F238E27FC236}">
                <a16:creationId xmlns:a16="http://schemas.microsoft.com/office/drawing/2014/main" id="{686999D1-EEB5-4F23-B01D-7A8B0FF48AFC}"/>
              </a:ext>
            </a:extLst>
          </p:cNvPr>
          <p:cNvSpPr txBox="1"/>
          <p:nvPr/>
        </p:nvSpPr>
        <p:spPr>
          <a:xfrm>
            <a:off x="2073097" y="3282822"/>
            <a:ext cx="1376129" cy="307777"/>
          </a:xfrm>
          <a:prstGeom prst="rect">
            <a:avLst/>
          </a:prstGeom>
          <a:noFill/>
        </p:spPr>
        <p:txBody>
          <a:bodyPr wrap="square" rtlCol="0">
            <a:spAutoFit/>
          </a:bodyPr>
          <a:lstStyle/>
          <a:p>
            <a:pPr defTabSz="914377"/>
            <a:r>
              <a:rPr lang="en-US" sz="1400" dirty="0">
                <a:solidFill>
                  <a:srgbClr val="262262"/>
                </a:solidFill>
                <a:latin typeface="Bahnschrift Light Condensed" panose="020B0502040204020203" pitchFamily="34" charset="0"/>
                <a:cs typeface="Arial"/>
                <a:sym typeface="Arial"/>
              </a:rPr>
              <a:t>Advocate</a:t>
            </a:r>
          </a:p>
        </p:txBody>
      </p:sp>
      <p:sp>
        <p:nvSpPr>
          <p:cNvPr id="36" name="TextBox 35">
            <a:extLst>
              <a:ext uri="{FF2B5EF4-FFF2-40B4-BE49-F238E27FC236}">
                <a16:creationId xmlns:a16="http://schemas.microsoft.com/office/drawing/2014/main" id="{ADC9B409-7892-4FB6-B04D-62814693E58D}"/>
              </a:ext>
            </a:extLst>
          </p:cNvPr>
          <p:cNvSpPr txBox="1"/>
          <p:nvPr/>
        </p:nvSpPr>
        <p:spPr>
          <a:xfrm>
            <a:off x="1643173" y="4850924"/>
            <a:ext cx="1082263" cy="307777"/>
          </a:xfrm>
          <a:prstGeom prst="rect">
            <a:avLst/>
          </a:prstGeom>
          <a:noFill/>
        </p:spPr>
        <p:txBody>
          <a:bodyPr wrap="square" rtlCol="0">
            <a:spAutoFit/>
          </a:bodyPr>
          <a:lstStyle/>
          <a:p>
            <a:pPr defTabSz="914377"/>
            <a:r>
              <a:rPr lang="en-US" sz="1400" dirty="0">
                <a:solidFill>
                  <a:prstClr val="white"/>
                </a:solidFill>
                <a:latin typeface="Bahnschrift Light Condensed" panose="020B0502040204020203" pitchFamily="34" charset="0"/>
                <a:cs typeface="Arial"/>
                <a:sym typeface="Arial"/>
              </a:rPr>
              <a:t>Leadership</a:t>
            </a:r>
          </a:p>
        </p:txBody>
      </p:sp>
      <p:sp>
        <p:nvSpPr>
          <p:cNvPr id="37" name="TextBox 36">
            <a:extLst>
              <a:ext uri="{FF2B5EF4-FFF2-40B4-BE49-F238E27FC236}">
                <a16:creationId xmlns:a16="http://schemas.microsoft.com/office/drawing/2014/main" id="{41686F3A-D7A2-4A35-A03B-E29A62D2FD99}"/>
              </a:ext>
            </a:extLst>
          </p:cNvPr>
          <p:cNvSpPr txBox="1"/>
          <p:nvPr/>
        </p:nvSpPr>
        <p:spPr>
          <a:xfrm>
            <a:off x="2182260" y="1763035"/>
            <a:ext cx="1683696" cy="461665"/>
          </a:xfrm>
          <a:prstGeom prst="rect">
            <a:avLst/>
          </a:prstGeom>
          <a:noFill/>
        </p:spPr>
        <p:txBody>
          <a:bodyPr wrap="square" rtlCol="0">
            <a:spAutoFit/>
          </a:bodyPr>
          <a:lstStyle/>
          <a:p>
            <a:pPr defTabSz="914377"/>
            <a:r>
              <a:rPr lang="en-US" sz="2400" dirty="0">
                <a:solidFill>
                  <a:srgbClr val="328485"/>
                </a:solidFill>
                <a:latin typeface="Bahnschrift Light Condensed" panose="020B0502040204020203" pitchFamily="34" charset="0"/>
                <a:cs typeface="Arial"/>
                <a:sym typeface="Arial"/>
              </a:rPr>
              <a:t>Collaboration</a:t>
            </a:r>
          </a:p>
        </p:txBody>
      </p:sp>
      <p:sp>
        <p:nvSpPr>
          <p:cNvPr id="39" name="TextBox 38">
            <a:extLst>
              <a:ext uri="{FF2B5EF4-FFF2-40B4-BE49-F238E27FC236}">
                <a16:creationId xmlns:a16="http://schemas.microsoft.com/office/drawing/2014/main" id="{0162AAE8-F68D-4978-B1ED-7713722B74DA}"/>
              </a:ext>
            </a:extLst>
          </p:cNvPr>
          <p:cNvSpPr txBox="1"/>
          <p:nvPr/>
        </p:nvSpPr>
        <p:spPr>
          <a:xfrm>
            <a:off x="81494" y="4710553"/>
            <a:ext cx="1376129" cy="307777"/>
          </a:xfrm>
          <a:prstGeom prst="rect">
            <a:avLst/>
          </a:prstGeom>
          <a:noFill/>
        </p:spPr>
        <p:txBody>
          <a:bodyPr wrap="square" rtlCol="0">
            <a:spAutoFit/>
          </a:bodyPr>
          <a:lstStyle/>
          <a:p>
            <a:pPr defTabSz="914377"/>
            <a:r>
              <a:rPr lang="en-US" sz="1400" dirty="0">
                <a:solidFill>
                  <a:srgbClr val="4472C4"/>
                </a:solidFill>
                <a:latin typeface="Bahnschrift Light Condensed" panose="020B0502040204020203" pitchFamily="34" charset="0"/>
                <a:cs typeface="Arial"/>
                <a:sym typeface="Arial"/>
              </a:rPr>
              <a:t>Support</a:t>
            </a:r>
          </a:p>
        </p:txBody>
      </p:sp>
      <p:sp>
        <p:nvSpPr>
          <p:cNvPr id="40" name="TextBox 39">
            <a:extLst>
              <a:ext uri="{FF2B5EF4-FFF2-40B4-BE49-F238E27FC236}">
                <a16:creationId xmlns:a16="http://schemas.microsoft.com/office/drawing/2014/main" id="{FA5DE19D-EBBD-45CC-9339-1942D715F90C}"/>
              </a:ext>
            </a:extLst>
          </p:cNvPr>
          <p:cNvSpPr txBox="1"/>
          <p:nvPr/>
        </p:nvSpPr>
        <p:spPr>
          <a:xfrm rot="16200000">
            <a:off x="331482" y="2628495"/>
            <a:ext cx="996673" cy="338554"/>
          </a:xfrm>
          <a:prstGeom prst="rect">
            <a:avLst/>
          </a:prstGeom>
          <a:noFill/>
        </p:spPr>
        <p:txBody>
          <a:bodyPr wrap="square" rtlCol="0">
            <a:spAutoFit/>
          </a:bodyPr>
          <a:lstStyle/>
          <a:p>
            <a:pPr defTabSz="914377"/>
            <a:r>
              <a:rPr lang="en-US" sz="1600" dirty="0">
                <a:solidFill>
                  <a:srgbClr val="262262"/>
                </a:solidFill>
                <a:latin typeface="Bahnschrift Light Condensed" panose="020B0502040204020203" pitchFamily="34" charset="0"/>
                <a:cs typeface="Arial"/>
                <a:sym typeface="Arial"/>
              </a:rPr>
              <a:t>K-12</a:t>
            </a:r>
          </a:p>
        </p:txBody>
      </p:sp>
      <p:sp>
        <p:nvSpPr>
          <p:cNvPr id="41" name="TextBox 40">
            <a:extLst>
              <a:ext uri="{FF2B5EF4-FFF2-40B4-BE49-F238E27FC236}">
                <a16:creationId xmlns:a16="http://schemas.microsoft.com/office/drawing/2014/main" id="{FB411F95-58C6-4B30-9491-8C1DB5A580D3}"/>
              </a:ext>
            </a:extLst>
          </p:cNvPr>
          <p:cNvSpPr txBox="1"/>
          <p:nvPr/>
        </p:nvSpPr>
        <p:spPr>
          <a:xfrm>
            <a:off x="72979" y="5042948"/>
            <a:ext cx="1513677" cy="369332"/>
          </a:xfrm>
          <a:prstGeom prst="rect">
            <a:avLst/>
          </a:prstGeom>
          <a:noFill/>
        </p:spPr>
        <p:txBody>
          <a:bodyPr wrap="square" rtlCol="0">
            <a:spAutoFit/>
          </a:bodyPr>
          <a:lstStyle/>
          <a:p>
            <a:pPr defTabSz="914377"/>
            <a:r>
              <a:rPr lang="en-US" dirty="0">
                <a:solidFill>
                  <a:prstClr val="white"/>
                </a:solidFill>
                <a:latin typeface="Bahnschrift Light Condensed" panose="020B0502040204020203" pitchFamily="34" charset="0"/>
                <a:cs typeface="Arial"/>
                <a:sym typeface="Arial"/>
              </a:rPr>
              <a:t>Values</a:t>
            </a:r>
          </a:p>
        </p:txBody>
      </p:sp>
      <p:sp>
        <p:nvSpPr>
          <p:cNvPr id="42" name="TextBox 41">
            <a:extLst>
              <a:ext uri="{FF2B5EF4-FFF2-40B4-BE49-F238E27FC236}">
                <a16:creationId xmlns:a16="http://schemas.microsoft.com/office/drawing/2014/main" id="{B41A110B-A30D-4E29-BA0B-63717416E3A8}"/>
              </a:ext>
            </a:extLst>
          </p:cNvPr>
          <p:cNvSpPr txBox="1"/>
          <p:nvPr/>
        </p:nvSpPr>
        <p:spPr>
          <a:xfrm>
            <a:off x="360810" y="2030605"/>
            <a:ext cx="1376129" cy="307777"/>
          </a:xfrm>
          <a:prstGeom prst="rect">
            <a:avLst/>
          </a:prstGeom>
          <a:noFill/>
        </p:spPr>
        <p:txBody>
          <a:bodyPr wrap="square" rtlCol="0">
            <a:spAutoFit/>
          </a:bodyPr>
          <a:lstStyle/>
          <a:p>
            <a:pPr defTabSz="914377"/>
            <a:r>
              <a:rPr lang="en-US" sz="1400" dirty="0">
                <a:solidFill>
                  <a:srgbClr val="262262"/>
                </a:solidFill>
                <a:latin typeface="Bahnschrift Light Condensed" panose="020B0502040204020203" pitchFamily="34" charset="0"/>
                <a:cs typeface="Arial"/>
                <a:sym typeface="Arial"/>
              </a:rPr>
              <a:t>Development</a:t>
            </a:r>
          </a:p>
        </p:txBody>
      </p:sp>
      <p:sp>
        <p:nvSpPr>
          <p:cNvPr id="43" name="TextBox 42">
            <a:extLst>
              <a:ext uri="{FF2B5EF4-FFF2-40B4-BE49-F238E27FC236}">
                <a16:creationId xmlns:a16="http://schemas.microsoft.com/office/drawing/2014/main" id="{CA1FC000-83F7-462B-B13B-782C08117599}"/>
              </a:ext>
            </a:extLst>
          </p:cNvPr>
          <p:cNvSpPr txBox="1"/>
          <p:nvPr/>
        </p:nvSpPr>
        <p:spPr>
          <a:xfrm>
            <a:off x="1952266" y="1307497"/>
            <a:ext cx="2493233" cy="461665"/>
          </a:xfrm>
          <a:prstGeom prst="rect">
            <a:avLst/>
          </a:prstGeom>
          <a:noFill/>
        </p:spPr>
        <p:txBody>
          <a:bodyPr wrap="square" rtlCol="0">
            <a:spAutoFit/>
          </a:bodyPr>
          <a:lstStyle/>
          <a:p>
            <a:pPr defTabSz="914377"/>
            <a:r>
              <a:rPr lang="en-US" sz="2400" dirty="0">
                <a:solidFill>
                  <a:srgbClr val="262262"/>
                </a:solidFill>
                <a:latin typeface="Bahnschrift Light Condensed" panose="020B0502040204020203" pitchFamily="34" charset="0"/>
                <a:cs typeface="Arial"/>
                <a:sym typeface="Arial"/>
              </a:rPr>
              <a:t>Responsibility</a:t>
            </a:r>
          </a:p>
        </p:txBody>
      </p:sp>
    </p:spTree>
    <p:extLst>
      <p:ext uri="{BB962C8B-B14F-4D97-AF65-F5344CB8AC3E}">
        <p14:creationId xmlns:p14="http://schemas.microsoft.com/office/powerpoint/2010/main" val="459810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dirty="0">
                <a:solidFill>
                  <a:srgbClr val="328486"/>
                </a:solidFill>
                <a:latin typeface="Bahnschrift SemiBold Condensed" panose="020B0502040204020203" pitchFamily="34" charset="0"/>
                <a:sym typeface="Arial"/>
              </a:rPr>
              <a:t>Characteristics</a:t>
            </a:r>
            <a:endParaRPr lang="en-US" sz="6600" dirty="0">
              <a:solidFill>
                <a:srgbClr val="328486"/>
              </a:solidFill>
              <a:latin typeface="Bahnschrift SemiBold Condensed" panose="020B0502040204020203" pitchFamily="34" charset="0"/>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dirty="0">
                <a:solidFill>
                  <a:schemeClr val="bg1"/>
                </a:solidFill>
                <a:latin typeface="Bahnschrift SemiBold SemiConden" panose="020B0502040204020203" pitchFamily="34" charset="0"/>
                <a:cs typeface="Arial"/>
                <a:sym typeface="Arial"/>
              </a:rPr>
              <a:t>Agenda</a:t>
            </a:r>
          </a:p>
        </p:txBody>
      </p:sp>
      <p:pic>
        <p:nvPicPr>
          <p:cNvPr id="4" name="Google Shape;673;p32">
            <a:extLst>
              <a:ext uri="{FF2B5EF4-FFF2-40B4-BE49-F238E27FC236}">
                <a16:creationId xmlns:a16="http://schemas.microsoft.com/office/drawing/2014/main" id="{5D9944E6-A579-486E-0390-96FFE89E66E6}"/>
              </a:ext>
            </a:extLst>
          </p:cNvPr>
          <p:cNvPicPr preferRelativeResize="0"/>
          <p:nvPr/>
        </p:nvPicPr>
        <p:blipFill rotWithShape="1">
          <a:blip r:embed="rId4">
            <a:alphaModFix/>
          </a:blip>
          <a:srcRect l="2146" r="3309" b="2037"/>
          <a:stretch/>
        </p:blipFill>
        <p:spPr>
          <a:xfrm>
            <a:off x="3095597" y="1362296"/>
            <a:ext cx="3657600" cy="5494421"/>
          </a:xfrm>
          <a:prstGeom prst="rect">
            <a:avLst/>
          </a:prstGeom>
          <a:noFill/>
          <a:ln>
            <a:noFill/>
          </a:ln>
        </p:spPr>
      </p:pic>
      <p:sp>
        <p:nvSpPr>
          <p:cNvPr id="5" name="Google Shape;674;p32">
            <a:extLst>
              <a:ext uri="{FF2B5EF4-FFF2-40B4-BE49-F238E27FC236}">
                <a16:creationId xmlns:a16="http://schemas.microsoft.com/office/drawing/2014/main" id="{E383E8E0-ACE2-30BA-D185-32C2523F2270}"/>
              </a:ext>
            </a:extLst>
          </p:cNvPr>
          <p:cNvSpPr txBox="1"/>
          <p:nvPr/>
        </p:nvSpPr>
        <p:spPr>
          <a:xfrm>
            <a:off x="405569" y="2736861"/>
            <a:ext cx="2271038" cy="166196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200" b="1" dirty="0">
                <a:solidFill>
                  <a:srgbClr val="282560"/>
                </a:solidFill>
                <a:latin typeface="Ebrima" panose="02000000000000000000" pitchFamily="2" charset="0"/>
                <a:ea typeface="Ebrima" panose="02000000000000000000" pitchFamily="2" charset="0"/>
                <a:cs typeface="Ebrima" panose="02000000000000000000" pitchFamily="2" charset="0"/>
                <a:sym typeface="Dosis"/>
              </a:rPr>
              <a:t>Different types of wetlands</a:t>
            </a:r>
            <a:endParaRPr sz="3200" b="1" dirty="0">
              <a:solidFill>
                <a:srgbClr val="282560"/>
              </a:solidFill>
              <a:latin typeface="Ebrima" panose="02000000000000000000" pitchFamily="2" charset="0"/>
              <a:ea typeface="Ebrima" panose="02000000000000000000" pitchFamily="2" charset="0"/>
              <a:cs typeface="Ebrima" panose="02000000000000000000" pitchFamily="2" charset="0"/>
              <a:sym typeface="Dosis"/>
            </a:endParaRPr>
          </a:p>
        </p:txBody>
      </p:sp>
      <p:sp>
        <p:nvSpPr>
          <p:cNvPr id="6" name="Title 4">
            <a:extLst>
              <a:ext uri="{FF2B5EF4-FFF2-40B4-BE49-F238E27FC236}">
                <a16:creationId xmlns:a16="http://schemas.microsoft.com/office/drawing/2014/main" id="{51F55E37-C264-1BA7-0C3A-7098C7F55C1F}"/>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Let’s Explore!</a:t>
            </a:r>
          </a:p>
          <a:p>
            <a:pPr defTabSz="914377"/>
            <a:r>
              <a:rPr lang="en-US" sz="2933" dirty="0">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dirty="0">
                <a:solidFill>
                  <a:srgbClr val="7BC8C0"/>
                </a:solidFill>
                <a:latin typeface="Bahnschrift SemiBold SemiConden" panose="020B0502040204020203" pitchFamily="34" charset="0"/>
                <a:sym typeface="Arial"/>
              </a:rPr>
              <a:t>Coastal Habitats</a:t>
            </a:r>
          </a:p>
          <a:p>
            <a:pPr defTabSz="914377"/>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Review</a:t>
            </a:r>
          </a:p>
          <a:p>
            <a:pPr algn="ctr" defTabSz="914377"/>
            <a:endParaRPr lang="en-US" sz="4800" dirty="0">
              <a:solidFill>
                <a:srgbClr val="328485"/>
              </a:solidFill>
              <a:latin typeface="Bahnschrift SemiBold SemiConden" panose="020B0502040204020203" pitchFamily="34" charset="0"/>
              <a:sym typeface="Arial"/>
            </a:endParaRPr>
          </a:p>
          <a:p>
            <a:pPr defTabSz="914377"/>
            <a:endParaRPr lang="en-US" sz="3200" dirty="0">
              <a:solidFill>
                <a:prstClr val="white"/>
              </a:solidFill>
              <a:latin typeface="Bahnschrift SemiBold SemiConden" panose="020B0502040204020203" pitchFamily="34" charset="0"/>
              <a:sym typeface="Arial"/>
            </a:endParaRPr>
          </a:p>
        </p:txBody>
      </p:sp>
    </p:spTree>
    <p:extLst>
      <p:ext uri="{BB962C8B-B14F-4D97-AF65-F5344CB8AC3E}">
        <p14:creationId xmlns:p14="http://schemas.microsoft.com/office/powerpoint/2010/main" val="1014278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dirty="0">
                <a:solidFill>
                  <a:srgbClr val="328486"/>
                </a:solidFill>
                <a:latin typeface="Bahnschrift SemiBold Condensed" panose="020B0502040204020203" pitchFamily="34" charset="0"/>
                <a:sym typeface="Arial"/>
              </a:rPr>
              <a:t>Wetland Species</a:t>
            </a:r>
            <a:endParaRPr lang="en-US" sz="6600" dirty="0">
              <a:solidFill>
                <a:srgbClr val="328486"/>
              </a:solidFill>
              <a:latin typeface="Bahnschrift SemiBold Condensed" panose="020B0502040204020203" pitchFamily="34" charset="0"/>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dirty="0">
                <a:solidFill>
                  <a:schemeClr val="bg1"/>
                </a:solidFill>
                <a:latin typeface="Bahnschrift SemiBold SemiConden" panose="020B0502040204020203" pitchFamily="34" charset="0"/>
                <a:cs typeface="Arial"/>
                <a:sym typeface="Arial"/>
              </a:rPr>
              <a:t>Agenda</a:t>
            </a:r>
          </a:p>
        </p:txBody>
      </p:sp>
      <p:sp>
        <p:nvSpPr>
          <p:cNvPr id="2" name="Google Shape;682;p33">
            <a:extLst>
              <a:ext uri="{FF2B5EF4-FFF2-40B4-BE49-F238E27FC236}">
                <a16:creationId xmlns:a16="http://schemas.microsoft.com/office/drawing/2014/main" id="{BC60CB55-D65C-3109-DB9E-0FC08B3ADBA4}"/>
              </a:ext>
            </a:extLst>
          </p:cNvPr>
          <p:cNvSpPr txBox="1">
            <a:spLocks/>
          </p:cNvSpPr>
          <p:nvPr/>
        </p:nvSpPr>
        <p:spPr>
          <a:xfrm>
            <a:off x="593372" y="3918685"/>
            <a:ext cx="1683300" cy="1404600"/>
          </a:xfrm>
          <a:prstGeom prst="rect">
            <a:avLst/>
          </a:prstGeom>
        </p:spPr>
        <p:txBody>
          <a:bodyPr spcFirstLastPara="1" vert="horz" wrap="square" lIns="91425" tIns="91425" rIns="91425" bIns="91425" rtlCol="0" anchor="t" anchorCtr="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600"/>
              </a:spcBef>
              <a:buFont typeface="Arial" panose="020B0604020202020204" pitchFamily="34" charset="0"/>
              <a:buNone/>
            </a:pPr>
            <a:r>
              <a:rPr lang="en-US" sz="2400" b="1" dirty="0">
                <a:solidFill>
                  <a:srgbClr val="282560"/>
                </a:solidFill>
                <a:latin typeface="Ebrima" panose="02000000000000000000" pitchFamily="2" charset="0"/>
                <a:ea typeface="Ebrima" panose="02000000000000000000" pitchFamily="2" charset="0"/>
                <a:cs typeface="Ebrima" panose="02000000000000000000" pitchFamily="2" charset="0"/>
              </a:rPr>
              <a:t>Year-round Residents </a:t>
            </a:r>
          </a:p>
          <a:p>
            <a:pPr marL="0" indent="0" algn="ctr">
              <a:spcBef>
                <a:spcPts val="600"/>
              </a:spcBef>
              <a:buFont typeface="Arial" panose="020B0604020202020204" pitchFamily="34" charset="0"/>
              <a:buNone/>
            </a:pPr>
            <a:r>
              <a:rPr lang="en-US" sz="1800" dirty="0">
                <a:solidFill>
                  <a:srgbClr val="282560"/>
                </a:solidFill>
                <a:latin typeface="Ebrima" panose="02000000000000000000" pitchFamily="2" charset="0"/>
                <a:ea typeface="Ebrima" panose="02000000000000000000" pitchFamily="2" charset="0"/>
                <a:cs typeface="Ebrima" panose="02000000000000000000" pitchFamily="2" charset="0"/>
              </a:rPr>
              <a:t>Take advantage of resources</a:t>
            </a:r>
          </a:p>
        </p:txBody>
      </p:sp>
      <p:sp>
        <p:nvSpPr>
          <p:cNvPr id="3" name="Google Shape;683;p33">
            <a:extLst>
              <a:ext uri="{FF2B5EF4-FFF2-40B4-BE49-F238E27FC236}">
                <a16:creationId xmlns:a16="http://schemas.microsoft.com/office/drawing/2014/main" id="{9583A5B3-8776-61AD-4CC9-E9FB73CA502D}"/>
              </a:ext>
            </a:extLst>
          </p:cNvPr>
          <p:cNvSpPr txBox="1">
            <a:spLocks/>
          </p:cNvSpPr>
          <p:nvPr/>
        </p:nvSpPr>
        <p:spPr>
          <a:xfrm>
            <a:off x="2885020" y="3918684"/>
            <a:ext cx="1988100" cy="1631676"/>
          </a:xfrm>
          <a:prstGeom prst="rect">
            <a:avLst/>
          </a:prstGeom>
        </p:spPr>
        <p:txBody>
          <a:bodyPr spcFirstLastPara="1" vert="horz" wrap="square" lIns="91425" tIns="91425" rIns="91425" bIns="91425" rtlCol="0" anchor="t" anchorCtr="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600"/>
              </a:spcBef>
              <a:buFont typeface="Arial" panose="020B0604020202020204" pitchFamily="34" charset="0"/>
              <a:buNone/>
            </a:pPr>
            <a:r>
              <a:rPr lang="en-US" sz="2400" b="1" dirty="0">
                <a:solidFill>
                  <a:srgbClr val="282560"/>
                </a:solidFill>
                <a:latin typeface="Ebrima" panose="02000000000000000000" pitchFamily="2" charset="0"/>
                <a:ea typeface="Ebrima" panose="02000000000000000000" pitchFamily="2" charset="0"/>
                <a:cs typeface="Ebrima" panose="02000000000000000000" pitchFamily="2" charset="0"/>
              </a:rPr>
              <a:t>Migratory Species</a:t>
            </a:r>
          </a:p>
          <a:p>
            <a:pPr marL="0" indent="0" algn="ctr">
              <a:spcBef>
                <a:spcPts val="600"/>
              </a:spcBef>
              <a:buFont typeface="Arial" panose="020B0604020202020204" pitchFamily="34" charset="0"/>
              <a:buNone/>
            </a:pPr>
            <a:r>
              <a:rPr lang="en-US" sz="1800" dirty="0">
                <a:solidFill>
                  <a:srgbClr val="282560"/>
                </a:solidFill>
                <a:latin typeface="Ebrima" panose="02000000000000000000" pitchFamily="2" charset="0"/>
                <a:ea typeface="Ebrima" panose="02000000000000000000" pitchFamily="2" charset="0"/>
                <a:cs typeface="Ebrima" panose="02000000000000000000" pitchFamily="2" charset="0"/>
              </a:rPr>
              <a:t>Depend on the fish, amphibians, insects, &amp; crustaceans</a:t>
            </a:r>
          </a:p>
        </p:txBody>
      </p:sp>
      <p:sp>
        <p:nvSpPr>
          <p:cNvPr id="4" name="Google Shape;684;p33">
            <a:extLst>
              <a:ext uri="{FF2B5EF4-FFF2-40B4-BE49-F238E27FC236}">
                <a16:creationId xmlns:a16="http://schemas.microsoft.com/office/drawing/2014/main" id="{36E5E830-B239-B7AD-E60C-279289C56F4A}"/>
              </a:ext>
            </a:extLst>
          </p:cNvPr>
          <p:cNvSpPr txBox="1">
            <a:spLocks/>
          </p:cNvSpPr>
          <p:nvPr/>
        </p:nvSpPr>
        <p:spPr>
          <a:xfrm>
            <a:off x="5523422" y="3918684"/>
            <a:ext cx="2032500" cy="1279200"/>
          </a:xfrm>
          <a:prstGeom prst="rect">
            <a:avLst/>
          </a:prstGeom>
        </p:spPr>
        <p:txBody>
          <a:bodyPr spcFirstLastPara="1" vert="horz" wrap="square" lIns="91425" tIns="91425" rIns="91425" bIns="91425" rtlCol="0" anchor="t" anchorCtr="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600"/>
              </a:spcBef>
              <a:buFont typeface="Arial" panose="020B0604020202020204" pitchFamily="34" charset="0"/>
              <a:buNone/>
            </a:pPr>
            <a:r>
              <a:rPr lang="en-US" sz="2400" b="1" dirty="0">
                <a:solidFill>
                  <a:srgbClr val="282560"/>
                </a:solidFill>
                <a:latin typeface="Ebrima" panose="02000000000000000000" pitchFamily="2" charset="0"/>
                <a:ea typeface="Ebrima" panose="02000000000000000000" pitchFamily="2" charset="0"/>
                <a:cs typeface="Ebrima" panose="02000000000000000000" pitchFamily="2" charset="0"/>
              </a:rPr>
              <a:t>Nursery Grounds</a:t>
            </a:r>
          </a:p>
          <a:p>
            <a:pPr marL="0" indent="0" algn="ctr">
              <a:spcBef>
                <a:spcPts val="600"/>
              </a:spcBef>
              <a:buFont typeface="Arial" panose="020B0604020202020204" pitchFamily="34" charset="0"/>
              <a:buNone/>
            </a:pPr>
            <a:r>
              <a:rPr lang="en-US" sz="1800" dirty="0">
                <a:solidFill>
                  <a:srgbClr val="282560"/>
                </a:solidFill>
                <a:latin typeface="Ebrima" panose="02000000000000000000" pitchFamily="2" charset="0"/>
                <a:ea typeface="Ebrima" panose="02000000000000000000" pitchFamily="2" charset="0"/>
                <a:cs typeface="Ebrima" panose="02000000000000000000" pitchFamily="2" charset="0"/>
              </a:rPr>
              <a:t>Many species rely on the ecosystem to  raise their young, to forage, and for shelter </a:t>
            </a:r>
          </a:p>
        </p:txBody>
      </p:sp>
      <p:pic>
        <p:nvPicPr>
          <p:cNvPr id="5" name="Google Shape;686;p33">
            <a:extLst>
              <a:ext uri="{FF2B5EF4-FFF2-40B4-BE49-F238E27FC236}">
                <a16:creationId xmlns:a16="http://schemas.microsoft.com/office/drawing/2014/main" id="{646D6FBA-0AB7-D718-187A-FB40916A41E5}"/>
              </a:ext>
            </a:extLst>
          </p:cNvPr>
          <p:cNvPicPr preferRelativeResize="0"/>
          <p:nvPr/>
        </p:nvPicPr>
        <p:blipFill>
          <a:blip r:embed="rId4">
            <a:alphaModFix/>
          </a:blip>
          <a:stretch>
            <a:fillRect/>
          </a:stretch>
        </p:blipFill>
        <p:spPr>
          <a:xfrm>
            <a:off x="804069" y="1694396"/>
            <a:ext cx="1683301" cy="2038917"/>
          </a:xfrm>
          <a:prstGeom prst="rect">
            <a:avLst/>
          </a:prstGeom>
          <a:ln>
            <a:noFill/>
          </a:ln>
          <a:effectLst>
            <a:outerShdw blurRad="292100" dist="139700" dir="2700000" algn="tl" rotWithShape="0">
              <a:srgbClr val="333333">
                <a:alpha val="65000"/>
              </a:srgbClr>
            </a:outerShdw>
          </a:effectLst>
        </p:spPr>
      </p:pic>
      <p:pic>
        <p:nvPicPr>
          <p:cNvPr id="6" name="Google Shape;687;p33">
            <a:extLst>
              <a:ext uri="{FF2B5EF4-FFF2-40B4-BE49-F238E27FC236}">
                <a16:creationId xmlns:a16="http://schemas.microsoft.com/office/drawing/2014/main" id="{DC172C14-8504-34C0-4438-539F1D3B5DC9}"/>
              </a:ext>
            </a:extLst>
          </p:cNvPr>
          <p:cNvPicPr preferRelativeResize="0"/>
          <p:nvPr/>
        </p:nvPicPr>
        <p:blipFill>
          <a:blip r:embed="rId5">
            <a:alphaModFix/>
          </a:blip>
          <a:stretch>
            <a:fillRect/>
          </a:stretch>
        </p:blipFill>
        <p:spPr>
          <a:xfrm>
            <a:off x="5270770" y="1705877"/>
            <a:ext cx="2317813" cy="2038925"/>
          </a:xfrm>
          <a:prstGeom prst="rect">
            <a:avLst/>
          </a:prstGeom>
          <a:ln>
            <a:noFill/>
          </a:ln>
          <a:effectLst>
            <a:outerShdw blurRad="292100" dist="139700" dir="2700000" algn="tl" rotWithShape="0">
              <a:srgbClr val="333333">
                <a:alpha val="65000"/>
              </a:srgbClr>
            </a:outerShdw>
          </a:effectLst>
        </p:spPr>
      </p:pic>
      <p:pic>
        <p:nvPicPr>
          <p:cNvPr id="7" name="Google Shape;688;p33">
            <a:extLst>
              <a:ext uri="{FF2B5EF4-FFF2-40B4-BE49-F238E27FC236}">
                <a16:creationId xmlns:a16="http://schemas.microsoft.com/office/drawing/2014/main" id="{6FCE654A-B364-4004-DB10-E4FD8E63952D}"/>
              </a:ext>
            </a:extLst>
          </p:cNvPr>
          <p:cNvPicPr preferRelativeResize="0"/>
          <p:nvPr/>
        </p:nvPicPr>
        <p:blipFill>
          <a:blip r:embed="rId6">
            <a:alphaModFix/>
          </a:blip>
          <a:stretch>
            <a:fillRect/>
          </a:stretch>
        </p:blipFill>
        <p:spPr>
          <a:xfrm>
            <a:off x="2801347" y="1682438"/>
            <a:ext cx="2155446" cy="2074425"/>
          </a:xfrm>
          <a:prstGeom prst="rect">
            <a:avLst/>
          </a:prstGeom>
          <a:ln>
            <a:noFill/>
          </a:ln>
          <a:effectLst>
            <a:outerShdw blurRad="292100" dist="139700" dir="2700000" algn="tl" rotWithShape="0">
              <a:srgbClr val="333333">
                <a:alpha val="65000"/>
              </a:srgbClr>
            </a:outerShdw>
          </a:effectLst>
        </p:spPr>
      </p:pic>
      <p:sp>
        <p:nvSpPr>
          <p:cNvPr id="8" name="Title 4">
            <a:extLst>
              <a:ext uri="{FF2B5EF4-FFF2-40B4-BE49-F238E27FC236}">
                <a16:creationId xmlns:a16="http://schemas.microsoft.com/office/drawing/2014/main" id="{D5241063-3DDA-6499-AFEE-E9D4A2B24D37}"/>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Let’s Explore!</a:t>
            </a:r>
          </a:p>
          <a:p>
            <a:pPr defTabSz="914377"/>
            <a:r>
              <a:rPr lang="en-US" sz="2933" dirty="0">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dirty="0">
                <a:solidFill>
                  <a:srgbClr val="7BC8C0"/>
                </a:solidFill>
                <a:latin typeface="Bahnschrift SemiBold SemiConden" panose="020B0502040204020203" pitchFamily="34" charset="0"/>
                <a:sym typeface="Arial"/>
              </a:rPr>
              <a:t>Coastal Habitats</a:t>
            </a:r>
          </a:p>
          <a:p>
            <a:pPr defTabSz="914377"/>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Review</a:t>
            </a:r>
          </a:p>
          <a:p>
            <a:pPr algn="ctr" defTabSz="914377"/>
            <a:endParaRPr lang="en-US" sz="4800" dirty="0">
              <a:solidFill>
                <a:srgbClr val="328485"/>
              </a:solidFill>
              <a:latin typeface="Bahnschrift SemiBold SemiConden" panose="020B0502040204020203" pitchFamily="34" charset="0"/>
              <a:sym typeface="Arial"/>
            </a:endParaRPr>
          </a:p>
          <a:p>
            <a:pPr defTabSz="914377"/>
            <a:endParaRPr lang="en-US" sz="3200" dirty="0">
              <a:solidFill>
                <a:prstClr val="white"/>
              </a:solidFill>
              <a:latin typeface="Bahnschrift SemiBold SemiConden" panose="020B0502040204020203" pitchFamily="34" charset="0"/>
              <a:sym typeface="Arial"/>
            </a:endParaRPr>
          </a:p>
        </p:txBody>
      </p:sp>
    </p:spTree>
    <p:extLst>
      <p:ext uri="{BB962C8B-B14F-4D97-AF65-F5344CB8AC3E}">
        <p14:creationId xmlns:p14="http://schemas.microsoft.com/office/powerpoint/2010/main" val="378783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dirty="0">
                <a:solidFill>
                  <a:srgbClr val="328486"/>
                </a:solidFill>
                <a:latin typeface="Bahnschrift SemiBold Condensed" panose="020B0502040204020203" pitchFamily="34" charset="0"/>
                <a:sym typeface="Arial"/>
              </a:rPr>
              <a:t>Wetland Adaptations: Flora</a:t>
            </a:r>
            <a:endParaRPr lang="en-US" sz="6600" dirty="0">
              <a:solidFill>
                <a:srgbClr val="328486"/>
              </a:solidFill>
              <a:latin typeface="Bahnschrift SemiBold Condensed" panose="020B0502040204020203" pitchFamily="34" charset="0"/>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dirty="0">
                <a:solidFill>
                  <a:schemeClr val="bg1"/>
                </a:solidFill>
                <a:latin typeface="Bahnschrift SemiBold SemiConden" panose="020B0502040204020203" pitchFamily="34" charset="0"/>
                <a:cs typeface="Arial"/>
                <a:sym typeface="Arial"/>
              </a:rPr>
              <a:t>Agenda</a:t>
            </a:r>
          </a:p>
        </p:txBody>
      </p:sp>
      <p:sp>
        <p:nvSpPr>
          <p:cNvPr id="8" name="Title 4">
            <a:extLst>
              <a:ext uri="{FF2B5EF4-FFF2-40B4-BE49-F238E27FC236}">
                <a16:creationId xmlns:a16="http://schemas.microsoft.com/office/drawing/2014/main" id="{D5241063-3DDA-6499-AFEE-E9D4A2B24D37}"/>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Let’s Explore!</a:t>
            </a:r>
          </a:p>
          <a:p>
            <a:pPr defTabSz="914377"/>
            <a:r>
              <a:rPr lang="en-US" sz="2933" dirty="0">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dirty="0">
                <a:solidFill>
                  <a:srgbClr val="7BC8C0"/>
                </a:solidFill>
                <a:latin typeface="Bahnschrift SemiBold SemiConden" panose="020B0502040204020203" pitchFamily="34" charset="0"/>
                <a:sym typeface="Arial"/>
              </a:rPr>
              <a:t>Coastal Habitats</a:t>
            </a:r>
          </a:p>
          <a:p>
            <a:pPr defTabSz="914377"/>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Review</a:t>
            </a:r>
          </a:p>
          <a:p>
            <a:pPr algn="ctr" defTabSz="914377"/>
            <a:endParaRPr lang="en-US" sz="4800" dirty="0">
              <a:solidFill>
                <a:srgbClr val="328485"/>
              </a:solidFill>
              <a:latin typeface="Bahnschrift SemiBold SemiConden" panose="020B0502040204020203" pitchFamily="34" charset="0"/>
              <a:sym typeface="Arial"/>
            </a:endParaRPr>
          </a:p>
          <a:p>
            <a:pPr defTabSz="914377"/>
            <a:endParaRPr lang="en-US" sz="3200" dirty="0">
              <a:solidFill>
                <a:prstClr val="white"/>
              </a:solidFill>
              <a:latin typeface="Bahnschrift SemiBold SemiConden" panose="020B0502040204020203" pitchFamily="34" charset="0"/>
              <a:sym typeface="Arial"/>
            </a:endParaRPr>
          </a:p>
        </p:txBody>
      </p:sp>
      <p:sp>
        <p:nvSpPr>
          <p:cNvPr id="9" name="Google Shape;694;p34">
            <a:extLst>
              <a:ext uri="{FF2B5EF4-FFF2-40B4-BE49-F238E27FC236}">
                <a16:creationId xmlns:a16="http://schemas.microsoft.com/office/drawing/2014/main" id="{8360125F-22FA-DD5D-6190-E322A550636A}"/>
              </a:ext>
            </a:extLst>
          </p:cNvPr>
          <p:cNvSpPr txBox="1">
            <a:spLocks/>
          </p:cNvSpPr>
          <p:nvPr/>
        </p:nvSpPr>
        <p:spPr>
          <a:xfrm>
            <a:off x="614225" y="1433776"/>
            <a:ext cx="3417873" cy="443409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457200" marR="0" lvl="0" indent="-374650" defTabSz="914400" rtl="0" eaLnBrk="1" fontAlgn="auto" latinLnBrk="0" hangingPunct="1">
              <a:lnSpc>
                <a:spcPct val="100000"/>
              </a:lnSpc>
              <a:spcBef>
                <a:spcPts val="600"/>
              </a:spcBef>
              <a:spcAft>
                <a:spcPts val="0"/>
              </a:spcAft>
              <a:buClr>
                <a:srgbClr val="3D4965"/>
              </a:buClr>
              <a:buSzPts val="2300"/>
              <a:buFont typeface="Dosis"/>
              <a:buChar char="●"/>
              <a:tabLst/>
              <a:defRPr/>
            </a:pPr>
            <a:r>
              <a:rPr kumimoji="0" lang="en-US" sz="2400" b="1" i="0" u="none" strike="noStrike" kern="0" cap="none" spc="0" normalizeH="0" baseline="0" noProof="0" dirty="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rPr>
              <a:t>Longer than usual stems</a:t>
            </a:r>
            <a:r>
              <a:rPr kumimoji="0" lang="en-US" sz="2400" b="0" i="0" u="none" strike="noStrike" kern="0" cap="none" spc="0" normalizeH="0" baseline="0" noProof="0" dirty="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rPr>
              <a:t> with special </a:t>
            </a:r>
            <a:r>
              <a:rPr kumimoji="0" lang="en-US" sz="2400" b="1" i="0" u="none" strike="noStrike" kern="0" cap="none" spc="0" normalizeH="0" baseline="0" noProof="0" dirty="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rPr>
              <a:t>air pockets </a:t>
            </a:r>
            <a:r>
              <a:rPr kumimoji="0" lang="en-US" sz="2400" b="0" i="0" u="none" strike="noStrike" kern="0" cap="none" spc="0" normalizeH="0" baseline="0" noProof="0" dirty="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rPr>
              <a:t>to </a:t>
            </a:r>
            <a:r>
              <a:rPr kumimoji="0" lang="en-US" sz="2400" b="1" i="0" u="none" strike="noStrike" kern="0" cap="none" spc="0" normalizeH="0" baseline="0" noProof="0" dirty="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rPr>
              <a:t>deliver more oxygen</a:t>
            </a:r>
            <a:r>
              <a:rPr kumimoji="0" lang="en-US" sz="2400" b="0" i="0" u="none" strike="noStrike" kern="0" cap="none" spc="0" normalizeH="0" baseline="0" noProof="0" dirty="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rPr>
              <a:t> to the roots</a:t>
            </a:r>
          </a:p>
          <a:p>
            <a:pPr marL="82550" marR="0" lvl="0" indent="0" defTabSz="914400" rtl="0" eaLnBrk="1" fontAlgn="auto" latinLnBrk="0" hangingPunct="1">
              <a:lnSpc>
                <a:spcPct val="100000"/>
              </a:lnSpc>
              <a:spcBef>
                <a:spcPts val="600"/>
              </a:spcBef>
              <a:spcAft>
                <a:spcPts val="0"/>
              </a:spcAft>
              <a:buClr>
                <a:srgbClr val="3D4965"/>
              </a:buClr>
              <a:buSzPts val="2300"/>
              <a:buNone/>
              <a:tabLst/>
              <a:defRPr/>
            </a:pPr>
            <a:endParaRPr kumimoji="0" lang="en-US" sz="2400" b="0" i="0" u="none" strike="noStrike" kern="0" cap="none" spc="0" normalizeH="0" baseline="0" noProof="0" dirty="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endParaRPr>
          </a:p>
          <a:p>
            <a:pPr indent="-374650">
              <a:buClr>
                <a:srgbClr val="3D4965"/>
              </a:buClr>
              <a:buSzPts val="2300"/>
              <a:buFont typeface="Dosis"/>
              <a:buChar char="●"/>
            </a:pPr>
            <a:r>
              <a:rPr lang="en-US" sz="2400" b="1" dirty="0">
                <a:solidFill>
                  <a:srgbClr val="282560"/>
                </a:solidFill>
                <a:latin typeface="Ebrima" panose="02000000000000000000" pitchFamily="2" charset="0"/>
                <a:ea typeface="Ebrima" panose="02000000000000000000" pitchFamily="2" charset="0"/>
                <a:cs typeface="Ebrima" panose="02000000000000000000" pitchFamily="2" charset="0"/>
              </a:rPr>
              <a:t>Root systems </a:t>
            </a:r>
            <a:r>
              <a:rPr lang="en-US" sz="2400" dirty="0">
                <a:solidFill>
                  <a:srgbClr val="282560"/>
                </a:solidFill>
                <a:latin typeface="Ebrima" panose="02000000000000000000" pitchFamily="2" charset="0"/>
                <a:ea typeface="Ebrima" panose="02000000000000000000" pitchFamily="2" charset="0"/>
                <a:cs typeface="Ebrima" panose="02000000000000000000" pitchFamily="2" charset="0"/>
              </a:rPr>
              <a:t>that allow the plant to live in very wet conditions  </a:t>
            </a:r>
            <a:br>
              <a:rPr lang="en-US" sz="2400" dirty="0">
                <a:solidFill>
                  <a:srgbClr val="282560"/>
                </a:solidFill>
                <a:latin typeface="Ebrima" panose="02000000000000000000" pitchFamily="2" charset="0"/>
                <a:ea typeface="Ebrima" panose="02000000000000000000" pitchFamily="2" charset="0"/>
                <a:cs typeface="Ebrima" panose="02000000000000000000" pitchFamily="2" charset="0"/>
              </a:rPr>
            </a:br>
            <a:endParaRPr kumimoji="0" lang="en-US" sz="2400" b="0" i="0" u="none" strike="noStrike" kern="0" cap="none" spc="0" normalizeH="0" baseline="0" noProof="0" dirty="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endParaRPr>
          </a:p>
          <a:p>
            <a:pPr marL="457200" marR="0" lvl="0" indent="0" defTabSz="914400" rtl="0" eaLnBrk="1" fontAlgn="auto" latinLnBrk="0" hangingPunct="1">
              <a:lnSpc>
                <a:spcPct val="100000"/>
              </a:lnSpc>
              <a:spcBef>
                <a:spcPts val="600"/>
              </a:spcBef>
              <a:spcAft>
                <a:spcPts val="0"/>
              </a:spcAft>
              <a:buClr>
                <a:srgbClr val="3D4965"/>
              </a:buClr>
              <a:buSzPts val="2600"/>
              <a:buFont typeface="Dosis"/>
              <a:buNone/>
              <a:tabLst/>
              <a:defRPr/>
            </a:pPr>
            <a:endParaRPr kumimoji="0" lang="en-US" sz="2400" b="0" i="0" u="none" strike="noStrike" kern="0" cap="none" spc="0" normalizeH="0" baseline="0" noProof="0" dirty="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endParaRPr>
          </a:p>
          <a:p>
            <a:pPr marL="457200" marR="0" lvl="0" indent="0" defTabSz="914400" rtl="0" eaLnBrk="1" fontAlgn="auto" latinLnBrk="0" hangingPunct="1">
              <a:lnSpc>
                <a:spcPct val="100000"/>
              </a:lnSpc>
              <a:spcBef>
                <a:spcPts val="600"/>
              </a:spcBef>
              <a:spcAft>
                <a:spcPts val="0"/>
              </a:spcAft>
              <a:buClr>
                <a:srgbClr val="3D4965"/>
              </a:buClr>
              <a:buSzPts val="2600"/>
              <a:buFont typeface="Dosis"/>
              <a:buNone/>
              <a:tabLst/>
              <a:defRPr/>
            </a:pPr>
            <a:endParaRPr kumimoji="0" lang="en-US" sz="2400" b="0" i="0" u="none" strike="noStrike" kern="0" cap="none" spc="0" normalizeH="0" baseline="0" noProof="0" dirty="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endParaRPr>
          </a:p>
        </p:txBody>
      </p:sp>
      <p:pic>
        <p:nvPicPr>
          <p:cNvPr id="13" name="Google Shape;695;p34">
            <a:extLst>
              <a:ext uri="{FF2B5EF4-FFF2-40B4-BE49-F238E27FC236}">
                <a16:creationId xmlns:a16="http://schemas.microsoft.com/office/drawing/2014/main" id="{80F87236-C13E-C905-D2ED-0B1C604D06E8}"/>
              </a:ext>
            </a:extLst>
          </p:cNvPr>
          <p:cNvPicPr preferRelativeResize="0"/>
          <p:nvPr/>
        </p:nvPicPr>
        <p:blipFill>
          <a:blip r:embed="rId4">
            <a:alphaModFix/>
          </a:blip>
          <a:stretch>
            <a:fillRect/>
          </a:stretch>
        </p:blipFill>
        <p:spPr>
          <a:xfrm>
            <a:off x="5351434" y="1658113"/>
            <a:ext cx="2808287" cy="3985425"/>
          </a:xfrm>
          <a:prstGeom prst="rect">
            <a:avLst/>
          </a:prstGeom>
          <a:noFill/>
          <a:ln>
            <a:noFill/>
          </a:ln>
        </p:spPr>
      </p:pic>
      <p:grpSp>
        <p:nvGrpSpPr>
          <p:cNvPr id="14" name="Group 13">
            <a:extLst>
              <a:ext uri="{FF2B5EF4-FFF2-40B4-BE49-F238E27FC236}">
                <a16:creationId xmlns:a16="http://schemas.microsoft.com/office/drawing/2014/main" id="{D4E2C79F-987D-67F4-C2EB-B7FBBADB75BF}"/>
              </a:ext>
            </a:extLst>
          </p:cNvPr>
          <p:cNvGrpSpPr/>
          <p:nvPr/>
        </p:nvGrpSpPr>
        <p:grpSpPr>
          <a:xfrm>
            <a:off x="4032280" y="1809188"/>
            <a:ext cx="2076918" cy="2738138"/>
            <a:chOff x="5179218" y="542975"/>
            <a:chExt cx="1707232" cy="2738138"/>
          </a:xfrm>
        </p:grpSpPr>
        <p:cxnSp>
          <p:nvCxnSpPr>
            <p:cNvPr id="15" name="Google Shape;699;p34">
              <a:extLst>
                <a:ext uri="{FF2B5EF4-FFF2-40B4-BE49-F238E27FC236}">
                  <a16:creationId xmlns:a16="http://schemas.microsoft.com/office/drawing/2014/main" id="{51B6FBE4-5203-5B5B-217C-A75A2272610B}"/>
                </a:ext>
              </a:extLst>
            </p:cNvPr>
            <p:cNvCxnSpPr/>
            <p:nvPr/>
          </p:nvCxnSpPr>
          <p:spPr>
            <a:xfrm rot="-5400000" flipH="1">
              <a:off x="6001900" y="2396563"/>
              <a:ext cx="1288200" cy="480900"/>
            </a:xfrm>
            <a:prstGeom prst="bentConnector3">
              <a:avLst>
                <a:gd name="adj1" fmla="val 99458"/>
              </a:avLst>
            </a:prstGeom>
            <a:noFill/>
            <a:ln w="38100" cap="flat" cmpd="sng">
              <a:solidFill>
                <a:srgbClr val="7BC8C0"/>
              </a:solidFill>
              <a:prstDash val="solid"/>
              <a:round/>
              <a:headEnd type="none" w="med" len="med"/>
              <a:tailEnd type="none" w="med" len="med"/>
            </a:ln>
          </p:spPr>
        </p:cxnSp>
        <p:sp>
          <p:nvSpPr>
            <p:cNvPr id="17" name="Google Shape;696;p34">
              <a:extLst>
                <a:ext uri="{FF2B5EF4-FFF2-40B4-BE49-F238E27FC236}">
                  <a16:creationId xmlns:a16="http://schemas.microsoft.com/office/drawing/2014/main" id="{9E7F9CDE-22F5-75B8-3D0A-82940AD4EDA7}"/>
                </a:ext>
              </a:extLst>
            </p:cNvPr>
            <p:cNvSpPr txBox="1"/>
            <p:nvPr/>
          </p:nvSpPr>
          <p:spPr>
            <a:xfrm>
              <a:off x="5179218" y="1603050"/>
              <a:ext cx="969857" cy="738633"/>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b="1" dirty="0">
                  <a:solidFill>
                    <a:srgbClr val="7BC8C0"/>
                  </a:solidFill>
                  <a:latin typeface="Dosis"/>
                  <a:ea typeface="Dosis"/>
                  <a:cs typeface="Dosis"/>
                  <a:sym typeface="Dosis"/>
                </a:rPr>
                <a:t>Long stems</a:t>
              </a:r>
              <a:endParaRPr b="1" dirty="0">
                <a:solidFill>
                  <a:srgbClr val="7BC8C0"/>
                </a:solidFill>
                <a:latin typeface="Dosis"/>
                <a:ea typeface="Dosis"/>
                <a:cs typeface="Dosis"/>
                <a:sym typeface="Dosis"/>
              </a:endParaRPr>
            </a:p>
          </p:txBody>
        </p:sp>
        <p:cxnSp>
          <p:nvCxnSpPr>
            <p:cNvPr id="18" name="Google Shape;698;p34">
              <a:extLst>
                <a:ext uri="{FF2B5EF4-FFF2-40B4-BE49-F238E27FC236}">
                  <a16:creationId xmlns:a16="http://schemas.microsoft.com/office/drawing/2014/main" id="{ED60A06D-E8F0-E57E-D568-B79242BC482F}"/>
                </a:ext>
              </a:extLst>
            </p:cNvPr>
            <p:cNvCxnSpPr/>
            <p:nvPr/>
          </p:nvCxnSpPr>
          <p:spPr>
            <a:xfrm rot="5400000">
              <a:off x="5773700" y="1174775"/>
              <a:ext cx="1737600" cy="474000"/>
            </a:xfrm>
            <a:prstGeom prst="bentConnector3">
              <a:avLst>
                <a:gd name="adj1" fmla="val 0"/>
              </a:avLst>
            </a:prstGeom>
            <a:noFill/>
            <a:ln w="38100" cap="flat" cmpd="sng">
              <a:solidFill>
                <a:srgbClr val="7BC8C0"/>
              </a:solidFill>
              <a:prstDash val="solid"/>
              <a:round/>
              <a:headEnd type="none" w="med" len="med"/>
              <a:tailEnd type="none" w="med" len="med"/>
            </a:ln>
          </p:spPr>
        </p:cxnSp>
        <p:cxnSp>
          <p:nvCxnSpPr>
            <p:cNvPr id="19" name="Google Shape;702;p34">
              <a:extLst>
                <a:ext uri="{FF2B5EF4-FFF2-40B4-BE49-F238E27FC236}">
                  <a16:creationId xmlns:a16="http://schemas.microsoft.com/office/drawing/2014/main" id="{DE6A4BBD-F6E9-6D05-A7C4-925AEEB5BEFF}"/>
                </a:ext>
              </a:extLst>
            </p:cNvPr>
            <p:cNvCxnSpPr>
              <a:cxnSpLocks/>
              <a:stCxn id="17" idx="3"/>
            </p:cNvCxnSpPr>
            <p:nvPr/>
          </p:nvCxnSpPr>
          <p:spPr>
            <a:xfrm flipV="1">
              <a:off x="6149075" y="1908450"/>
              <a:ext cx="237600" cy="63917"/>
            </a:xfrm>
            <a:prstGeom prst="straightConnector1">
              <a:avLst/>
            </a:prstGeom>
            <a:noFill/>
            <a:ln w="38100" cap="flat" cmpd="sng">
              <a:solidFill>
                <a:srgbClr val="7BC8C0"/>
              </a:solidFill>
              <a:prstDash val="solid"/>
              <a:round/>
              <a:headEnd type="none" w="med" len="med"/>
              <a:tailEnd type="none" w="med" len="med"/>
            </a:ln>
          </p:spPr>
        </p:cxnSp>
      </p:grpSp>
      <p:grpSp>
        <p:nvGrpSpPr>
          <p:cNvPr id="20" name="Group 19">
            <a:extLst>
              <a:ext uri="{FF2B5EF4-FFF2-40B4-BE49-F238E27FC236}">
                <a16:creationId xmlns:a16="http://schemas.microsoft.com/office/drawing/2014/main" id="{0D8C4BAF-F57C-1130-F993-870785ECFA49}"/>
              </a:ext>
            </a:extLst>
          </p:cNvPr>
          <p:cNvGrpSpPr/>
          <p:nvPr/>
        </p:nvGrpSpPr>
        <p:grpSpPr>
          <a:xfrm>
            <a:off x="4335849" y="4713988"/>
            <a:ext cx="1790323" cy="822950"/>
            <a:chOff x="5431775" y="3447775"/>
            <a:chExt cx="1471650" cy="822950"/>
          </a:xfrm>
        </p:grpSpPr>
        <p:sp>
          <p:nvSpPr>
            <p:cNvPr id="21" name="Google Shape;697;p34">
              <a:extLst>
                <a:ext uri="{FF2B5EF4-FFF2-40B4-BE49-F238E27FC236}">
                  <a16:creationId xmlns:a16="http://schemas.microsoft.com/office/drawing/2014/main" id="{93152A5B-7C7E-FC6D-F014-0A305FFE2A2F}"/>
                </a:ext>
              </a:extLst>
            </p:cNvPr>
            <p:cNvSpPr txBox="1"/>
            <p:nvPr/>
          </p:nvSpPr>
          <p:spPr>
            <a:xfrm>
              <a:off x="5431775" y="3679450"/>
              <a:ext cx="717300" cy="461635"/>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b="1" dirty="0">
                  <a:solidFill>
                    <a:srgbClr val="73B1E2"/>
                  </a:solidFill>
                  <a:latin typeface="Ebrima" panose="02000000000000000000" pitchFamily="2" charset="0"/>
                  <a:ea typeface="Ebrima" panose="02000000000000000000" pitchFamily="2" charset="0"/>
                  <a:cs typeface="Ebrima" panose="02000000000000000000" pitchFamily="2" charset="0"/>
                  <a:sym typeface="Dosis"/>
                </a:rPr>
                <a:t>Roots</a:t>
              </a:r>
              <a:endParaRPr b="1" dirty="0">
                <a:solidFill>
                  <a:srgbClr val="73B1E2"/>
                </a:solidFill>
                <a:latin typeface="Ebrima" panose="02000000000000000000" pitchFamily="2" charset="0"/>
                <a:ea typeface="Ebrima" panose="02000000000000000000" pitchFamily="2" charset="0"/>
                <a:cs typeface="Ebrima" panose="02000000000000000000" pitchFamily="2" charset="0"/>
                <a:sym typeface="Dosis"/>
              </a:endParaRPr>
            </a:p>
          </p:txBody>
        </p:sp>
        <p:cxnSp>
          <p:nvCxnSpPr>
            <p:cNvPr id="22" name="Google Shape;700;p34">
              <a:extLst>
                <a:ext uri="{FF2B5EF4-FFF2-40B4-BE49-F238E27FC236}">
                  <a16:creationId xmlns:a16="http://schemas.microsoft.com/office/drawing/2014/main" id="{CEC8D135-1B1C-E251-9AED-11F8BAEB30D5}"/>
                </a:ext>
              </a:extLst>
            </p:cNvPr>
            <p:cNvCxnSpPr/>
            <p:nvPr/>
          </p:nvCxnSpPr>
          <p:spPr>
            <a:xfrm rot="-5400000" flipH="1">
              <a:off x="6305375" y="3672675"/>
              <a:ext cx="699900" cy="496200"/>
            </a:xfrm>
            <a:prstGeom prst="bentConnector3">
              <a:avLst>
                <a:gd name="adj1" fmla="val 102040"/>
              </a:avLst>
            </a:prstGeom>
            <a:noFill/>
            <a:ln w="38100" cap="flat" cmpd="sng">
              <a:solidFill>
                <a:srgbClr val="73B1E2"/>
              </a:solidFill>
              <a:prstDash val="solid"/>
              <a:round/>
              <a:headEnd type="none" w="med" len="med"/>
              <a:tailEnd type="none" w="med" len="med"/>
            </a:ln>
          </p:spPr>
        </p:cxnSp>
        <p:cxnSp>
          <p:nvCxnSpPr>
            <p:cNvPr id="23" name="Google Shape;701;p34">
              <a:extLst>
                <a:ext uri="{FF2B5EF4-FFF2-40B4-BE49-F238E27FC236}">
                  <a16:creationId xmlns:a16="http://schemas.microsoft.com/office/drawing/2014/main" id="{583DBAAB-A146-E353-31B0-E9C591A00BA8}"/>
                </a:ext>
              </a:extLst>
            </p:cNvPr>
            <p:cNvCxnSpPr/>
            <p:nvPr/>
          </p:nvCxnSpPr>
          <p:spPr>
            <a:xfrm flipH="1">
              <a:off x="6399700" y="3447775"/>
              <a:ext cx="492600" cy="295200"/>
            </a:xfrm>
            <a:prstGeom prst="bentConnector3">
              <a:avLst>
                <a:gd name="adj1" fmla="val 98975"/>
              </a:avLst>
            </a:prstGeom>
            <a:noFill/>
            <a:ln w="38100" cap="flat" cmpd="sng">
              <a:solidFill>
                <a:srgbClr val="73B1E2"/>
              </a:solidFill>
              <a:prstDash val="solid"/>
              <a:round/>
              <a:headEnd type="none" w="med" len="med"/>
              <a:tailEnd type="none" w="med" len="med"/>
            </a:ln>
          </p:spPr>
        </p:cxnSp>
        <p:cxnSp>
          <p:nvCxnSpPr>
            <p:cNvPr id="24" name="Google Shape;703;p34">
              <a:extLst>
                <a:ext uri="{FF2B5EF4-FFF2-40B4-BE49-F238E27FC236}">
                  <a16:creationId xmlns:a16="http://schemas.microsoft.com/office/drawing/2014/main" id="{AA69B3E5-5B0A-A7C9-D6E4-59E481241F78}"/>
                </a:ext>
              </a:extLst>
            </p:cNvPr>
            <p:cNvCxnSpPr>
              <a:cxnSpLocks/>
              <a:stCxn id="21" idx="3"/>
            </p:cNvCxnSpPr>
            <p:nvPr/>
          </p:nvCxnSpPr>
          <p:spPr>
            <a:xfrm flipV="1">
              <a:off x="6149075" y="3879550"/>
              <a:ext cx="258000" cy="30718"/>
            </a:xfrm>
            <a:prstGeom prst="straightConnector1">
              <a:avLst/>
            </a:prstGeom>
            <a:noFill/>
            <a:ln w="38100" cap="flat" cmpd="sng">
              <a:solidFill>
                <a:srgbClr val="73B1E2"/>
              </a:solidFill>
              <a:prstDash val="solid"/>
              <a:round/>
              <a:headEnd type="none" w="med" len="med"/>
              <a:tailEnd type="none" w="med" len="med"/>
            </a:ln>
          </p:spPr>
        </p:cxnSp>
      </p:grpSp>
    </p:spTree>
    <p:extLst>
      <p:ext uri="{BB962C8B-B14F-4D97-AF65-F5344CB8AC3E}">
        <p14:creationId xmlns:p14="http://schemas.microsoft.com/office/powerpoint/2010/main" val="3588423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dirty="0">
                <a:solidFill>
                  <a:srgbClr val="328486"/>
                </a:solidFill>
                <a:latin typeface="Bahnschrift SemiBold Condensed" panose="020B0502040204020203" pitchFamily="34" charset="0"/>
                <a:sym typeface="Arial"/>
              </a:rPr>
              <a:t>Wetland Adaptations: Fauna</a:t>
            </a:r>
            <a:endParaRPr lang="en-US" sz="6600" dirty="0">
              <a:solidFill>
                <a:srgbClr val="328486"/>
              </a:solidFill>
              <a:latin typeface="Bahnschrift SemiBold Condensed" panose="020B0502040204020203" pitchFamily="34" charset="0"/>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dirty="0">
                <a:solidFill>
                  <a:schemeClr val="bg1"/>
                </a:solidFill>
                <a:latin typeface="Bahnschrift SemiBold SemiConden" panose="020B0502040204020203" pitchFamily="34" charset="0"/>
                <a:cs typeface="Arial"/>
                <a:sym typeface="Arial"/>
              </a:rPr>
              <a:t>Agenda</a:t>
            </a:r>
          </a:p>
        </p:txBody>
      </p:sp>
      <p:sp>
        <p:nvSpPr>
          <p:cNvPr id="8" name="Title 4">
            <a:extLst>
              <a:ext uri="{FF2B5EF4-FFF2-40B4-BE49-F238E27FC236}">
                <a16:creationId xmlns:a16="http://schemas.microsoft.com/office/drawing/2014/main" id="{D5241063-3DDA-6499-AFEE-E9D4A2B24D37}"/>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Let’s Explore!</a:t>
            </a:r>
          </a:p>
          <a:p>
            <a:pPr defTabSz="914377"/>
            <a:r>
              <a:rPr lang="en-US" sz="2933" dirty="0">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dirty="0">
                <a:solidFill>
                  <a:srgbClr val="7BC8C0"/>
                </a:solidFill>
                <a:latin typeface="Bahnschrift SemiBold SemiConden" panose="020B0502040204020203" pitchFamily="34" charset="0"/>
                <a:sym typeface="Arial"/>
              </a:rPr>
              <a:t>Coastal Habitats</a:t>
            </a:r>
          </a:p>
          <a:p>
            <a:pPr defTabSz="914377"/>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Review</a:t>
            </a:r>
          </a:p>
          <a:p>
            <a:pPr algn="ctr" defTabSz="914377"/>
            <a:endParaRPr lang="en-US" sz="4800" dirty="0">
              <a:solidFill>
                <a:srgbClr val="328485"/>
              </a:solidFill>
              <a:latin typeface="Bahnschrift SemiBold SemiConden" panose="020B0502040204020203" pitchFamily="34" charset="0"/>
              <a:sym typeface="Arial"/>
            </a:endParaRPr>
          </a:p>
          <a:p>
            <a:pPr defTabSz="914377"/>
            <a:endParaRPr lang="en-US" sz="3200" dirty="0">
              <a:solidFill>
                <a:prstClr val="white"/>
              </a:solidFill>
              <a:latin typeface="Bahnschrift SemiBold SemiConden" panose="020B0502040204020203" pitchFamily="34" charset="0"/>
              <a:sym typeface="Arial"/>
            </a:endParaRPr>
          </a:p>
        </p:txBody>
      </p:sp>
      <p:sp>
        <p:nvSpPr>
          <p:cNvPr id="9" name="Google Shape;694;p34">
            <a:extLst>
              <a:ext uri="{FF2B5EF4-FFF2-40B4-BE49-F238E27FC236}">
                <a16:creationId xmlns:a16="http://schemas.microsoft.com/office/drawing/2014/main" id="{8360125F-22FA-DD5D-6190-E322A550636A}"/>
              </a:ext>
            </a:extLst>
          </p:cNvPr>
          <p:cNvSpPr txBox="1">
            <a:spLocks/>
          </p:cNvSpPr>
          <p:nvPr/>
        </p:nvSpPr>
        <p:spPr>
          <a:xfrm>
            <a:off x="614225" y="1433776"/>
            <a:ext cx="3417873" cy="443409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indent="-374650">
              <a:buClr>
                <a:srgbClr val="3D4965"/>
              </a:buClr>
              <a:buSzPts val="2300"/>
              <a:buFont typeface="Dosis"/>
              <a:buChar char="●"/>
            </a:pPr>
            <a:r>
              <a:rPr lang="en-US" sz="2400" kern="0" dirty="0">
                <a:solidFill>
                  <a:srgbClr val="282560"/>
                </a:solidFill>
                <a:latin typeface="Ebrima" panose="02000000000000000000" pitchFamily="2" charset="0"/>
                <a:ea typeface="Ebrima" panose="02000000000000000000" pitchFamily="2" charset="0"/>
                <a:cs typeface="Ebrima" panose="02000000000000000000" pitchFamily="2" charset="0"/>
              </a:rPr>
              <a:t>Fish &amp; crustaceans have </a:t>
            </a:r>
            <a:r>
              <a:rPr lang="en-US" sz="2400" b="1" kern="0" dirty="0">
                <a:solidFill>
                  <a:srgbClr val="282560"/>
                </a:solidFill>
                <a:latin typeface="Ebrima" panose="02000000000000000000" pitchFamily="2" charset="0"/>
                <a:ea typeface="Ebrima" panose="02000000000000000000" pitchFamily="2" charset="0"/>
                <a:cs typeface="Ebrima" panose="02000000000000000000" pitchFamily="2" charset="0"/>
              </a:rPr>
              <a:t>special gills </a:t>
            </a:r>
            <a:r>
              <a:rPr lang="en-US" sz="2400" kern="0" dirty="0">
                <a:solidFill>
                  <a:srgbClr val="282560"/>
                </a:solidFill>
                <a:latin typeface="Ebrima" panose="02000000000000000000" pitchFamily="2" charset="0"/>
                <a:ea typeface="Ebrima" panose="02000000000000000000" pitchFamily="2" charset="0"/>
                <a:cs typeface="Ebrima" panose="02000000000000000000" pitchFamily="2" charset="0"/>
              </a:rPr>
              <a:t>&amp; </a:t>
            </a:r>
            <a:r>
              <a:rPr lang="en-US" sz="2400" b="1" kern="0" dirty="0">
                <a:solidFill>
                  <a:srgbClr val="282560"/>
                </a:solidFill>
                <a:latin typeface="Ebrima" panose="02000000000000000000" pitchFamily="2" charset="0"/>
                <a:ea typeface="Ebrima" panose="02000000000000000000" pitchFamily="2" charset="0"/>
                <a:cs typeface="Ebrima" panose="02000000000000000000" pitchFamily="2" charset="0"/>
              </a:rPr>
              <a:t>breathable skin</a:t>
            </a:r>
            <a:endParaRPr kumimoji="0" lang="en-US" sz="2400" b="1" i="0" u="none" strike="noStrike" kern="0" cap="none" spc="0" normalizeH="0" baseline="0" noProof="0" dirty="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endParaRPr>
          </a:p>
          <a:p>
            <a:pPr lvl="1" indent="-374650">
              <a:spcBef>
                <a:spcPts val="600"/>
              </a:spcBef>
              <a:buClr>
                <a:srgbClr val="3D4965"/>
              </a:buClr>
              <a:buSzPts val="2300"/>
              <a:buFont typeface="Dosis"/>
              <a:buChar char="●"/>
            </a:pPr>
            <a:r>
              <a:rPr kumimoji="0" lang="en-US" sz="1800" i="0" u="none" strike="noStrike" kern="0" cap="none" spc="0" normalizeH="0" baseline="0" noProof="0" dirty="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rPr>
              <a:t>Still water has less dissolved oxygen</a:t>
            </a:r>
          </a:p>
          <a:p>
            <a:pPr lvl="1" indent="-374650">
              <a:spcBef>
                <a:spcPts val="600"/>
              </a:spcBef>
              <a:buClr>
                <a:srgbClr val="3D4965"/>
              </a:buClr>
              <a:buSzPts val="2300"/>
              <a:buFont typeface="Dosis"/>
              <a:buChar char="●"/>
            </a:pPr>
            <a:endParaRPr lang="en-US" sz="1800" b="1" kern="0" dirty="0">
              <a:solidFill>
                <a:srgbClr val="282560"/>
              </a:solidFill>
              <a:latin typeface="Ebrima" panose="02000000000000000000" pitchFamily="2" charset="0"/>
              <a:ea typeface="Ebrima" panose="02000000000000000000" pitchFamily="2" charset="0"/>
              <a:cs typeface="Ebrima" panose="02000000000000000000" pitchFamily="2" charset="0"/>
            </a:endParaRPr>
          </a:p>
          <a:p>
            <a:pPr indent="-374650">
              <a:buClr>
                <a:srgbClr val="3D4965"/>
              </a:buClr>
              <a:buSzPts val="2300"/>
              <a:buFont typeface="Dosis"/>
              <a:buChar char="●"/>
            </a:pPr>
            <a:r>
              <a:rPr lang="en-US" sz="2400" b="1" kern="0" dirty="0">
                <a:solidFill>
                  <a:srgbClr val="282560"/>
                </a:solidFill>
                <a:latin typeface="Ebrima" panose="02000000000000000000" pitchFamily="2" charset="0"/>
                <a:ea typeface="Ebrima" panose="02000000000000000000" pitchFamily="2" charset="0"/>
                <a:cs typeface="Ebrima" panose="02000000000000000000" pitchFamily="2" charset="0"/>
              </a:rPr>
              <a:t>Hemoglobin </a:t>
            </a:r>
            <a:r>
              <a:rPr lang="en-US" sz="2400" kern="0" dirty="0">
                <a:solidFill>
                  <a:srgbClr val="282560"/>
                </a:solidFill>
                <a:latin typeface="Ebrima" panose="02000000000000000000" pitchFamily="2" charset="0"/>
                <a:ea typeface="Ebrima" panose="02000000000000000000" pitchFamily="2" charset="0"/>
                <a:cs typeface="Ebrima" panose="02000000000000000000" pitchFamily="2" charset="0"/>
              </a:rPr>
              <a:t>that carries oxygen in their blood</a:t>
            </a:r>
            <a:br>
              <a:rPr lang="en-US" sz="2400" dirty="0">
                <a:solidFill>
                  <a:srgbClr val="282560"/>
                </a:solidFill>
                <a:latin typeface="Ebrima" panose="02000000000000000000" pitchFamily="2" charset="0"/>
                <a:ea typeface="Ebrima" panose="02000000000000000000" pitchFamily="2" charset="0"/>
                <a:cs typeface="Ebrima" panose="02000000000000000000" pitchFamily="2" charset="0"/>
              </a:rPr>
            </a:br>
            <a:endParaRPr kumimoji="0" lang="en-US" sz="2400" b="0" i="0" u="none" strike="noStrike" kern="0" cap="none" spc="0" normalizeH="0" baseline="0" noProof="0" dirty="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endParaRPr>
          </a:p>
          <a:p>
            <a:pPr marL="457200" marR="0" lvl="0" indent="0" defTabSz="914400" rtl="0" eaLnBrk="1" fontAlgn="auto" latinLnBrk="0" hangingPunct="1">
              <a:lnSpc>
                <a:spcPct val="100000"/>
              </a:lnSpc>
              <a:spcBef>
                <a:spcPts val="600"/>
              </a:spcBef>
              <a:spcAft>
                <a:spcPts val="0"/>
              </a:spcAft>
              <a:buClr>
                <a:srgbClr val="3D4965"/>
              </a:buClr>
              <a:buSzPts val="2600"/>
              <a:buFont typeface="Dosis"/>
              <a:buNone/>
              <a:tabLst/>
              <a:defRPr/>
            </a:pPr>
            <a:endParaRPr kumimoji="0" lang="en-US" sz="2400" b="0" i="0" u="none" strike="noStrike" kern="0" cap="none" spc="0" normalizeH="0" baseline="0" noProof="0" dirty="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endParaRPr>
          </a:p>
          <a:p>
            <a:pPr marL="457200" marR="0" lvl="0" indent="0" defTabSz="914400" rtl="0" eaLnBrk="1" fontAlgn="auto" latinLnBrk="0" hangingPunct="1">
              <a:lnSpc>
                <a:spcPct val="100000"/>
              </a:lnSpc>
              <a:spcBef>
                <a:spcPts val="600"/>
              </a:spcBef>
              <a:spcAft>
                <a:spcPts val="0"/>
              </a:spcAft>
              <a:buClr>
                <a:srgbClr val="3D4965"/>
              </a:buClr>
              <a:buSzPts val="2600"/>
              <a:buFont typeface="Dosis"/>
              <a:buNone/>
              <a:tabLst/>
              <a:defRPr/>
            </a:pPr>
            <a:endParaRPr kumimoji="0" lang="en-US" sz="2400" b="0" i="0" u="none" strike="noStrike" kern="0" cap="none" spc="0" normalizeH="0" baseline="0" noProof="0" dirty="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endParaRPr>
          </a:p>
        </p:txBody>
      </p:sp>
      <p:pic>
        <p:nvPicPr>
          <p:cNvPr id="2" name="Google Shape;711;p35">
            <a:extLst>
              <a:ext uri="{FF2B5EF4-FFF2-40B4-BE49-F238E27FC236}">
                <a16:creationId xmlns:a16="http://schemas.microsoft.com/office/drawing/2014/main" id="{8C1D4F20-8649-8027-BDB2-6681374D95BC}"/>
              </a:ext>
            </a:extLst>
          </p:cNvPr>
          <p:cNvPicPr preferRelativeResize="0"/>
          <p:nvPr/>
        </p:nvPicPr>
        <p:blipFill>
          <a:blip r:embed="rId4">
            <a:alphaModFix/>
          </a:blip>
          <a:stretch>
            <a:fillRect/>
          </a:stretch>
        </p:blipFill>
        <p:spPr>
          <a:xfrm>
            <a:off x="3936231" y="4026817"/>
            <a:ext cx="3981370" cy="1841056"/>
          </a:xfrm>
          <a:prstGeom prst="rect">
            <a:avLst/>
          </a:prstGeom>
          <a:noFill/>
          <a:ln>
            <a:noFill/>
          </a:ln>
        </p:spPr>
      </p:pic>
      <p:grpSp>
        <p:nvGrpSpPr>
          <p:cNvPr id="3" name="Group 2">
            <a:extLst>
              <a:ext uri="{FF2B5EF4-FFF2-40B4-BE49-F238E27FC236}">
                <a16:creationId xmlns:a16="http://schemas.microsoft.com/office/drawing/2014/main" id="{99992054-4B72-0D93-7C01-888AD802A1AB}"/>
              </a:ext>
            </a:extLst>
          </p:cNvPr>
          <p:cNvGrpSpPr/>
          <p:nvPr/>
        </p:nvGrpSpPr>
        <p:grpSpPr>
          <a:xfrm>
            <a:off x="3741334" y="4065185"/>
            <a:ext cx="4413242" cy="2331351"/>
            <a:chOff x="4371225" y="2292705"/>
            <a:chExt cx="4413242" cy="2331351"/>
          </a:xfrm>
        </p:grpSpPr>
        <p:sp>
          <p:nvSpPr>
            <p:cNvPr id="4" name="Google Shape;709;p35">
              <a:extLst>
                <a:ext uri="{FF2B5EF4-FFF2-40B4-BE49-F238E27FC236}">
                  <a16:creationId xmlns:a16="http://schemas.microsoft.com/office/drawing/2014/main" id="{DC646C3F-1E87-8D1C-3B45-A62EBCE3BD43}"/>
                </a:ext>
              </a:extLst>
            </p:cNvPr>
            <p:cNvSpPr txBox="1"/>
            <p:nvPr/>
          </p:nvSpPr>
          <p:spPr>
            <a:xfrm>
              <a:off x="4627079" y="4192956"/>
              <a:ext cx="1150800" cy="4311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600" b="1" dirty="0">
                  <a:solidFill>
                    <a:schemeClr val="accent1"/>
                  </a:solidFill>
                  <a:latin typeface="Dosis"/>
                  <a:ea typeface="Dosis"/>
                  <a:cs typeface="Dosis"/>
                  <a:sym typeface="Dosis"/>
                </a:rPr>
                <a:t>Special gills </a:t>
              </a:r>
              <a:endParaRPr sz="1600" b="1" dirty="0">
                <a:solidFill>
                  <a:schemeClr val="accent1"/>
                </a:solidFill>
                <a:latin typeface="Dosis"/>
                <a:ea typeface="Dosis"/>
                <a:cs typeface="Dosis"/>
                <a:sym typeface="Dosis"/>
              </a:endParaRPr>
            </a:p>
          </p:txBody>
        </p:sp>
        <p:cxnSp>
          <p:nvCxnSpPr>
            <p:cNvPr id="5" name="Google Shape;712;p35">
              <a:extLst>
                <a:ext uri="{FF2B5EF4-FFF2-40B4-BE49-F238E27FC236}">
                  <a16:creationId xmlns:a16="http://schemas.microsoft.com/office/drawing/2014/main" id="{625F32E7-E3B8-C1C4-4CA1-3D89259E3D5E}"/>
                </a:ext>
              </a:extLst>
            </p:cNvPr>
            <p:cNvCxnSpPr>
              <a:cxnSpLocks/>
              <a:stCxn id="4" idx="0"/>
            </p:cNvCxnSpPr>
            <p:nvPr/>
          </p:nvCxnSpPr>
          <p:spPr>
            <a:xfrm rot="10800000" flipH="1">
              <a:off x="5202479" y="3245556"/>
              <a:ext cx="396900" cy="947400"/>
            </a:xfrm>
            <a:prstGeom prst="straightConnector1">
              <a:avLst/>
            </a:prstGeom>
            <a:noFill/>
            <a:ln w="28575" cap="flat" cmpd="sng">
              <a:solidFill>
                <a:srgbClr val="6D9EEB"/>
              </a:solidFill>
              <a:prstDash val="solid"/>
              <a:round/>
              <a:headEnd type="none" w="med" len="med"/>
              <a:tailEnd type="triangle" w="med" len="med"/>
            </a:ln>
          </p:spPr>
        </p:cxnSp>
        <p:sp>
          <p:nvSpPr>
            <p:cNvPr id="6" name="Google Shape;713;p35">
              <a:extLst>
                <a:ext uri="{FF2B5EF4-FFF2-40B4-BE49-F238E27FC236}">
                  <a16:creationId xmlns:a16="http://schemas.microsoft.com/office/drawing/2014/main" id="{1EBD96EC-D2FC-BBC8-C93A-B42728032FDE}"/>
                </a:ext>
              </a:extLst>
            </p:cNvPr>
            <p:cNvSpPr txBox="1"/>
            <p:nvPr/>
          </p:nvSpPr>
          <p:spPr>
            <a:xfrm>
              <a:off x="6722333" y="4192954"/>
              <a:ext cx="2001300" cy="4311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600" b="1">
                  <a:solidFill>
                    <a:schemeClr val="accent1"/>
                  </a:solidFill>
                  <a:latin typeface="Dosis"/>
                  <a:ea typeface="Dosis"/>
                  <a:cs typeface="Dosis"/>
                  <a:sym typeface="Dosis"/>
                </a:rPr>
                <a:t>Breathable skin!</a:t>
              </a:r>
              <a:endParaRPr sz="1600" b="1">
                <a:solidFill>
                  <a:schemeClr val="accent1"/>
                </a:solidFill>
                <a:latin typeface="Dosis"/>
                <a:ea typeface="Dosis"/>
                <a:cs typeface="Dosis"/>
                <a:sym typeface="Dosis"/>
              </a:endParaRPr>
            </a:p>
          </p:txBody>
        </p:sp>
        <p:sp>
          <p:nvSpPr>
            <p:cNvPr id="7" name="Google Shape;714;p35">
              <a:extLst>
                <a:ext uri="{FF2B5EF4-FFF2-40B4-BE49-F238E27FC236}">
                  <a16:creationId xmlns:a16="http://schemas.microsoft.com/office/drawing/2014/main" id="{7C49B99B-0504-BC58-B8A1-AC4AD9F1528E}"/>
                </a:ext>
              </a:extLst>
            </p:cNvPr>
            <p:cNvSpPr/>
            <p:nvPr/>
          </p:nvSpPr>
          <p:spPr>
            <a:xfrm rot="277221">
              <a:off x="4371225" y="2292705"/>
              <a:ext cx="4413242" cy="1550239"/>
            </a:xfrm>
            <a:prstGeom prst="ellipse">
              <a:avLst/>
            </a:prstGeom>
            <a:noFill/>
            <a:ln w="38100"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25" name="Google Shape;715;p35">
              <a:extLst>
                <a:ext uri="{FF2B5EF4-FFF2-40B4-BE49-F238E27FC236}">
                  <a16:creationId xmlns:a16="http://schemas.microsoft.com/office/drawing/2014/main" id="{B17BF24F-B02D-0DBB-3136-B1EC41C5D9AB}"/>
                </a:ext>
              </a:extLst>
            </p:cNvPr>
            <p:cNvCxnSpPr/>
            <p:nvPr/>
          </p:nvCxnSpPr>
          <p:spPr>
            <a:xfrm rot="10800000">
              <a:off x="7945112" y="3809721"/>
              <a:ext cx="221100" cy="502800"/>
            </a:xfrm>
            <a:prstGeom prst="straightConnector1">
              <a:avLst/>
            </a:prstGeom>
            <a:noFill/>
            <a:ln w="28575" cap="flat" cmpd="sng">
              <a:solidFill>
                <a:srgbClr val="6D9EEB"/>
              </a:solidFill>
              <a:prstDash val="solid"/>
              <a:round/>
              <a:headEnd type="none" w="med" len="med"/>
              <a:tailEnd type="triangle" w="med" len="med"/>
            </a:ln>
          </p:spPr>
        </p:cxnSp>
      </p:grpSp>
      <p:sp>
        <p:nvSpPr>
          <p:cNvPr id="26" name="Google Shape;717;p35">
            <a:extLst>
              <a:ext uri="{FF2B5EF4-FFF2-40B4-BE49-F238E27FC236}">
                <a16:creationId xmlns:a16="http://schemas.microsoft.com/office/drawing/2014/main" id="{ED7E5D7F-A7C3-E924-DD8C-55D9DAD67C5A}"/>
              </a:ext>
            </a:extLst>
          </p:cNvPr>
          <p:cNvSpPr txBox="1"/>
          <p:nvPr/>
        </p:nvSpPr>
        <p:spPr>
          <a:xfrm rot="21599727">
            <a:off x="4771089" y="2019186"/>
            <a:ext cx="3190847" cy="129263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rgbClr val="328486"/>
                </a:solidFill>
                <a:latin typeface="Ebrima" panose="02000000000000000000" pitchFamily="2" charset="0"/>
                <a:ea typeface="Ebrima" panose="02000000000000000000" pitchFamily="2" charset="0"/>
                <a:cs typeface="Ebrima" panose="02000000000000000000" pitchFamily="2" charset="0"/>
                <a:sym typeface="Dosis"/>
              </a:rPr>
              <a:t>Hemoglobin is a type of protein that carries oxygen in our red blood cells throughout our body!</a:t>
            </a:r>
            <a:endParaRPr sz="1800" b="1" dirty="0">
              <a:solidFill>
                <a:srgbClr val="328486"/>
              </a:solidFill>
              <a:latin typeface="Ebrima" panose="02000000000000000000" pitchFamily="2" charset="0"/>
              <a:ea typeface="Ebrima" panose="02000000000000000000" pitchFamily="2" charset="0"/>
              <a:cs typeface="Ebrima" panose="02000000000000000000" pitchFamily="2" charset="0"/>
              <a:sym typeface="Dosis"/>
            </a:endParaRPr>
          </a:p>
        </p:txBody>
      </p:sp>
      <p:sp>
        <p:nvSpPr>
          <p:cNvPr id="27" name="Google Shape;718;p35">
            <a:extLst>
              <a:ext uri="{FF2B5EF4-FFF2-40B4-BE49-F238E27FC236}">
                <a16:creationId xmlns:a16="http://schemas.microsoft.com/office/drawing/2014/main" id="{1C7D63A5-B642-9F5B-9FF7-8446B2280DD1}"/>
              </a:ext>
            </a:extLst>
          </p:cNvPr>
          <p:cNvSpPr/>
          <p:nvPr/>
        </p:nvSpPr>
        <p:spPr>
          <a:xfrm rot="429">
            <a:off x="4272792" y="1658365"/>
            <a:ext cx="4036826" cy="2056558"/>
          </a:xfrm>
          <a:prstGeom prst="cloudCallout">
            <a:avLst>
              <a:gd name="adj1" fmla="val -20833"/>
              <a:gd name="adj2" fmla="val 62500"/>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4538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6" name="object 6" descr="Blue rectangle">
            <a:extLst>
              <a:ext uri="{FF2B5EF4-FFF2-40B4-BE49-F238E27FC236}">
                <a16:creationId xmlns:a16="http://schemas.microsoft.com/office/drawing/2014/main" id="{4F33835F-3D64-1F85-3327-7E6E09E882DA}"/>
              </a:ext>
            </a:extLst>
          </p:cNvPr>
          <p:cNvSpPr/>
          <p:nvPr/>
        </p:nvSpPr>
        <p:spPr>
          <a:xfrm rot="16200000">
            <a:off x="5829301" y="495299"/>
            <a:ext cx="533400" cy="12192000"/>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sp>
        <p:nvSpPr>
          <p:cNvPr id="7" name="Title 4">
            <a:extLst>
              <a:ext uri="{FF2B5EF4-FFF2-40B4-BE49-F238E27FC236}">
                <a16:creationId xmlns:a16="http://schemas.microsoft.com/office/drawing/2014/main" id="{3BE72643-553A-4DAA-E493-D955BE6E8463}"/>
              </a:ext>
            </a:extLst>
          </p:cNvPr>
          <p:cNvSpPr txBox="1">
            <a:spLocks/>
          </p:cNvSpPr>
          <p:nvPr/>
        </p:nvSpPr>
        <p:spPr>
          <a:xfrm>
            <a:off x="2108485" y="1970932"/>
            <a:ext cx="7975029" cy="2285067"/>
          </a:xfrm>
          <a:prstGeom prst="rect">
            <a:avLst/>
          </a:prstGeom>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377"/>
            <a:r>
              <a:rPr lang="en-US" sz="11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Bahnschrift SemiBold Condensed" panose="020B0502040204020203" pitchFamily="34" charset="0"/>
                <a:sym typeface="Arial"/>
              </a:rPr>
              <a:t>CORAL REEFS</a:t>
            </a:r>
            <a:endParaRPr lang="en-US" sz="9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Bahnschrift SemiBold Condensed" panose="020B0502040204020203" pitchFamily="34" charset="0"/>
              <a:sym typeface="Arial"/>
            </a:endParaRPr>
          </a:p>
        </p:txBody>
      </p:sp>
      <p:pic>
        <p:nvPicPr>
          <p:cNvPr id="9" name="Picture 8" descr="Logo, icon&#10;&#10;Description automatically generated">
            <a:extLst>
              <a:ext uri="{FF2B5EF4-FFF2-40B4-BE49-F238E27FC236}">
                <a16:creationId xmlns:a16="http://schemas.microsoft.com/office/drawing/2014/main" id="{D44AD31D-F339-4ABA-D86E-C045A3F570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69601" y="172348"/>
            <a:ext cx="1248702" cy="1276502"/>
          </a:xfrm>
          <a:prstGeom prst="rect">
            <a:avLst/>
          </a:prstGeom>
        </p:spPr>
      </p:pic>
    </p:spTree>
    <p:extLst>
      <p:ext uri="{BB962C8B-B14F-4D97-AF65-F5344CB8AC3E}">
        <p14:creationId xmlns:p14="http://schemas.microsoft.com/office/powerpoint/2010/main" val="1880577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0" y="1283"/>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328486"/>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60" y="258601"/>
            <a:ext cx="891975" cy="911833"/>
          </a:xfrm>
          <a:prstGeom prst="rect">
            <a:avLst/>
          </a:prstGeom>
        </p:spPr>
      </p:pic>
      <p:sp>
        <p:nvSpPr>
          <p:cNvPr id="12" name="TextBox 11">
            <a:extLst>
              <a:ext uri="{FF2B5EF4-FFF2-40B4-BE49-F238E27FC236}">
                <a16:creationId xmlns:a16="http://schemas.microsoft.com/office/drawing/2014/main" id="{0841D3CB-8CD3-1744-25E3-E8BBF0F87AF5}"/>
              </a:ext>
            </a:extLst>
          </p:cNvPr>
          <p:cNvSpPr txBox="1"/>
          <p:nvPr/>
        </p:nvSpPr>
        <p:spPr>
          <a:xfrm>
            <a:off x="1297594" y="144512"/>
            <a:ext cx="2425592" cy="995209"/>
          </a:xfrm>
          <a:prstGeom prst="rect">
            <a:avLst/>
          </a:prstGeom>
          <a:noFill/>
        </p:spPr>
        <p:txBody>
          <a:bodyPr wrap="square">
            <a:spAutoFit/>
          </a:bodyPr>
          <a:lstStyle/>
          <a:p>
            <a:pPr algn="ctr" defTabSz="914377"/>
            <a:r>
              <a:rPr lang="en-US" sz="5867" b="1" kern="0" dirty="0">
                <a:solidFill>
                  <a:schemeClr val="bg1"/>
                </a:solidFill>
                <a:latin typeface="Bahnschrift SemiBold SemiConden" panose="020B0502040204020203" pitchFamily="34" charset="0"/>
                <a:cs typeface="Arial"/>
                <a:sym typeface="Arial"/>
              </a:rPr>
              <a:t>Agenda</a:t>
            </a:r>
          </a:p>
        </p:txBody>
      </p:sp>
      <p:sp>
        <p:nvSpPr>
          <p:cNvPr id="2" name="Title 4">
            <a:extLst>
              <a:ext uri="{FF2B5EF4-FFF2-40B4-BE49-F238E27FC236}">
                <a16:creationId xmlns:a16="http://schemas.microsoft.com/office/drawing/2014/main" id="{363E5AA9-E4FB-32C1-309A-1A740479F354}"/>
              </a:ext>
            </a:extLst>
          </p:cNvPr>
          <p:cNvSpPr txBox="1">
            <a:spLocks/>
          </p:cNvSpPr>
          <p:nvPr/>
        </p:nvSpPr>
        <p:spPr>
          <a:xfrm>
            <a:off x="4216971" y="161386"/>
            <a:ext cx="7975029" cy="110626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dirty="0">
                <a:solidFill>
                  <a:srgbClr val="282560"/>
                </a:solidFill>
                <a:latin typeface="Bahnschrift SemiBold Condensed" panose="020B0502040204020203" pitchFamily="34" charset="0"/>
                <a:sym typeface="Arial"/>
              </a:rPr>
              <a:t>Coral Reefs</a:t>
            </a:r>
            <a:endParaRPr lang="en-US" sz="6600" dirty="0">
              <a:solidFill>
                <a:srgbClr val="282560"/>
              </a:solidFill>
              <a:latin typeface="Bahnschrift SemiBold Condensed" panose="020B0502040204020203" pitchFamily="34" charset="0"/>
              <a:sym typeface="Arial"/>
            </a:endParaRPr>
          </a:p>
        </p:txBody>
      </p:sp>
      <p:sp>
        <p:nvSpPr>
          <p:cNvPr id="3" name="Content Placeholder 2">
            <a:extLst>
              <a:ext uri="{FF2B5EF4-FFF2-40B4-BE49-F238E27FC236}">
                <a16:creationId xmlns:a16="http://schemas.microsoft.com/office/drawing/2014/main" id="{4B2CE0A6-B8E1-778E-C31A-863255198578}"/>
              </a:ext>
            </a:extLst>
          </p:cNvPr>
          <p:cNvSpPr txBox="1">
            <a:spLocks/>
          </p:cNvSpPr>
          <p:nvPr/>
        </p:nvSpPr>
        <p:spPr>
          <a:xfrm>
            <a:off x="3981673" y="1536192"/>
            <a:ext cx="8100798" cy="50532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9850" lvl="0" indent="0" algn="l" rtl="0">
              <a:spcBef>
                <a:spcPts val="600"/>
              </a:spcBef>
              <a:spcAft>
                <a:spcPts val="0"/>
              </a:spcAft>
              <a:buSzPts val="2500"/>
              <a:buNone/>
            </a:pPr>
            <a:r>
              <a:rPr lang="en-US" sz="4400" b="1" dirty="0">
                <a:solidFill>
                  <a:srgbClr val="328486"/>
                </a:solidFill>
                <a:latin typeface="Ebrima" panose="02000000000000000000" pitchFamily="2" charset="0"/>
                <a:ea typeface="Ebrima" panose="02000000000000000000" pitchFamily="2" charset="0"/>
                <a:cs typeface="Ebrima" panose="02000000000000000000" pitchFamily="2" charset="0"/>
              </a:rPr>
              <a:t>Coral Reef</a:t>
            </a:r>
            <a:r>
              <a:rPr lang="en-US" sz="4400" dirty="0">
                <a:solidFill>
                  <a:srgbClr val="328486"/>
                </a:solidFill>
                <a:latin typeface="Ebrima" panose="02000000000000000000" pitchFamily="2" charset="0"/>
                <a:ea typeface="Ebrima" panose="02000000000000000000" pitchFamily="2" charset="0"/>
                <a:cs typeface="Ebrima" panose="02000000000000000000" pitchFamily="2" charset="0"/>
              </a:rPr>
              <a:t>: </a:t>
            </a:r>
          </a:p>
          <a:p>
            <a:pPr marL="457200" indent="-387350">
              <a:spcBef>
                <a:spcPts val="600"/>
              </a:spcBef>
              <a:buSzPts val="2500"/>
              <a:buChar char="●"/>
            </a:pPr>
            <a:r>
              <a:rPr lang="en-US" sz="4400" dirty="0">
                <a:solidFill>
                  <a:srgbClr val="328486"/>
                </a:solidFill>
                <a:latin typeface="Ebrima" panose="02000000000000000000" pitchFamily="2" charset="0"/>
                <a:ea typeface="Ebrima" panose="02000000000000000000" pitchFamily="2" charset="0"/>
                <a:cs typeface="Ebrima" panose="02000000000000000000" pitchFamily="2" charset="0"/>
              </a:rPr>
              <a:t>Large underwater structures made of calcium carbonate </a:t>
            </a:r>
            <a:br>
              <a:rPr lang="en-US" sz="4400" dirty="0">
                <a:solidFill>
                  <a:srgbClr val="328486"/>
                </a:solidFill>
                <a:latin typeface="Ebrima" panose="02000000000000000000" pitchFamily="2" charset="0"/>
                <a:ea typeface="Ebrima" panose="02000000000000000000" pitchFamily="2" charset="0"/>
                <a:cs typeface="Ebrima" panose="02000000000000000000" pitchFamily="2" charset="0"/>
              </a:rPr>
            </a:br>
            <a:endParaRPr lang="en-US" sz="4400" dirty="0">
              <a:solidFill>
                <a:srgbClr val="328486"/>
              </a:solidFill>
              <a:latin typeface="Ebrima" panose="02000000000000000000" pitchFamily="2" charset="0"/>
              <a:ea typeface="Ebrima" panose="02000000000000000000" pitchFamily="2" charset="0"/>
              <a:cs typeface="Ebrima" panose="02000000000000000000" pitchFamily="2" charset="0"/>
            </a:endParaRPr>
          </a:p>
          <a:p>
            <a:pPr marL="69850" lvl="0" indent="0" algn="l" rtl="0">
              <a:spcBef>
                <a:spcPts val="0"/>
              </a:spcBef>
              <a:spcAft>
                <a:spcPts val="0"/>
              </a:spcAft>
              <a:buSzPts val="2500"/>
              <a:buNone/>
            </a:pPr>
            <a:r>
              <a:rPr lang="en-US" sz="4400" dirty="0">
                <a:solidFill>
                  <a:srgbClr val="328486"/>
                </a:solidFill>
                <a:latin typeface="Ebrima" panose="02000000000000000000" pitchFamily="2" charset="0"/>
                <a:ea typeface="Ebrima" panose="02000000000000000000" pitchFamily="2" charset="0"/>
                <a:cs typeface="Ebrima" panose="02000000000000000000" pitchFamily="2" charset="0"/>
              </a:rPr>
              <a:t>Coral reefs are made of individual corals called </a:t>
            </a:r>
            <a:r>
              <a:rPr lang="en-US" sz="4400" b="1" dirty="0">
                <a:solidFill>
                  <a:srgbClr val="328486"/>
                </a:solidFill>
                <a:latin typeface="Ebrima" panose="02000000000000000000" pitchFamily="2" charset="0"/>
                <a:ea typeface="Ebrima" panose="02000000000000000000" pitchFamily="2" charset="0"/>
                <a:cs typeface="Ebrima" panose="02000000000000000000" pitchFamily="2" charset="0"/>
              </a:rPr>
              <a:t>polyps</a:t>
            </a:r>
            <a:endParaRPr lang="en-US" sz="4400" dirty="0">
              <a:solidFill>
                <a:srgbClr val="328486"/>
              </a:solidFill>
              <a:latin typeface="Ebrima" panose="02000000000000000000" pitchFamily="2" charset="0"/>
              <a:ea typeface="Ebrima" panose="02000000000000000000" pitchFamily="2" charset="0"/>
              <a:cs typeface="Ebrima" panose="02000000000000000000" pitchFamily="2" charset="0"/>
            </a:endParaRPr>
          </a:p>
        </p:txBody>
      </p:sp>
      <p:pic>
        <p:nvPicPr>
          <p:cNvPr id="7" name="Picture 6" descr="A picture containing text, fireworks, outdoor object&#10;&#10;Description automatically generated">
            <a:extLst>
              <a:ext uri="{FF2B5EF4-FFF2-40B4-BE49-F238E27FC236}">
                <a16:creationId xmlns:a16="http://schemas.microsoft.com/office/drawing/2014/main" id="{E8D55207-6801-42BA-11D5-E70EF198E47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rot="2437448">
            <a:off x="10370012" y="5143119"/>
            <a:ext cx="2541722" cy="2541722"/>
          </a:xfrm>
          <a:prstGeom prst="rect">
            <a:avLst/>
          </a:prstGeom>
        </p:spPr>
      </p:pic>
      <p:pic>
        <p:nvPicPr>
          <p:cNvPr id="17" name="Picture 16" descr="A picture containing text, fireworks, outdoor object&#10;&#10;Description automatically generated">
            <a:extLst>
              <a:ext uri="{FF2B5EF4-FFF2-40B4-BE49-F238E27FC236}">
                <a16:creationId xmlns:a16="http://schemas.microsoft.com/office/drawing/2014/main" id="{03E636B6-E960-8443-3E41-7B2ACD9B404D}"/>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095772" y="5251672"/>
            <a:ext cx="2541722" cy="2541722"/>
          </a:xfrm>
          <a:prstGeom prst="rect">
            <a:avLst/>
          </a:prstGeom>
        </p:spPr>
      </p:pic>
      <p:pic>
        <p:nvPicPr>
          <p:cNvPr id="21" name="Picture 20" descr="A picture containing helmet&#10;&#10;Description automatically generated">
            <a:extLst>
              <a:ext uri="{FF2B5EF4-FFF2-40B4-BE49-F238E27FC236}">
                <a16:creationId xmlns:a16="http://schemas.microsoft.com/office/drawing/2014/main" id="{94E88CFC-11A1-0E98-FEAF-3F72ACBECB74}"/>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rot="21239560" flipH="1">
            <a:off x="55973" y="5762660"/>
            <a:ext cx="1074681" cy="1051171"/>
          </a:xfrm>
          <a:prstGeom prst="rect">
            <a:avLst/>
          </a:prstGeom>
        </p:spPr>
      </p:pic>
      <p:pic>
        <p:nvPicPr>
          <p:cNvPr id="19" name="Google Shape;732;p36">
            <a:extLst>
              <a:ext uri="{FF2B5EF4-FFF2-40B4-BE49-F238E27FC236}">
                <a16:creationId xmlns:a16="http://schemas.microsoft.com/office/drawing/2014/main" id="{92358B6D-22FD-4081-F949-383A69579895}"/>
              </a:ext>
            </a:extLst>
          </p:cNvPr>
          <p:cNvPicPr preferRelativeResize="0"/>
          <p:nvPr/>
        </p:nvPicPr>
        <p:blipFill>
          <a:blip r:embed="rId8">
            <a:alphaModFix/>
          </a:blip>
          <a:stretch>
            <a:fillRect/>
          </a:stretch>
        </p:blipFill>
        <p:spPr>
          <a:xfrm>
            <a:off x="2050440" y="5675408"/>
            <a:ext cx="1991119" cy="1477144"/>
          </a:xfrm>
          <a:prstGeom prst="rect">
            <a:avLst/>
          </a:prstGeom>
          <a:noFill/>
          <a:ln>
            <a:noFill/>
          </a:ln>
        </p:spPr>
      </p:pic>
      <p:pic>
        <p:nvPicPr>
          <p:cNvPr id="27" name="Picture 26" descr="A picture containing reptile, turtle&#10;&#10;Description automatically generated">
            <a:extLst>
              <a:ext uri="{FF2B5EF4-FFF2-40B4-BE49-F238E27FC236}">
                <a16:creationId xmlns:a16="http://schemas.microsoft.com/office/drawing/2014/main" id="{B2032E82-B2FA-8EDB-88A9-EDDBCFD93A03}"/>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184345" y="91477"/>
            <a:ext cx="3021543" cy="1876808"/>
          </a:xfrm>
          <a:prstGeom prst="rect">
            <a:avLst/>
          </a:prstGeom>
        </p:spPr>
      </p:pic>
      <p:sp>
        <p:nvSpPr>
          <p:cNvPr id="30" name="Title 4">
            <a:extLst>
              <a:ext uri="{FF2B5EF4-FFF2-40B4-BE49-F238E27FC236}">
                <a16:creationId xmlns:a16="http://schemas.microsoft.com/office/drawing/2014/main" id="{951B6C0D-EEEA-F659-CE80-9FAEB7847F4B}"/>
              </a:ext>
            </a:extLst>
          </p:cNvPr>
          <p:cNvSpPr txBox="1">
            <a:spLocks/>
          </p:cNvSpPr>
          <p:nvPr/>
        </p:nvSpPr>
        <p:spPr>
          <a:xfrm>
            <a:off x="262660" y="1659396"/>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dirty="0">
              <a:solidFill>
                <a:srgbClr val="282560"/>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Let’s Explore!</a:t>
            </a:r>
          </a:p>
          <a:p>
            <a:pPr defTabSz="914377"/>
            <a:r>
              <a:rPr lang="en-US" sz="2933" dirty="0">
                <a:solidFill>
                  <a:schemeClr val="bg1"/>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dirty="0">
                <a:solidFill>
                  <a:srgbClr val="282560"/>
                </a:solidFill>
                <a:latin typeface="Bahnschrift SemiBold SemiConden" panose="020B0502040204020203" pitchFamily="34" charset="0"/>
                <a:sym typeface="Arial"/>
              </a:rPr>
              <a:t>Coastal Habitats</a:t>
            </a:r>
          </a:p>
          <a:p>
            <a:pPr defTabSz="914377"/>
            <a:endParaRPr lang="en-US" sz="2933" dirty="0">
              <a:solidFill>
                <a:schemeClr val="bg1"/>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Click to edit text </a:t>
            </a:r>
          </a:p>
          <a:p>
            <a:pPr algn="ctr" defTabSz="914377"/>
            <a:endParaRPr lang="en-US" sz="4800" dirty="0">
              <a:solidFill>
                <a:srgbClr val="282560"/>
              </a:solidFill>
              <a:latin typeface="Bahnschrift SemiBold SemiConden" panose="020B0502040204020203" pitchFamily="34" charset="0"/>
              <a:sym typeface="Arial"/>
            </a:endParaRPr>
          </a:p>
          <a:p>
            <a:pPr defTabSz="914377"/>
            <a:endParaRPr lang="en-US" sz="3200" dirty="0">
              <a:solidFill>
                <a:srgbClr val="282560"/>
              </a:solidFill>
              <a:latin typeface="Bahnschrift SemiBold SemiConden" panose="020B0502040204020203" pitchFamily="34" charset="0"/>
              <a:sym typeface="Arial"/>
            </a:endParaRPr>
          </a:p>
        </p:txBody>
      </p:sp>
      <p:pic>
        <p:nvPicPr>
          <p:cNvPr id="31" name="Picture 30" descr="A picture containing text, fireworks, outdoor object&#10;&#10;Description automatically generated">
            <a:extLst>
              <a:ext uri="{FF2B5EF4-FFF2-40B4-BE49-F238E27FC236}">
                <a16:creationId xmlns:a16="http://schemas.microsoft.com/office/drawing/2014/main" id="{380DAF23-5FAC-D554-5A2F-7825C8A1DA6E}"/>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795615" y="5143119"/>
            <a:ext cx="2541722" cy="2541722"/>
          </a:xfrm>
          <a:prstGeom prst="rect">
            <a:avLst/>
          </a:prstGeom>
        </p:spPr>
      </p:pic>
      <p:pic>
        <p:nvPicPr>
          <p:cNvPr id="32" name="Picture 31" descr="A picture containing text, fireworks, outdoor object&#10;&#10;Description automatically generated">
            <a:extLst>
              <a:ext uri="{FF2B5EF4-FFF2-40B4-BE49-F238E27FC236}">
                <a16:creationId xmlns:a16="http://schemas.microsoft.com/office/drawing/2014/main" id="{3988711A-9F59-C1B3-76A0-7CB9C5DB5C9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rot="3327765">
            <a:off x="6365619" y="5318594"/>
            <a:ext cx="2541722" cy="2541722"/>
          </a:xfrm>
          <a:prstGeom prst="rect">
            <a:avLst/>
          </a:prstGeom>
        </p:spPr>
      </p:pic>
      <p:pic>
        <p:nvPicPr>
          <p:cNvPr id="33" name="Picture 32" descr="A picture containing text, fireworks, outdoor object&#10;&#10;Description automatically generated">
            <a:extLst>
              <a:ext uri="{FF2B5EF4-FFF2-40B4-BE49-F238E27FC236}">
                <a16:creationId xmlns:a16="http://schemas.microsoft.com/office/drawing/2014/main" id="{A7849928-33C3-521D-607E-074331BC1B43}"/>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598233" y="5017384"/>
            <a:ext cx="2541722" cy="2541722"/>
          </a:xfrm>
          <a:prstGeom prst="rect">
            <a:avLst/>
          </a:prstGeom>
        </p:spPr>
      </p:pic>
      <p:pic>
        <p:nvPicPr>
          <p:cNvPr id="34" name="Picture 33" descr="A picture containing text, fireworks, outdoor object&#10;&#10;Description automatically generated">
            <a:extLst>
              <a:ext uri="{FF2B5EF4-FFF2-40B4-BE49-F238E27FC236}">
                <a16:creationId xmlns:a16="http://schemas.microsoft.com/office/drawing/2014/main" id="{850F51B9-787D-60EE-BE2A-6163A3B5C3AB}"/>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720727" y="5124556"/>
            <a:ext cx="2541722" cy="2541722"/>
          </a:xfrm>
          <a:prstGeom prst="rect">
            <a:avLst/>
          </a:prstGeom>
        </p:spPr>
      </p:pic>
    </p:spTree>
    <p:extLst>
      <p:ext uri="{BB962C8B-B14F-4D97-AF65-F5344CB8AC3E}">
        <p14:creationId xmlns:p14="http://schemas.microsoft.com/office/powerpoint/2010/main" val="1790786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0" y="1283"/>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328486"/>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60" y="258601"/>
            <a:ext cx="891975" cy="911833"/>
          </a:xfrm>
          <a:prstGeom prst="rect">
            <a:avLst/>
          </a:prstGeom>
        </p:spPr>
      </p:pic>
      <p:sp>
        <p:nvSpPr>
          <p:cNvPr id="12" name="TextBox 11">
            <a:extLst>
              <a:ext uri="{FF2B5EF4-FFF2-40B4-BE49-F238E27FC236}">
                <a16:creationId xmlns:a16="http://schemas.microsoft.com/office/drawing/2014/main" id="{0841D3CB-8CD3-1744-25E3-E8BBF0F87AF5}"/>
              </a:ext>
            </a:extLst>
          </p:cNvPr>
          <p:cNvSpPr txBox="1"/>
          <p:nvPr/>
        </p:nvSpPr>
        <p:spPr>
          <a:xfrm>
            <a:off x="1297594" y="144512"/>
            <a:ext cx="2425592" cy="995209"/>
          </a:xfrm>
          <a:prstGeom prst="rect">
            <a:avLst/>
          </a:prstGeom>
          <a:noFill/>
        </p:spPr>
        <p:txBody>
          <a:bodyPr wrap="square">
            <a:spAutoFit/>
          </a:bodyPr>
          <a:lstStyle/>
          <a:p>
            <a:pPr algn="ctr" defTabSz="914377"/>
            <a:r>
              <a:rPr lang="en-US" sz="5867" b="1" kern="0" dirty="0">
                <a:solidFill>
                  <a:schemeClr val="bg1"/>
                </a:solidFill>
                <a:latin typeface="Bahnschrift SemiBold SemiConden" panose="020B0502040204020203" pitchFamily="34" charset="0"/>
                <a:cs typeface="Arial"/>
                <a:sym typeface="Arial"/>
              </a:rPr>
              <a:t>Agenda</a:t>
            </a:r>
          </a:p>
        </p:txBody>
      </p:sp>
      <p:sp>
        <p:nvSpPr>
          <p:cNvPr id="2" name="Title 4">
            <a:extLst>
              <a:ext uri="{FF2B5EF4-FFF2-40B4-BE49-F238E27FC236}">
                <a16:creationId xmlns:a16="http://schemas.microsoft.com/office/drawing/2014/main" id="{363E5AA9-E4FB-32C1-309A-1A740479F354}"/>
              </a:ext>
            </a:extLst>
          </p:cNvPr>
          <p:cNvSpPr txBox="1">
            <a:spLocks/>
          </p:cNvSpPr>
          <p:nvPr/>
        </p:nvSpPr>
        <p:spPr>
          <a:xfrm>
            <a:off x="4216971" y="161386"/>
            <a:ext cx="7975029" cy="110626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dirty="0">
                <a:solidFill>
                  <a:srgbClr val="282560"/>
                </a:solidFill>
                <a:latin typeface="Bahnschrift SemiBold Condensed" panose="020B0502040204020203" pitchFamily="34" charset="0"/>
                <a:sym typeface="Arial"/>
              </a:rPr>
              <a:t>Types of Reefs</a:t>
            </a:r>
            <a:endParaRPr lang="en-US" sz="6600" dirty="0">
              <a:solidFill>
                <a:srgbClr val="282560"/>
              </a:solidFill>
              <a:latin typeface="Bahnschrift SemiBold Condensed" panose="020B0502040204020203" pitchFamily="34" charset="0"/>
              <a:sym typeface="Arial"/>
            </a:endParaRPr>
          </a:p>
        </p:txBody>
      </p:sp>
      <p:pic>
        <p:nvPicPr>
          <p:cNvPr id="4" name="Google Shape;739;p37">
            <a:extLst>
              <a:ext uri="{FF2B5EF4-FFF2-40B4-BE49-F238E27FC236}">
                <a16:creationId xmlns:a16="http://schemas.microsoft.com/office/drawing/2014/main" id="{8DD50DA5-8808-BBE9-F3A8-53CE4DD903B2}"/>
              </a:ext>
            </a:extLst>
          </p:cNvPr>
          <p:cNvPicPr preferRelativeResize="0"/>
          <p:nvPr/>
        </p:nvPicPr>
        <p:blipFill>
          <a:blip r:embed="rId4">
            <a:alphaModFix/>
          </a:blip>
          <a:stretch>
            <a:fillRect/>
          </a:stretch>
        </p:blipFill>
        <p:spPr>
          <a:xfrm>
            <a:off x="4098254" y="1599327"/>
            <a:ext cx="2328597" cy="2417519"/>
          </a:xfrm>
          <a:prstGeom prst="rect">
            <a:avLst/>
          </a:prstGeom>
          <a:noFill/>
          <a:ln>
            <a:noFill/>
          </a:ln>
        </p:spPr>
      </p:pic>
      <p:pic>
        <p:nvPicPr>
          <p:cNvPr id="5" name="Google Shape;740;p37">
            <a:extLst>
              <a:ext uri="{FF2B5EF4-FFF2-40B4-BE49-F238E27FC236}">
                <a16:creationId xmlns:a16="http://schemas.microsoft.com/office/drawing/2014/main" id="{A41B6D9F-2D76-BB10-9096-3B37BB0F0E90}"/>
              </a:ext>
            </a:extLst>
          </p:cNvPr>
          <p:cNvPicPr preferRelativeResize="0"/>
          <p:nvPr/>
        </p:nvPicPr>
        <p:blipFill>
          <a:blip r:embed="rId5">
            <a:alphaModFix/>
          </a:blip>
          <a:stretch>
            <a:fillRect/>
          </a:stretch>
        </p:blipFill>
        <p:spPr>
          <a:xfrm>
            <a:off x="6929448" y="1615163"/>
            <a:ext cx="2328597" cy="2401683"/>
          </a:xfrm>
          <a:prstGeom prst="rect">
            <a:avLst/>
          </a:prstGeom>
          <a:noFill/>
          <a:ln>
            <a:noFill/>
          </a:ln>
        </p:spPr>
      </p:pic>
      <p:pic>
        <p:nvPicPr>
          <p:cNvPr id="6" name="Google Shape;741;p37">
            <a:extLst>
              <a:ext uri="{FF2B5EF4-FFF2-40B4-BE49-F238E27FC236}">
                <a16:creationId xmlns:a16="http://schemas.microsoft.com/office/drawing/2014/main" id="{2481A916-3337-01C2-1661-E766757B1CD0}"/>
              </a:ext>
            </a:extLst>
          </p:cNvPr>
          <p:cNvPicPr preferRelativeResize="0"/>
          <p:nvPr/>
        </p:nvPicPr>
        <p:blipFill>
          <a:blip r:embed="rId6">
            <a:alphaModFix/>
          </a:blip>
          <a:stretch>
            <a:fillRect/>
          </a:stretch>
        </p:blipFill>
        <p:spPr>
          <a:xfrm>
            <a:off x="9863422" y="1627322"/>
            <a:ext cx="2225256" cy="2393697"/>
          </a:xfrm>
          <a:prstGeom prst="rect">
            <a:avLst/>
          </a:prstGeom>
          <a:noFill/>
          <a:ln>
            <a:noFill/>
          </a:ln>
        </p:spPr>
      </p:pic>
      <p:sp>
        <p:nvSpPr>
          <p:cNvPr id="8" name="Google Shape;737;p37">
            <a:extLst>
              <a:ext uri="{FF2B5EF4-FFF2-40B4-BE49-F238E27FC236}">
                <a16:creationId xmlns:a16="http://schemas.microsoft.com/office/drawing/2014/main" id="{DA3D1940-7D70-000D-805F-380A9A4C9A7D}"/>
              </a:ext>
            </a:extLst>
          </p:cNvPr>
          <p:cNvSpPr txBox="1"/>
          <p:nvPr/>
        </p:nvSpPr>
        <p:spPr>
          <a:xfrm>
            <a:off x="4622296" y="4376521"/>
            <a:ext cx="6942900" cy="104641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dirty="0">
                <a:solidFill>
                  <a:srgbClr val="328486"/>
                </a:solidFill>
                <a:latin typeface="Ebrima" panose="02000000000000000000" pitchFamily="2" charset="0"/>
                <a:ea typeface="Ebrima" panose="02000000000000000000" pitchFamily="2" charset="0"/>
                <a:cs typeface="Ebrima" panose="02000000000000000000" pitchFamily="2" charset="0"/>
                <a:sym typeface="Dosis"/>
              </a:rPr>
              <a:t>What are the differences between these three types of coral reefs?</a:t>
            </a:r>
            <a:endParaRPr sz="2800" b="1" dirty="0">
              <a:solidFill>
                <a:srgbClr val="328486"/>
              </a:solidFill>
              <a:latin typeface="Ebrima" panose="02000000000000000000" pitchFamily="2" charset="0"/>
              <a:ea typeface="Ebrima" panose="02000000000000000000" pitchFamily="2" charset="0"/>
              <a:cs typeface="Ebrima" panose="02000000000000000000" pitchFamily="2" charset="0"/>
              <a:sym typeface="Dosis"/>
            </a:endParaRPr>
          </a:p>
        </p:txBody>
      </p:sp>
      <p:sp>
        <p:nvSpPr>
          <p:cNvPr id="13" name="Title 4">
            <a:extLst>
              <a:ext uri="{FF2B5EF4-FFF2-40B4-BE49-F238E27FC236}">
                <a16:creationId xmlns:a16="http://schemas.microsoft.com/office/drawing/2014/main" id="{555D3F7C-48E6-F374-75B3-A21962F50F28}"/>
              </a:ext>
            </a:extLst>
          </p:cNvPr>
          <p:cNvSpPr txBox="1">
            <a:spLocks/>
          </p:cNvSpPr>
          <p:nvPr/>
        </p:nvSpPr>
        <p:spPr>
          <a:xfrm>
            <a:off x="262660" y="1659396"/>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dirty="0">
              <a:solidFill>
                <a:srgbClr val="282560"/>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Let’s Explore!</a:t>
            </a:r>
          </a:p>
          <a:p>
            <a:pPr defTabSz="914377"/>
            <a:r>
              <a:rPr lang="en-US" sz="2933" dirty="0">
                <a:solidFill>
                  <a:schemeClr val="bg1"/>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dirty="0">
                <a:solidFill>
                  <a:srgbClr val="282560"/>
                </a:solidFill>
                <a:latin typeface="Bahnschrift SemiBold SemiConden" panose="020B0502040204020203" pitchFamily="34" charset="0"/>
                <a:sym typeface="Arial"/>
              </a:rPr>
              <a:t>Coastal Habitats</a:t>
            </a:r>
          </a:p>
          <a:p>
            <a:pPr defTabSz="914377"/>
            <a:endParaRPr lang="en-US" sz="2933" dirty="0">
              <a:solidFill>
                <a:schemeClr val="bg1"/>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Click to edit text </a:t>
            </a:r>
          </a:p>
          <a:p>
            <a:pPr algn="ctr" defTabSz="914377"/>
            <a:endParaRPr lang="en-US" sz="4800" dirty="0">
              <a:solidFill>
                <a:srgbClr val="282560"/>
              </a:solidFill>
              <a:latin typeface="Bahnschrift SemiBold SemiConden" panose="020B0502040204020203" pitchFamily="34" charset="0"/>
              <a:sym typeface="Arial"/>
            </a:endParaRPr>
          </a:p>
          <a:p>
            <a:pPr defTabSz="914377"/>
            <a:endParaRPr lang="en-US" sz="3200" dirty="0">
              <a:solidFill>
                <a:srgbClr val="282560"/>
              </a:solidFill>
              <a:latin typeface="Bahnschrift SemiBold SemiConden" panose="020B0502040204020203" pitchFamily="34" charset="0"/>
              <a:sym typeface="Arial"/>
            </a:endParaRPr>
          </a:p>
        </p:txBody>
      </p:sp>
    </p:spTree>
    <p:extLst>
      <p:ext uri="{BB962C8B-B14F-4D97-AF65-F5344CB8AC3E}">
        <p14:creationId xmlns:p14="http://schemas.microsoft.com/office/powerpoint/2010/main" val="4061772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0" y="1283"/>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328486"/>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60" y="258601"/>
            <a:ext cx="891975" cy="911833"/>
          </a:xfrm>
          <a:prstGeom prst="rect">
            <a:avLst/>
          </a:prstGeom>
        </p:spPr>
      </p:pic>
      <p:sp>
        <p:nvSpPr>
          <p:cNvPr id="12" name="TextBox 11">
            <a:extLst>
              <a:ext uri="{FF2B5EF4-FFF2-40B4-BE49-F238E27FC236}">
                <a16:creationId xmlns:a16="http://schemas.microsoft.com/office/drawing/2014/main" id="{0841D3CB-8CD3-1744-25E3-E8BBF0F87AF5}"/>
              </a:ext>
            </a:extLst>
          </p:cNvPr>
          <p:cNvSpPr txBox="1"/>
          <p:nvPr/>
        </p:nvSpPr>
        <p:spPr>
          <a:xfrm>
            <a:off x="1297594" y="144512"/>
            <a:ext cx="2425592" cy="995209"/>
          </a:xfrm>
          <a:prstGeom prst="rect">
            <a:avLst/>
          </a:prstGeom>
          <a:noFill/>
        </p:spPr>
        <p:txBody>
          <a:bodyPr wrap="square">
            <a:spAutoFit/>
          </a:bodyPr>
          <a:lstStyle/>
          <a:p>
            <a:pPr algn="ctr" defTabSz="914377"/>
            <a:r>
              <a:rPr lang="en-US" sz="5867" b="1" kern="0" dirty="0">
                <a:solidFill>
                  <a:schemeClr val="bg1"/>
                </a:solidFill>
                <a:latin typeface="Bahnschrift SemiBold SemiConden" panose="020B0502040204020203" pitchFamily="34" charset="0"/>
                <a:cs typeface="Arial"/>
                <a:sym typeface="Arial"/>
              </a:rPr>
              <a:t>Agenda</a:t>
            </a:r>
          </a:p>
        </p:txBody>
      </p:sp>
      <p:sp>
        <p:nvSpPr>
          <p:cNvPr id="2" name="Title 4">
            <a:extLst>
              <a:ext uri="{FF2B5EF4-FFF2-40B4-BE49-F238E27FC236}">
                <a16:creationId xmlns:a16="http://schemas.microsoft.com/office/drawing/2014/main" id="{363E5AA9-E4FB-32C1-309A-1A740479F354}"/>
              </a:ext>
            </a:extLst>
          </p:cNvPr>
          <p:cNvSpPr txBox="1">
            <a:spLocks/>
          </p:cNvSpPr>
          <p:nvPr/>
        </p:nvSpPr>
        <p:spPr>
          <a:xfrm>
            <a:off x="4216971" y="161386"/>
            <a:ext cx="7975029" cy="110626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dirty="0">
                <a:solidFill>
                  <a:srgbClr val="282560"/>
                </a:solidFill>
                <a:latin typeface="Bahnschrift SemiBold Condensed" panose="020B0502040204020203" pitchFamily="34" charset="0"/>
                <a:sym typeface="Arial"/>
              </a:rPr>
              <a:t>Coral Reef Species</a:t>
            </a:r>
            <a:endParaRPr lang="en-US" sz="6600" dirty="0">
              <a:solidFill>
                <a:srgbClr val="282560"/>
              </a:solidFill>
              <a:latin typeface="Bahnschrift SemiBold Condensed" panose="020B0502040204020203" pitchFamily="34" charset="0"/>
              <a:sym typeface="Arial"/>
            </a:endParaRPr>
          </a:p>
        </p:txBody>
      </p:sp>
      <p:sp>
        <p:nvSpPr>
          <p:cNvPr id="13" name="Title 4">
            <a:extLst>
              <a:ext uri="{FF2B5EF4-FFF2-40B4-BE49-F238E27FC236}">
                <a16:creationId xmlns:a16="http://schemas.microsoft.com/office/drawing/2014/main" id="{555D3F7C-48E6-F374-75B3-A21962F50F28}"/>
              </a:ext>
            </a:extLst>
          </p:cNvPr>
          <p:cNvSpPr txBox="1">
            <a:spLocks/>
          </p:cNvSpPr>
          <p:nvPr/>
        </p:nvSpPr>
        <p:spPr>
          <a:xfrm>
            <a:off x="262660" y="1659396"/>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dirty="0">
              <a:solidFill>
                <a:srgbClr val="282560"/>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Let’s Explore!</a:t>
            </a:r>
          </a:p>
          <a:p>
            <a:pPr defTabSz="914377"/>
            <a:r>
              <a:rPr lang="en-US" sz="2933" dirty="0">
                <a:solidFill>
                  <a:schemeClr val="bg1"/>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dirty="0">
                <a:solidFill>
                  <a:srgbClr val="282560"/>
                </a:solidFill>
                <a:latin typeface="Bahnschrift SemiBold SemiConden" panose="020B0502040204020203" pitchFamily="34" charset="0"/>
                <a:sym typeface="Arial"/>
              </a:rPr>
              <a:t>Coastal Habitats</a:t>
            </a:r>
          </a:p>
          <a:p>
            <a:pPr defTabSz="914377"/>
            <a:endParaRPr lang="en-US" sz="2933" dirty="0">
              <a:solidFill>
                <a:schemeClr val="bg1"/>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Review</a:t>
            </a:r>
          </a:p>
          <a:p>
            <a:pPr algn="ctr" defTabSz="914377"/>
            <a:endParaRPr lang="en-US" sz="4800" dirty="0">
              <a:solidFill>
                <a:srgbClr val="282560"/>
              </a:solidFill>
              <a:latin typeface="Bahnschrift SemiBold SemiConden" panose="020B0502040204020203" pitchFamily="34" charset="0"/>
              <a:sym typeface="Arial"/>
            </a:endParaRPr>
          </a:p>
          <a:p>
            <a:pPr defTabSz="914377"/>
            <a:endParaRPr lang="en-US" sz="3200" dirty="0">
              <a:solidFill>
                <a:srgbClr val="282560"/>
              </a:solidFill>
              <a:latin typeface="Bahnschrift SemiBold SemiConden" panose="020B0502040204020203" pitchFamily="34" charset="0"/>
              <a:sym typeface="Arial"/>
            </a:endParaRPr>
          </a:p>
        </p:txBody>
      </p:sp>
      <p:sp>
        <p:nvSpPr>
          <p:cNvPr id="3" name="Google Shape;748;p38">
            <a:extLst>
              <a:ext uri="{FF2B5EF4-FFF2-40B4-BE49-F238E27FC236}">
                <a16:creationId xmlns:a16="http://schemas.microsoft.com/office/drawing/2014/main" id="{599C61DE-C30A-B534-24CD-ACD318CB4B10}"/>
              </a:ext>
            </a:extLst>
          </p:cNvPr>
          <p:cNvSpPr txBox="1">
            <a:spLocks/>
          </p:cNvSpPr>
          <p:nvPr/>
        </p:nvSpPr>
        <p:spPr>
          <a:xfrm>
            <a:off x="4343342" y="3599396"/>
            <a:ext cx="1944962" cy="1741200"/>
          </a:xfrm>
          <a:prstGeom prst="rect">
            <a:avLst/>
          </a:prstGeom>
        </p:spPr>
        <p:txBody>
          <a:bodyPr spcFirstLastPara="1" vert="horz" wrap="square" lIns="91425" tIns="91425" rIns="91425" bIns="91425" rtlCol="0" anchor="t" anchorCtr="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600"/>
              </a:spcBef>
              <a:buFont typeface="Arial" panose="020B0604020202020204" pitchFamily="34" charset="0"/>
              <a:buNone/>
            </a:pPr>
            <a:r>
              <a:rPr lang="en-US" sz="2400" b="1" dirty="0">
                <a:solidFill>
                  <a:srgbClr val="328486"/>
                </a:solidFill>
                <a:latin typeface="Ebrima" panose="02000000000000000000" pitchFamily="2" charset="0"/>
                <a:ea typeface="Ebrima" panose="02000000000000000000" pitchFamily="2" charset="0"/>
                <a:cs typeface="Ebrima" panose="02000000000000000000" pitchFamily="2" charset="0"/>
              </a:rPr>
              <a:t>Year-round Residents </a:t>
            </a:r>
          </a:p>
          <a:p>
            <a:pPr marL="0" indent="0" algn="ctr">
              <a:spcBef>
                <a:spcPts val="600"/>
              </a:spcBef>
              <a:buFont typeface="Arial" panose="020B0604020202020204" pitchFamily="34" charset="0"/>
              <a:buNone/>
            </a:pPr>
            <a:r>
              <a:rPr lang="en-US" sz="1800" dirty="0">
                <a:solidFill>
                  <a:srgbClr val="328486"/>
                </a:solidFill>
                <a:latin typeface="Ebrima" panose="02000000000000000000" pitchFamily="2" charset="0"/>
                <a:ea typeface="Ebrima" panose="02000000000000000000" pitchFamily="2" charset="0"/>
                <a:cs typeface="Ebrima" panose="02000000000000000000" pitchFamily="2" charset="0"/>
              </a:rPr>
              <a:t>Sessile species</a:t>
            </a:r>
          </a:p>
        </p:txBody>
      </p:sp>
      <p:sp>
        <p:nvSpPr>
          <p:cNvPr id="7" name="Google Shape;749;p38">
            <a:extLst>
              <a:ext uri="{FF2B5EF4-FFF2-40B4-BE49-F238E27FC236}">
                <a16:creationId xmlns:a16="http://schemas.microsoft.com/office/drawing/2014/main" id="{58A6A7DD-7594-D0A7-29DB-1216EAEC976F}"/>
              </a:ext>
            </a:extLst>
          </p:cNvPr>
          <p:cNvSpPr txBox="1">
            <a:spLocks/>
          </p:cNvSpPr>
          <p:nvPr/>
        </p:nvSpPr>
        <p:spPr>
          <a:xfrm>
            <a:off x="6765499" y="3599396"/>
            <a:ext cx="2450100" cy="1741200"/>
          </a:xfrm>
          <a:prstGeom prst="rect">
            <a:avLst/>
          </a:prstGeom>
        </p:spPr>
        <p:txBody>
          <a:bodyPr spcFirstLastPara="1" vert="horz" wrap="square" lIns="91425" tIns="91425" rIns="91425" bIns="91425" rtlCol="0" anchor="t" anchorCtr="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600"/>
              </a:spcBef>
              <a:buFont typeface="Arial" panose="020B0604020202020204" pitchFamily="34" charset="0"/>
              <a:buNone/>
            </a:pPr>
            <a:r>
              <a:rPr lang="en-US" sz="2400" b="1" dirty="0">
                <a:solidFill>
                  <a:srgbClr val="328486"/>
                </a:solidFill>
                <a:latin typeface="Ebrima" panose="02000000000000000000" pitchFamily="2" charset="0"/>
                <a:ea typeface="Ebrima" panose="02000000000000000000" pitchFamily="2" charset="0"/>
                <a:cs typeface="Ebrima" panose="02000000000000000000" pitchFamily="2" charset="0"/>
              </a:rPr>
              <a:t>Visitor Species</a:t>
            </a:r>
          </a:p>
          <a:p>
            <a:pPr marL="0" indent="0" algn="ctr">
              <a:spcBef>
                <a:spcPts val="600"/>
              </a:spcBef>
              <a:buFont typeface="Arial" panose="020B0604020202020204" pitchFamily="34" charset="0"/>
              <a:buNone/>
            </a:pPr>
            <a:r>
              <a:rPr lang="en-US" sz="1800" dirty="0">
                <a:solidFill>
                  <a:srgbClr val="328486"/>
                </a:solidFill>
                <a:latin typeface="Ebrima" panose="02000000000000000000" pitchFamily="2" charset="0"/>
                <a:ea typeface="Ebrima" panose="02000000000000000000" pitchFamily="2" charset="0"/>
                <a:cs typeface="Ebrima" panose="02000000000000000000" pitchFamily="2" charset="0"/>
              </a:rPr>
              <a:t>Some species visit for a cleaning, to forage, or for shelter</a:t>
            </a:r>
          </a:p>
        </p:txBody>
      </p:sp>
      <p:sp>
        <p:nvSpPr>
          <p:cNvPr id="9" name="Google Shape;750;p38">
            <a:extLst>
              <a:ext uri="{FF2B5EF4-FFF2-40B4-BE49-F238E27FC236}">
                <a16:creationId xmlns:a16="http://schemas.microsoft.com/office/drawing/2014/main" id="{7BD41E49-C96E-4DF8-3352-9E4ED7928E16}"/>
              </a:ext>
            </a:extLst>
          </p:cNvPr>
          <p:cNvSpPr txBox="1">
            <a:spLocks/>
          </p:cNvSpPr>
          <p:nvPr/>
        </p:nvSpPr>
        <p:spPr>
          <a:xfrm>
            <a:off x="9590866" y="3599396"/>
            <a:ext cx="2338473" cy="1741200"/>
          </a:xfrm>
          <a:prstGeom prst="rect">
            <a:avLst/>
          </a:prstGeom>
        </p:spPr>
        <p:txBody>
          <a:bodyPr spcFirstLastPara="1" vert="horz" wrap="square" lIns="91425" tIns="91425" rIns="91425" bIns="91425" rtlCol="0" anchor="t" anchorCtr="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600"/>
              </a:spcBef>
              <a:buFont typeface="Arial" panose="020B0604020202020204" pitchFamily="34" charset="0"/>
              <a:buNone/>
            </a:pPr>
            <a:r>
              <a:rPr lang="en-US" sz="2400" b="1" dirty="0">
                <a:solidFill>
                  <a:srgbClr val="328486"/>
                </a:solidFill>
                <a:latin typeface="Ebrima" panose="02000000000000000000" pitchFamily="2" charset="0"/>
                <a:ea typeface="Ebrima" panose="02000000000000000000" pitchFamily="2" charset="0"/>
                <a:cs typeface="Ebrima" panose="02000000000000000000" pitchFamily="2" charset="0"/>
              </a:rPr>
              <a:t>Nursery Grounds</a:t>
            </a:r>
          </a:p>
          <a:p>
            <a:pPr marL="0" indent="0" algn="ctr">
              <a:spcBef>
                <a:spcPts val="600"/>
              </a:spcBef>
              <a:buFont typeface="Arial" panose="020B0604020202020204" pitchFamily="34" charset="0"/>
              <a:buNone/>
            </a:pPr>
            <a:r>
              <a:rPr lang="en-US" sz="1800" dirty="0">
                <a:solidFill>
                  <a:srgbClr val="328486"/>
                </a:solidFill>
                <a:latin typeface="Ebrima" panose="02000000000000000000" pitchFamily="2" charset="0"/>
                <a:ea typeface="Ebrima" panose="02000000000000000000" pitchFamily="2" charset="0"/>
                <a:cs typeface="Ebrima" panose="02000000000000000000" pitchFamily="2" charset="0"/>
              </a:rPr>
              <a:t>Reef fish rely on coral reefs to provide a safe space for their young</a:t>
            </a:r>
          </a:p>
        </p:txBody>
      </p:sp>
      <p:pic>
        <p:nvPicPr>
          <p:cNvPr id="14" name="Google Shape;752;p38">
            <a:extLst>
              <a:ext uri="{FF2B5EF4-FFF2-40B4-BE49-F238E27FC236}">
                <a16:creationId xmlns:a16="http://schemas.microsoft.com/office/drawing/2014/main" id="{734A0B5F-2005-E4F4-9675-96948CBC6A58}"/>
              </a:ext>
            </a:extLst>
          </p:cNvPr>
          <p:cNvPicPr preferRelativeResize="0"/>
          <p:nvPr/>
        </p:nvPicPr>
        <p:blipFill>
          <a:blip r:embed="rId4">
            <a:alphaModFix/>
          </a:blip>
          <a:stretch>
            <a:fillRect/>
          </a:stretch>
        </p:blipFill>
        <p:spPr>
          <a:xfrm>
            <a:off x="4343342" y="1646721"/>
            <a:ext cx="1944963" cy="1741200"/>
          </a:xfrm>
          <a:prstGeom prst="rect">
            <a:avLst/>
          </a:prstGeom>
          <a:ln>
            <a:noFill/>
          </a:ln>
          <a:effectLst>
            <a:outerShdw blurRad="292100" dist="139700" dir="2700000" algn="tl" rotWithShape="0">
              <a:srgbClr val="333333">
                <a:alpha val="65000"/>
              </a:srgbClr>
            </a:outerShdw>
          </a:effectLst>
        </p:spPr>
      </p:pic>
      <p:pic>
        <p:nvPicPr>
          <p:cNvPr id="15" name="Google Shape;753;p38">
            <a:extLst>
              <a:ext uri="{FF2B5EF4-FFF2-40B4-BE49-F238E27FC236}">
                <a16:creationId xmlns:a16="http://schemas.microsoft.com/office/drawing/2014/main" id="{DE48EEA8-1EB9-3BA5-238F-2E0DB30FFB07}"/>
              </a:ext>
            </a:extLst>
          </p:cNvPr>
          <p:cNvPicPr preferRelativeResize="0"/>
          <p:nvPr/>
        </p:nvPicPr>
        <p:blipFill rotWithShape="1">
          <a:blip r:embed="rId5">
            <a:alphaModFix/>
          </a:blip>
          <a:srcRect/>
          <a:stretch/>
        </p:blipFill>
        <p:spPr>
          <a:xfrm>
            <a:off x="6681442" y="1691996"/>
            <a:ext cx="2751713" cy="1672598"/>
          </a:xfrm>
          <a:prstGeom prst="rect">
            <a:avLst/>
          </a:prstGeom>
          <a:ln>
            <a:noFill/>
          </a:ln>
          <a:effectLst>
            <a:outerShdw blurRad="292100" dist="139700" dir="2700000" algn="tl" rotWithShape="0">
              <a:srgbClr val="333333">
                <a:alpha val="65000"/>
              </a:srgbClr>
            </a:outerShdw>
          </a:effectLst>
        </p:spPr>
      </p:pic>
      <p:pic>
        <p:nvPicPr>
          <p:cNvPr id="16" name="Google Shape;754;p38">
            <a:extLst>
              <a:ext uri="{FF2B5EF4-FFF2-40B4-BE49-F238E27FC236}">
                <a16:creationId xmlns:a16="http://schemas.microsoft.com/office/drawing/2014/main" id="{57BFBED8-76A3-6725-78FB-45780A4CEBC2}"/>
              </a:ext>
            </a:extLst>
          </p:cNvPr>
          <p:cNvPicPr preferRelativeResize="0"/>
          <p:nvPr/>
        </p:nvPicPr>
        <p:blipFill>
          <a:blip r:embed="rId6">
            <a:alphaModFix/>
          </a:blip>
          <a:stretch>
            <a:fillRect/>
          </a:stretch>
        </p:blipFill>
        <p:spPr>
          <a:xfrm>
            <a:off x="10055951" y="1659396"/>
            <a:ext cx="1408301" cy="17412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281989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0" y="1283"/>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328486"/>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60" y="258601"/>
            <a:ext cx="891975" cy="911833"/>
          </a:xfrm>
          <a:prstGeom prst="rect">
            <a:avLst/>
          </a:prstGeom>
        </p:spPr>
      </p:pic>
      <p:sp>
        <p:nvSpPr>
          <p:cNvPr id="12" name="TextBox 11">
            <a:extLst>
              <a:ext uri="{FF2B5EF4-FFF2-40B4-BE49-F238E27FC236}">
                <a16:creationId xmlns:a16="http://schemas.microsoft.com/office/drawing/2014/main" id="{0841D3CB-8CD3-1744-25E3-E8BBF0F87AF5}"/>
              </a:ext>
            </a:extLst>
          </p:cNvPr>
          <p:cNvSpPr txBox="1"/>
          <p:nvPr/>
        </p:nvSpPr>
        <p:spPr>
          <a:xfrm>
            <a:off x="1297594" y="144512"/>
            <a:ext cx="2425592" cy="995209"/>
          </a:xfrm>
          <a:prstGeom prst="rect">
            <a:avLst/>
          </a:prstGeom>
          <a:noFill/>
        </p:spPr>
        <p:txBody>
          <a:bodyPr wrap="square">
            <a:spAutoFit/>
          </a:bodyPr>
          <a:lstStyle/>
          <a:p>
            <a:pPr algn="ctr" defTabSz="914377"/>
            <a:r>
              <a:rPr lang="en-US" sz="5867" b="1" kern="0" dirty="0">
                <a:solidFill>
                  <a:schemeClr val="bg1"/>
                </a:solidFill>
                <a:latin typeface="Bahnschrift SemiBold SemiConden" panose="020B0502040204020203" pitchFamily="34" charset="0"/>
                <a:cs typeface="Arial"/>
                <a:sym typeface="Arial"/>
              </a:rPr>
              <a:t>Agenda</a:t>
            </a:r>
          </a:p>
        </p:txBody>
      </p:sp>
      <p:sp>
        <p:nvSpPr>
          <p:cNvPr id="2" name="Title 4">
            <a:extLst>
              <a:ext uri="{FF2B5EF4-FFF2-40B4-BE49-F238E27FC236}">
                <a16:creationId xmlns:a16="http://schemas.microsoft.com/office/drawing/2014/main" id="{363E5AA9-E4FB-32C1-309A-1A740479F354}"/>
              </a:ext>
            </a:extLst>
          </p:cNvPr>
          <p:cNvSpPr txBox="1">
            <a:spLocks/>
          </p:cNvSpPr>
          <p:nvPr/>
        </p:nvSpPr>
        <p:spPr>
          <a:xfrm>
            <a:off x="4216971" y="161386"/>
            <a:ext cx="7975029" cy="1106261"/>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dirty="0">
                <a:solidFill>
                  <a:srgbClr val="282560"/>
                </a:solidFill>
                <a:latin typeface="Bahnschrift SemiBold Condensed" panose="020B0502040204020203" pitchFamily="34" charset="0"/>
                <a:sym typeface="Arial"/>
              </a:rPr>
              <a:t>Coral Reef Adaptations</a:t>
            </a:r>
            <a:endParaRPr lang="en-US" sz="6600" dirty="0">
              <a:solidFill>
                <a:srgbClr val="282560"/>
              </a:solidFill>
              <a:latin typeface="Bahnschrift SemiBold Condensed" panose="020B0502040204020203" pitchFamily="34" charset="0"/>
              <a:sym typeface="Arial"/>
            </a:endParaRPr>
          </a:p>
        </p:txBody>
      </p:sp>
      <p:sp>
        <p:nvSpPr>
          <p:cNvPr id="13" name="Title 4">
            <a:extLst>
              <a:ext uri="{FF2B5EF4-FFF2-40B4-BE49-F238E27FC236}">
                <a16:creationId xmlns:a16="http://schemas.microsoft.com/office/drawing/2014/main" id="{555D3F7C-48E6-F374-75B3-A21962F50F28}"/>
              </a:ext>
            </a:extLst>
          </p:cNvPr>
          <p:cNvSpPr txBox="1">
            <a:spLocks/>
          </p:cNvSpPr>
          <p:nvPr/>
        </p:nvSpPr>
        <p:spPr>
          <a:xfrm>
            <a:off x="262660" y="1659396"/>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dirty="0">
              <a:solidFill>
                <a:srgbClr val="282560"/>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Let’s Explore!</a:t>
            </a:r>
          </a:p>
          <a:p>
            <a:pPr defTabSz="914377"/>
            <a:r>
              <a:rPr lang="en-US" sz="2933" dirty="0">
                <a:solidFill>
                  <a:schemeClr val="bg1"/>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dirty="0">
                <a:solidFill>
                  <a:srgbClr val="282560"/>
                </a:solidFill>
                <a:latin typeface="Bahnschrift SemiBold SemiConden" panose="020B0502040204020203" pitchFamily="34" charset="0"/>
                <a:sym typeface="Arial"/>
              </a:rPr>
              <a:t>Coastal Habitats</a:t>
            </a:r>
          </a:p>
          <a:p>
            <a:pPr defTabSz="914377"/>
            <a:endParaRPr lang="en-US" sz="2933" dirty="0">
              <a:solidFill>
                <a:schemeClr val="bg1"/>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Review</a:t>
            </a:r>
          </a:p>
          <a:p>
            <a:pPr algn="ctr" defTabSz="914377"/>
            <a:endParaRPr lang="en-US" sz="4800" dirty="0">
              <a:solidFill>
                <a:srgbClr val="282560"/>
              </a:solidFill>
              <a:latin typeface="Bahnschrift SemiBold SemiConden" panose="020B0502040204020203" pitchFamily="34" charset="0"/>
              <a:sym typeface="Arial"/>
            </a:endParaRPr>
          </a:p>
          <a:p>
            <a:pPr defTabSz="914377"/>
            <a:endParaRPr lang="en-US" sz="3200" dirty="0">
              <a:solidFill>
                <a:srgbClr val="282560"/>
              </a:solidFill>
              <a:latin typeface="Bahnschrift SemiBold SemiConden" panose="020B0502040204020203" pitchFamily="34" charset="0"/>
              <a:sym typeface="Arial"/>
            </a:endParaRPr>
          </a:p>
        </p:txBody>
      </p:sp>
      <p:sp>
        <p:nvSpPr>
          <p:cNvPr id="4" name="Google Shape;760;p39">
            <a:extLst>
              <a:ext uri="{FF2B5EF4-FFF2-40B4-BE49-F238E27FC236}">
                <a16:creationId xmlns:a16="http://schemas.microsoft.com/office/drawing/2014/main" id="{06927653-BCE5-B2DD-AF53-A3C4B5CD0131}"/>
              </a:ext>
            </a:extLst>
          </p:cNvPr>
          <p:cNvSpPr txBox="1">
            <a:spLocks/>
          </p:cNvSpPr>
          <p:nvPr/>
        </p:nvSpPr>
        <p:spPr>
          <a:xfrm>
            <a:off x="4216970" y="2117919"/>
            <a:ext cx="7712369" cy="2891050"/>
          </a:xfrm>
          <a:prstGeom prst="rect">
            <a:avLst/>
          </a:prstGeom>
          <a:noFill/>
          <a:ln w="9525" cap="flat" cmpd="sng">
            <a:solidFill>
              <a:schemeClr val="lt1"/>
            </a:solidFill>
            <a:prstDash val="solid"/>
            <a:round/>
            <a:headEnd type="none" w="sm" len="sm"/>
            <a:tailEnd type="none" w="sm" len="sm"/>
          </a:ln>
        </p:spPr>
        <p:txBody>
          <a:bodyPr spcFirstLastPara="1" vert="horz" wrap="square" lIns="91425" tIns="91425" rIns="91425" bIns="91425" rtlCol="0" anchor="t" anchorCtr="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600"/>
              </a:spcBef>
            </a:pPr>
            <a:r>
              <a:rPr lang="en-US" dirty="0">
                <a:solidFill>
                  <a:srgbClr val="328486"/>
                </a:solidFill>
                <a:latin typeface="Ebrima" panose="02000000000000000000" pitchFamily="2" charset="0"/>
                <a:ea typeface="Ebrima" panose="02000000000000000000" pitchFamily="2" charset="0"/>
                <a:cs typeface="Ebrima" panose="02000000000000000000" pitchFamily="2" charset="0"/>
              </a:rPr>
              <a:t>Zooxanthellae provide corals with up to 60% of their nutrition from photosynthesis </a:t>
            </a:r>
          </a:p>
          <a:p>
            <a:pPr marL="0" indent="0">
              <a:spcBef>
                <a:spcPts val="600"/>
              </a:spcBef>
              <a:buNone/>
            </a:pPr>
            <a:endParaRPr lang="en-US" sz="1400" dirty="0">
              <a:solidFill>
                <a:srgbClr val="328486"/>
              </a:solidFill>
              <a:latin typeface="Ebrima" panose="02000000000000000000" pitchFamily="2" charset="0"/>
              <a:ea typeface="Ebrima" panose="02000000000000000000" pitchFamily="2" charset="0"/>
              <a:cs typeface="Ebrima" panose="02000000000000000000" pitchFamily="2" charset="0"/>
            </a:endParaRPr>
          </a:p>
          <a:p>
            <a:pPr marL="342900" indent="-342900">
              <a:spcBef>
                <a:spcPts val="600"/>
              </a:spcBef>
            </a:pPr>
            <a:r>
              <a:rPr lang="en-US" dirty="0">
                <a:solidFill>
                  <a:srgbClr val="328486"/>
                </a:solidFill>
                <a:latin typeface="Ebrima" panose="02000000000000000000" pitchFamily="2" charset="0"/>
                <a:ea typeface="Ebrima" panose="02000000000000000000" pitchFamily="2" charset="0"/>
                <a:cs typeface="Ebrima" panose="02000000000000000000" pitchFamily="2" charset="0"/>
              </a:rPr>
              <a:t>In return the microscopic algae gets a home! </a:t>
            </a:r>
          </a:p>
          <a:p>
            <a:pPr marL="457200" indent="0">
              <a:spcBef>
                <a:spcPts val="600"/>
              </a:spcBef>
              <a:buFont typeface="Arial" panose="020B0604020202020204" pitchFamily="34" charset="0"/>
              <a:buNone/>
            </a:pPr>
            <a:endParaRPr lang="en-US" sz="2400" dirty="0">
              <a:solidFill>
                <a:srgbClr val="328486"/>
              </a:solidFill>
              <a:latin typeface="Ebrima" panose="02000000000000000000" pitchFamily="2" charset="0"/>
              <a:ea typeface="Ebrima" panose="02000000000000000000" pitchFamily="2" charset="0"/>
              <a:cs typeface="Ebrima" panose="02000000000000000000" pitchFamily="2" charset="0"/>
            </a:endParaRPr>
          </a:p>
          <a:p>
            <a:pPr marL="0" indent="0">
              <a:spcBef>
                <a:spcPts val="600"/>
              </a:spcBef>
              <a:buFont typeface="Arial" panose="020B0604020202020204" pitchFamily="34" charset="0"/>
              <a:buNone/>
            </a:pPr>
            <a:br>
              <a:rPr lang="en-US" sz="2400" dirty="0">
                <a:solidFill>
                  <a:srgbClr val="328486"/>
                </a:solidFill>
                <a:latin typeface="Ebrima" panose="02000000000000000000" pitchFamily="2" charset="0"/>
                <a:ea typeface="Ebrima" panose="02000000000000000000" pitchFamily="2" charset="0"/>
                <a:cs typeface="Ebrima" panose="02000000000000000000" pitchFamily="2" charset="0"/>
              </a:rPr>
            </a:br>
            <a:endParaRPr lang="en-US" sz="2400" dirty="0">
              <a:solidFill>
                <a:srgbClr val="328486"/>
              </a:solidFill>
              <a:latin typeface="Ebrima" panose="02000000000000000000" pitchFamily="2" charset="0"/>
              <a:ea typeface="Ebrima" panose="02000000000000000000" pitchFamily="2" charset="0"/>
              <a:cs typeface="Ebrima" panose="02000000000000000000" pitchFamily="2" charset="0"/>
            </a:endParaRPr>
          </a:p>
          <a:p>
            <a:pPr marL="457200" indent="0">
              <a:spcBef>
                <a:spcPts val="600"/>
              </a:spcBef>
              <a:buFont typeface="Arial" panose="020B0604020202020204" pitchFamily="34" charset="0"/>
              <a:buNone/>
            </a:pPr>
            <a:endParaRPr lang="en-US" sz="2400" dirty="0">
              <a:solidFill>
                <a:srgbClr val="328486"/>
              </a:solidFill>
              <a:latin typeface="Ebrima" panose="02000000000000000000" pitchFamily="2" charset="0"/>
              <a:ea typeface="Ebrima" panose="02000000000000000000" pitchFamily="2" charset="0"/>
              <a:cs typeface="Ebrima" panose="02000000000000000000" pitchFamily="2" charset="0"/>
            </a:endParaRPr>
          </a:p>
        </p:txBody>
      </p:sp>
      <p:sp>
        <p:nvSpPr>
          <p:cNvPr id="5" name="Google Shape;710;p35">
            <a:extLst>
              <a:ext uri="{FF2B5EF4-FFF2-40B4-BE49-F238E27FC236}">
                <a16:creationId xmlns:a16="http://schemas.microsoft.com/office/drawing/2014/main" id="{B1DAECB9-3F2D-71A6-B26B-9B526B564AB3}"/>
              </a:ext>
            </a:extLst>
          </p:cNvPr>
          <p:cNvSpPr txBox="1">
            <a:spLocks/>
          </p:cNvSpPr>
          <p:nvPr/>
        </p:nvSpPr>
        <p:spPr>
          <a:xfrm>
            <a:off x="4320333" y="1416344"/>
            <a:ext cx="3779700" cy="548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0" indent="0" algn="ctr">
              <a:buFont typeface="Dosis"/>
              <a:buNone/>
            </a:pPr>
            <a:r>
              <a:rPr lang="en-US" sz="2800" b="1" dirty="0">
                <a:solidFill>
                  <a:srgbClr val="328486"/>
                </a:solidFill>
                <a:latin typeface="Ebrima" panose="02000000000000000000" pitchFamily="2" charset="0"/>
                <a:ea typeface="Ebrima" panose="02000000000000000000" pitchFamily="2" charset="0"/>
                <a:cs typeface="Ebrima" panose="02000000000000000000" pitchFamily="2" charset="0"/>
              </a:rPr>
              <a:t>Fauna Adaptations</a:t>
            </a:r>
            <a:br>
              <a:rPr lang="en-US" sz="2800" b="1" dirty="0">
                <a:solidFill>
                  <a:srgbClr val="328486"/>
                </a:solidFill>
                <a:latin typeface="Ebrima" panose="02000000000000000000" pitchFamily="2" charset="0"/>
                <a:ea typeface="Ebrima" panose="02000000000000000000" pitchFamily="2" charset="0"/>
                <a:cs typeface="Ebrima" panose="02000000000000000000" pitchFamily="2" charset="0"/>
              </a:rPr>
            </a:br>
            <a:endParaRPr lang="en-US" sz="2800" dirty="0">
              <a:solidFill>
                <a:srgbClr val="328486"/>
              </a:solidFill>
              <a:latin typeface="Ebrima" panose="02000000000000000000" pitchFamily="2" charset="0"/>
              <a:ea typeface="Ebrima" panose="02000000000000000000" pitchFamily="2" charset="0"/>
              <a:cs typeface="Ebrima" panose="02000000000000000000" pitchFamily="2" charset="0"/>
            </a:endParaRPr>
          </a:p>
        </p:txBody>
      </p:sp>
      <p:pic>
        <p:nvPicPr>
          <p:cNvPr id="25" name="Google Shape;762;p39">
            <a:extLst>
              <a:ext uri="{FF2B5EF4-FFF2-40B4-BE49-F238E27FC236}">
                <a16:creationId xmlns:a16="http://schemas.microsoft.com/office/drawing/2014/main" id="{1D1304E2-56AA-520B-8471-8AAFCB8DA2AD}"/>
              </a:ext>
            </a:extLst>
          </p:cNvPr>
          <p:cNvPicPr preferRelativeResize="0"/>
          <p:nvPr/>
        </p:nvPicPr>
        <p:blipFill rotWithShape="1">
          <a:blip r:embed="rId4">
            <a:alphaModFix/>
          </a:blip>
          <a:srcRect l="46977"/>
          <a:stretch/>
        </p:blipFill>
        <p:spPr>
          <a:xfrm>
            <a:off x="5207737" y="4252272"/>
            <a:ext cx="2199861" cy="2378768"/>
          </a:xfrm>
          <a:prstGeom prst="roundRect">
            <a:avLst>
              <a:gd name="adj" fmla="val 16667"/>
            </a:avLst>
          </a:prstGeom>
          <a:noFill/>
          <a:ln>
            <a:noFill/>
          </a:ln>
        </p:spPr>
      </p:pic>
      <p:grpSp>
        <p:nvGrpSpPr>
          <p:cNvPr id="26" name="Group 25">
            <a:extLst>
              <a:ext uri="{FF2B5EF4-FFF2-40B4-BE49-F238E27FC236}">
                <a16:creationId xmlns:a16="http://schemas.microsoft.com/office/drawing/2014/main" id="{927AB9EA-B668-6971-1133-A56B909C282B}"/>
              </a:ext>
            </a:extLst>
          </p:cNvPr>
          <p:cNvGrpSpPr/>
          <p:nvPr/>
        </p:nvGrpSpPr>
        <p:grpSpPr>
          <a:xfrm>
            <a:off x="4320333" y="4541921"/>
            <a:ext cx="5113275" cy="1995852"/>
            <a:chOff x="3990525" y="2192999"/>
            <a:chExt cx="5000402" cy="2105540"/>
          </a:xfrm>
        </p:grpSpPr>
        <p:sp>
          <p:nvSpPr>
            <p:cNvPr id="27" name="Google Shape;770;p39">
              <a:extLst>
                <a:ext uri="{FF2B5EF4-FFF2-40B4-BE49-F238E27FC236}">
                  <a16:creationId xmlns:a16="http://schemas.microsoft.com/office/drawing/2014/main" id="{A1AD911B-D47C-A14C-4445-8956A7753864}"/>
                </a:ext>
              </a:extLst>
            </p:cNvPr>
            <p:cNvSpPr txBox="1"/>
            <p:nvPr/>
          </p:nvSpPr>
          <p:spPr>
            <a:xfrm>
              <a:off x="7538925" y="2647950"/>
              <a:ext cx="1452000" cy="438301"/>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500" b="1" dirty="0">
                  <a:solidFill>
                    <a:srgbClr val="282560"/>
                  </a:solidFill>
                  <a:latin typeface="Dosis"/>
                  <a:ea typeface="Dosis"/>
                  <a:cs typeface="Dosis"/>
                  <a:sym typeface="Dosis"/>
                </a:rPr>
                <a:t>Zooxanthellae</a:t>
              </a:r>
              <a:endParaRPr sz="1500" b="1" dirty="0">
                <a:solidFill>
                  <a:srgbClr val="282560"/>
                </a:solidFill>
                <a:latin typeface="Dosis"/>
                <a:ea typeface="Dosis"/>
                <a:cs typeface="Dosis"/>
                <a:sym typeface="Dosis"/>
              </a:endParaRPr>
            </a:p>
          </p:txBody>
        </p:sp>
        <p:cxnSp>
          <p:nvCxnSpPr>
            <p:cNvPr id="28" name="Google Shape;764;p39">
              <a:extLst>
                <a:ext uri="{FF2B5EF4-FFF2-40B4-BE49-F238E27FC236}">
                  <a16:creationId xmlns:a16="http://schemas.microsoft.com/office/drawing/2014/main" id="{8B7131AC-04F6-9430-1E65-E6A8B8E21829}"/>
                </a:ext>
              </a:extLst>
            </p:cNvPr>
            <p:cNvCxnSpPr/>
            <p:nvPr/>
          </p:nvCxnSpPr>
          <p:spPr>
            <a:xfrm rot="16200000" flipH="1">
              <a:off x="4902326" y="3562789"/>
              <a:ext cx="990600" cy="480900"/>
            </a:xfrm>
            <a:prstGeom prst="bentConnector3">
              <a:avLst>
                <a:gd name="adj1" fmla="val 99458"/>
              </a:avLst>
            </a:prstGeom>
            <a:noFill/>
            <a:ln w="38100" cap="flat" cmpd="sng">
              <a:solidFill>
                <a:srgbClr val="FF0000"/>
              </a:solidFill>
              <a:prstDash val="solid"/>
              <a:round/>
              <a:headEnd type="none" w="med" len="med"/>
              <a:tailEnd type="none" w="med" len="med"/>
            </a:ln>
          </p:spPr>
        </p:cxnSp>
        <p:cxnSp>
          <p:nvCxnSpPr>
            <p:cNvPr id="29" name="Google Shape;763;p39">
              <a:extLst>
                <a:ext uri="{FF2B5EF4-FFF2-40B4-BE49-F238E27FC236}">
                  <a16:creationId xmlns:a16="http://schemas.microsoft.com/office/drawing/2014/main" id="{AEF267A0-1C4E-D554-EC1F-C1E9B5AA7319}"/>
                </a:ext>
              </a:extLst>
            </p:cNvPr>
            <p:cNvCxnSpPr/>
            <p:nvPr/>
          </p:nvCxnSpPr>
          <p:spPr>
            <a:xfrm rot="5400000">
              <a:off x="4726024" y="2624099"/>
              <a:ext cx="1336200" cy="474000"/>
            </a:xfrm>
            <a:prstGeom prst="bentConnector3">
              <a:avLst>
                <a:gd name="adj1" fmla="val 0"/>
              </a:avLst>
            </a:prstGeom>
            <a:noFill/>
            <a:ln w="38100" cap="flat" cmpd="sng">
              <a:solidFill>
                <a:srgbClr val="FF0000"/>
              </a:solidFill>
              <a:prstDash val="solid"/>
              <a:round/>
              <a:headEnd type="none" w="med" len="med"/>
              <a:tailEnd type="none" w="med" len="med"/>
            </a:ln>
          </p:spPr>
        </p:cxnSp>
        <p:cxnSp>
          <p:nvCxnSpPr>
            <p:cNvPr id="30" name="Google Shape;765;p39">
              <a:extLst>
                <a:ext uri="{FF2B5EF4-FFF2-40B4-BE49-F238E27FC236}">
                  <a16:creationId xmlns:a16="http://schemas.microsoft.com/office/drawing/2014/main" id="{D8967D42-279F-9283-0AD0-9B2B9F7123E9}"/>
                </a:ext>
              </a:extLst>
            </p:cNvPr>
            <p:cNvCxnSpPr/>
            <p:nvPr/>
          </p:nvCxnSpPr>
          <p:spPr>
            <a:xfrm rot="10800000" flipH="1">
              <a:off x="4572000" y="3456300"/>
              <a:ext cx="542700" cy="9300"/>
            </a:xfrm>
            <a:prstGeom prst="straightConnector1">
              <a:avLst/>
            </a:prstGeom>
            <a:noFill/>
            <a:ln w="38100" cap="flat" cmpd="sng">
              <a:solidFill>
                <a:srgbClr val="FF0000"/>
              </a:solidFill>
              <a:prstDash val="solid"/>
              <a:round/>
              <a:headEnd type="none" w="med" len="med"/>
              <a:tailEnd type="none" w="med" len="med"/>
            </a:ln>
          </p:spPr>
        </p:cxnSp>
        <p:sp>
          <p:nvSpPr>
            <p:cNvPr id="31" name="Google Shape;766;p39">
              <a:extLst>
                <a:ext uri="{FF2B5EF4-FFF2-40B4-BE49-F238E27FC236}">
                  <a16:creationId xmlns:a16="http://schemas.microsoft.com/office/drawing/2014/main" id="{3EF32AEB-C779-CE0B-F1B0-8153AD2F210C}"/>
                </a:ext>
              </a:extLst>
            </p:cNvPr>
            <p:cNvSpPr txBox="1"/>
            <p:nvPr/>
          </p:nvSpPr>
          <p:spPr>
            <a:xfrm>
              <a:off x="3990525" y="3153150"/>
              <a:ext cx="811200" cy="68181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b="1" dirty="0">
                  <a:solidFill>
                    <a:srgbClr val="282560"/>
                  </a:solidFill>
                  <a:latin typeface="Dosis"/>
                  <a:ea typeface="Dosis"/>
                  <a:cs typeface="Dosis"/>
                  <a:sym typeface="Dosis"/>
                </a:rPr>
                <a:t>Coral polyp</a:t>
              </a:r>
              <a:endParaRPr sz="1500" b="1" dirty="0">
                <a:solidFill>
                  <a:srgbClr val="282560"/>
                </a:solidFill>
                <a:latin typeface="Dosis"/>
                <a:ea typeface="Dosis"/>
                <a:cs typeface="Dosis"/>
                <a:sym typeface="Dosis"/>
              </a:endParaRPr>
            </a:p>
          </p:txBody>
        </p:sp>
        <p:sp>
          <p:nvSpPr>
            <p:cNvPr id="32" name="Google Shape;767;p39">
              <a:extLst>
                <a:ext uri="{FF2B5EF4-FFF2-40B4-BE49-F238E27FC236}">
                  <a16:creationId xmlns:a16="http://schemas.microsoft.com/office/drawing/2014/main" id="{278312B8-C7F2-A1EB-4CBC-B46ACD927241}"/>
                </a:ext>
              </a:extLst>
            </p:cNvPr>
            <p:cNvSpPr/>
            <p:nvPr/>
          </p:nvSpPr>
          <p:spPr>
            <a:xfrm>
              <a:off x="5903775" y="3393750"/>
              <a:ext cx="474000" cy="3750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3" name="Google Shape;768;p39">
              <a:extLst>
                <a:ext uri="{FF2B5EF4-FFF2-40B4-BE49-F238E27FC236}">
                  <a16:creationId xmlns:a16="http://schemas.microsoft.com/office/drawing/2014/main" id="{73FBCE6D-0E54-8498-1519-D76C1860296A}"/>
                </a:ext>
              </a:extLst>
            </p:cNvPr>
            <p:cNvCxnSpPr>
              <a:stCxn id="32" idx="3"/>
            </p:cNvCxnSpPr>
            <p:nvPr/>
          </p:nvCxnSpPr>
          <p:spPr>
            <a:xfrm>
              <a:off x="6377775" y="3581250"/>
              <a:ext cx="1032300" cy="2400"/>
            </a:xfrm>
            <a:prstGeom prst="straightConnector1">
              <a:avLst/>
            </a:prstGeom>
            <a:noFill/>
            <a:ln w="28575" cap="flat" cmpd="sng">
              <a:solidFill>
                <a:srgbClr val="FF0000"/>
              </a:solidFill>
              <a:prstDash val="solid"/>
              <a:round/>
              <a:headEnd type="none" w="med" len="med"/>
              <a:tailEnd type="stealth" w="med" len="med"/>
            </a:ln>
          </p:spPr>
        </p:cxnSp>
        <p:pic>
          <p:nvPicPr>
            <p:cNvPr id="34" name="Google Shape;769;p39">
              <a:extLst>
                <a:ext uri="{FF2B5EF4-FFF2-40B4-BE49-F238E27FC236}">
                  <a16:creationId xmlns:a16="http://schemas.microsoft.com/office/drawing/2014/main" id="{7FEFFB6D-657B-C383-7C28-F4081AF9DC2D}"/>
                </a:ext>
              </a:extLst>
            </p:cNvPr>
            <p:cNvPicPr preferRelativeResize="0"/>
            <p:nvPr/>
          </p:nvPicPr>
          <p:blipFill rotWithShape="1">
            <a:blip r:embed="rId5">
              <a:alphaModFix/>
            </a:blip>
            <a:srcRect l="51368"/>
            <a:stretch/>
          </p:blipFill>
          <p:spPr>
            <a:xfrm>
              <a:off x="7479827" y="3005175"/>
              <a:ext cx="1511100" cy="1152300"/>
            </a:xfrm>
            <a:prstGeom prst="roundRect">
              <a:avLst>
                <a:gd name="adj" fmla="val 16667"/>
              </a:avLst>
            </a:prstGeom>
            <a:noFill/>
            <a:ln>
              <a:noFill/>
            </a:ln>
          </p:spPr>
        </p:pic>
      </p:grpSp>
      <p:sp>
        <p:nvSpPr>
          <p:cNvPr id="35" name="Google Shape;761;p39">
            <a:extLst>
              <a:ext uri="{FF2B5EF4-FFF2-40B4-BE49-F238E27FC236}">
                <a16:creationId xmlns:a16="http://schemas.microsoft.com/office/drawing/2014/main" id="{DEE88BC7-8B58-257C-2E42-6C128E69D20A}"/>
              </a:ext>
            </a:extLst>
          </p:cNvPr>
          <p:cNvSpPr txBox="1"/>
          <p:nvPr/>
        </p:nvSpPr>
        <p:spPr>
          <a:xfrm>
            <a:off x="8977704" y="4154194"/>
            <a:ext cx="2732100" cy="67707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dirty="0">
                <a:solidFill>
                  <a:srgbClr val="282560"/>
                </a:solidFill>
                <a:latin typeface="Ebrima" panose="02000000000000000000" pitchFamily="2" charset="0"/>
                <a:ea typeface="Ebrima" panose="02000000000000000000" pitchFamily="2" charset="0"/>
                <a:cs typeface="Ebrima" panose="02000000000000000000" pitchFamily="2" charset="0"/>
                <a:sym typeface="Dosis"/>
              </a:rPr>
              <a:t>What kind of symbiotic relationship is this?</a:t>
            </a:r>
            <a:endParaRPr sz="1600" b="1" dirty="0">
              <a:solidFill>
                <a:srgbClr val="282560"/>
              </a:solidFill>
              <a:latin typeface="Ebrima" panose="02000000000000000000" pitchFamily="2" charset="0"/>
              <a:ea typeface="Ebrima" panose="02000000000000000000" pitchFamily="2" charset="0"/>
              <a:cs typeface="Ebrima" panose="02000000000000000000" pitchFamily="2" charset="0"/>
              <a:sym typeface="Dosis"/>
            </a:endParaRPr>
          </a:p>
        </p:txBody>
      </p:sp>
      <p:sp>
        <p:nvSpPr>
          <p:cNvPr id="36" name="Google Shape;771;p39">
            <a:extLst>
              <a:ext uri="{FF2B5EF4-FFF2-40B4-BE49-F238E27FC236}">
                <a16:creationId xmlns:a16="http://schemas.microsoft.com/office/drawing/2014/main" id="{1332ED24-1E5A-283F-DF86-EC39F939DDF2}"/>
              </a:ext>
            </a:extLst>
          </p:cNvPr>
          <p:cNvSpPr/>
          <p:nvPr/>
        </p:nvSpPr>
        <p:spPr>
          <a:xfrm>
            <a:off x="8700276" y="3957970"/>
            <a:ext cx="3286956" cy="1092271"/>
          </a:xfrm>
          <a:prstGeom prst="cloudCallout">
            <a:avLst>
              <a:gd name="adj1" fmla="val -20833"/>
              <a:gd name="adj2" fmla="val 62500"/>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2962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6" name="object 6" descr="Blue rectangle">
            <a:extLst>
              <a:ext uri="{FF2B5EF4-FFF2-40B4-BE49-F238E27FC236}">
                <a16:creationId xmlns:a16="http://schemas.microsoft.com/office/drawing/2014/main" id="{4F33835F-3D64-1F85-3327-7E6E09E882DA}"/>
              </a:ext>
            </a:extLst>
          </p:cNvPr>
          <p:cNvSpPr/>
          <p:nvPr/>
        </p:nvSpPr>
        <p:spPr>
          <a:xfrm rot="16200000">
            <a:off x="5829301" y="495299"/>
            <a:ext cx="533400" cy="12192000"/>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sp>
        <p:nvSpPr>
          <p:cNvPr id="7" name="Title 4">
            <a:extLst>
              <a:ext uri="{FF2B5EF4-FFF2-40B4-BE49-F238E27FC236}">
                <a16:creationId xmlns:a16="http://schemas.microsoft.com/office/drawing/2014/main" id="{3BE72643-553A-4DAA-E493-D955BE6E8463}"/>
              </a:ext>
            </a:extLst>
          </p:cNvPr>
          <p:cNvSpPr txBox="1">
            <a:spLocks/>
          </p:cNvSpPr>
          <p:nvPr/>
        </p:nvSpPr>
        <p:spPr>
          <a:xfrm>
            <a:off x="2108485" y="1970932"/>
            <a:ext cx="7975029" cy="2285067"/>
          </a:xfrm>
          <a:prstGeom prst="rect">
            <a:avLst/>
          </a:prstGeom>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377"/>
            <a:r>
              <a:rPr lang="en-US" sz="11800" b="1" dirty="0">
                <a:ln w="10160">
                  <a:solidFill>
                    <a:schemeClr val="accent6">
                      <a:lumMod val="75000"/>
                    </a:schemeClr>
                  </a:solidFill>
                  <a:prstDash val="solid"/>
                </a:ln>
                <a:solidFill>
                  <a:srgbClr val="FFFFFF"/>
                </a:solidFill>
                <a:effectLst>
                  <a:outerShdw blurRad="38100" dist="22860" dir="5400000" algn="tl" rotWithShape="0">
                    <a:srgbClr val="000000">
                      <a:alpha val="30000"/>
                    </a:srgbClr>
                  </a:outerShdw>
                </a:effectLst>
                <a:latin typeface="Bahnschrift SemiBold Condensed" panose="020B0502040204020203" pitchFamily="34" charset="0"/>
                <a:sym typeface="Arial"/>
              </a:rPr>
              <a:t>MANGROVES</a:t>
            </a:r>
            <a:endParaRPr lang="en-US" sz="9600" b="1" dirty="0">
              <a:ln w="10160">
                <a:solidFill>
                  <a:schemeClr val="accent6">
                    <a:lumMod val="75000"/>
                  </a:schemeClr>
                </a:solidFill>
                <a:prstDash val="solid"/>
              </a:ln>
              <a:solidFill>
                <a:srgbClr val="FFFFFF"/>
              </a:solidFill>
              <a:effectLst>
                <a:outerShdw blurRad="38100" dist="22860" dir="5400000" algn="tl" rotWithShape="0">
                  <a:srgbClr val="000000">
                    <a:alpha val="30000"/>
                  </a:srgbClr>
                </a:outerShdw>
              </a:effectLst>
              <a:latin typeface="Bahnschrift SemiBold Condensed" panose="020B0502040204020203" pitchFamily="34" charset="0"/>
              <a:sym typeface="Arial"/>
            </a:endParaRPr>
          </a:p>
        </p:txBody>
      </p:sp>
      <p:pic>
        <p:nvPicPr>
          <p:cNvPr id="9" name="Picture 8" descr="Logo, icon&#10;&#10;Description automatically generated">
            <a:extLst>
              <a:ext uri="{FF2B5EF4-FFF2-40B4-BE49-F238E27FC236}">
                <a16:creationId xmlns:a16="http://schemas.microsoft.com/office/drawing/2014/main" id="{D44AD31D-F339-4ABA-D86E-C045A3F570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69601" y="172348"/>
            <a:ext cx="1248702" cy="1276502"/>
          </a:xfrm>
          <a:prstGeom prst="rect">
            <a:avLst/>
          </a:prstGeom>
        </p:spPr>
      </p:pic>
    </p:spTree>
    <p:extLst>
      <p:ext uri="{BB962C8B-B14F-4D97-AF65-F5344CB8AC3E}">
        <p14:creationId xmlns:p14="http://schemas.microsoft.com/office/powerpoint/2010/main" val="3542440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0" y="1283"/>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60" y="258601"/>
            <a:ext cx="891975" cy="911833"/>
          </a:xfrm>
          <a:prstGeom prst="rect">
            <a:avLst/>
          </a:prstGeom>
        </p:spPr>
      </p:pic>
      <p:sp>
        <p:nvSpPr>
          <p:cNvPr id="18" name="Title 4">
            <a:extLst>
              <a:ext uri="{FF2B5EF4-FFF2-40B4-BE49-F238E27FC236}">
                <a16:creationId xmlns:a16="http://schemas.microsoft.com/office/drawing/2014/main" id="{41D4C59C-28E5-6331-D375-34A6FA8EDB19}"/>
              </a:ext>
            </a:extLst>
          </p:cNvPr>
          <p:cNvSpPr txBox="1">
            <a:spLocks/>
          </p:cNvSpPr>
          <p:nvPr/>
        </p:nvSpPr>
        <p:spPr>
          <a:xfrm>
            <a:off x="262660" y="1659396"/>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dirty="0">
                <a:solidFill>
                  <a:srgbClr val="589B9D"/>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dirty="0">
              <a:solidFill>
                <a:srgbClr val="282560"/>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Let’s Explore!</a:t>
            </a:r>
          </a:p>
          <a:p>
            <a:pPr defTabSz="914377"/>
            <a:r>
              <a:rPr lang="en-US" sz="2933" dirty="0">
                <a:solidFill>
                  <a:schemeClr val="bg1"/>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Coastal Habitats</a:t>
            </a:r>
          </a:p>
          <a:p>
            <a:pPr defTabSz="914377"/>
            <a:endParaRPr lang="en-US" sz="2933" dirty="0">
              <a:solidFill>
                <a:schemeClr val="bg1"/>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Review</a:t>
            </a:r>
          </a:p>
          <a:p>
            <a:pPr algn="ctr" defTabSz="914377"/>
            <a:endParaRPr lang="en-US" sz="4800" dirty="0">
              <a:solidFill>
                <a:srgbClr val="282560"/>
              </a:solidFill>
              <a:latin typeface="Bahnschrift SemiBold SemiConden" panose="020B0502040204020203" pitchFamily="34" charset="0"/>
              <a:sym typeface="Arial"/>
            </a:endParaRPr>
          </a:p>
          <a:p>
            <a:pPr defTabSz="914377"/>
            <a:endParaRPr lang="en-US" sz="3200" dirty="0">
              <a:solidFill>
                <a:srgbClr val="282560"/>
              </a:solidFill>
              <a:latin typeface="Bahnschrift SemiBold SemiConden" panose="020B0502040204020203" pitchFamily="34" charset="0"/>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1297594" y="144512"/>
            <a:ext cx="2425592" cy="995209"/>
          </a:xfrm>
          <a:prstGeom prst="rect">
            <a:avLst/>
          </a:prstGeom>
          <a:noFill/>
        </p:spPr>
        <p:txBody>
          <a:bodyPr wrap="square">
            <a:spAutoFit/>
          </a:bodyPr>
          <a:lstStyle/>
          <a:p>
            <a:pPr algn="ctr" defTabSz="914377"/>
            <a:r>
              <a:rPr lang="en-US" sz="5867" b="1" kern="0" dirty="0">
                <a:solidFill>
                  <a:schemeClr val="bg1"/>
                </a:solidFill>
                <a:latin typeface="Bahnschrift SemiBold SemiConden" panose="020B0502040204020203" pitchFamily="34" charset="0"/>
                <a:cs typeface="Arial"/>
                <a:sym typeface="Arial"/>
              </a:rPr>
              <a:t>Agenda</a:t>
            </a:r>
          </a:p>
        </p:txBody>
      </p:sp>
      <p:sp>
        <p:nvSpPr>
          <p:cNvPr id="2" name="Title 4">
            <a:extLst>
              <a:ext uri="{FF2B5EF4-FFF2-40B4-BE49-F238E27FC236}">
                <a16:creationId xmlns:a16="http://schemas.microsoft.com/office/drawing/2014/main" id="{363E5AA9-E4FB-32C1-309A-1A740479F354}"/>
              </a:ext>
            </a:extLst>
          </p:cNvPr>
          <p:cNvSpPr txBox="1">
            <a:spLocks/>
          </p:cNvSpPr>
          <p:nvPr/>
        </p:nvSpPr>
        <p:spPr>
          <a:xfrm>
            <a:off x="4009106" y="125759"/>
            <a:ext cx="7975029" cy="110626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377"/>
            <a:r>
              <a:rPr lang="en-US" sz="8266" dirty="0">
                <a:solidFill>
                  <a:srgbClr val="282560"/>
                </a:solidFill>
                <a:latin typeface="Bahnschrift SemiBold Condensed" panose="020B0502040204020203" pitchFamily="34" charset="0"/>
                <a:sym typeface="Arial"/>
              </a:rPr>
              <a:t>Solve It! </a:t>
            </a:r>
            <a:endParaRPr lang="en-US" sz="6600" dirty="0">
              <a:solidFill>
                <a:srgbClr val="282560"/>
              </a:solidFill>
              <a:latin typeface="Bahnschrift SemiBold Condensed" panose="020B0502040204020203" pitchFamily="34" charset="0"/>
              <a:sym typeface="Arial"/>
            </a:endParaRPr>
          </a:p>
        </p:txBody>
      </p:sp>
      <p:sp>
        <p:nvSpPr>
          <p:cNvPr id="3" name="Content Placeholder 2">
            <a:extLst>
              <a:ext uri="{FF2B5EF4-FFF2-40B4-BE49-F238E27FC236}">
                <a16:creationId xmlns:a16="http://schemas.microsoft.com/office/drawing/2014/main" id="{4B2CE0A6-B8E1-778E-C31A-863255198578}"/>
              </a:ext>
            </a:extLst>
          </p:cNvPr>
          <p:cNvSpPr txBox="1">
            <a:spLocks/>
          </p:cNvSpPr>
          <p:nvPr/>
        </p:nvSpPr>
        <p:spPr>
          <a:xfrm>
            <a:off x="4512540" y="1433498"/>
            <a:ext cx="7416800" cy="5053263"/>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377">
              <a:buNone/>
            </a:pPr>
            <a:r>
              <a:rPr lang="en-US" sz="4800" dirty="0">
                <a:solidFill>
                  <a:srgbClr val="328486"/>
                </a:solidFill>
                <a:latin typeface="Ebrima" panose="02000000000000000000" pitchFamily="2" charset="0"/>
                <a:ea typeface="Ebrima" panose="02000000000000000000" pitchFamily="2" charset="0"/>
                <a:cs typeface="Ebrima" panose="02000000000000000000" pitchFamily="2" charset="0"/>
                <a:sym typeface="Arial"/>
              </a:rPr>
              <a:t>As we get ready to begin today’s lesson, let’s try out these riddles! </a:t>
            </a:r>
          </a:p>
          <a:p>
            <a:pPr marL="0" indent="0" defTabSz="914377">
              <a:buNone/>
            </a:pPr>
            <a:endParaRPr lang="en-US" sz="4800" b="1" dirty="0">
              <a:solidFill>
                <a:srgbClr val="328486"/>
              </a:solidFill>
              <a:latin typeface="Ebrima" panose="02000000000000000000" pitchFamily="2" charset="0"/>
              <a:ea typeface="Ebrima" panose="02000000000000000000" pitchFamily="2" charset="0"/>
              <a:cs typeface="Ebrima" panose="02000000000000000000" pitchFamily="2" charset="0"/>
              <a:sym typeface="Arial"/>
            </a:endParaRPr>
          </a:p>
          <a:p>
            <a:pPr marL="914400" indent="-914400" defTabSz="914377">
              <a:buAutoNum type="arabicPeriod"/>
            </a:pPr>
            <a:r>
              <a:rPr lang="en-US" sz="4800" dirty="0">
                <a:solidFill>
                  <a:srgbClr val="282560"/>
                </a:solidFill>
                <a:latin typeface="Ebrima" panose="02000000000000000000" pitchFamily="2" charset="0"/>
                <a:ea typeface="Ebrima" panose="02000000000000000000" pitchFamily="2" charset="0"/>
                <a:cs typeface="Ebrima" panose="02000000000000000000" pitchFamily="2" charset="0"/>
                <a:sym typeface="Arial"/>
              </a:rPr>
              <a:t>What consumes but does not have a mouth, grows but will not stop and dies to live again?</a:t>
            </a:r>
          </a:p>
          <a:p>
            <a:pPr marL="914400" indent="-914400" defTabSz="914377">
              <a:buAutoNum type="arabicPeriod"/>
            </a:pPr>
            <a:endParaRPr lang="en-US" sz="4800" dirty="0">
              <a:solidFill>
                <a:srgbClr val="328486"/>
              </a:solidFill>
              <a:latin typeface="Ebrima" panose="02000000000000000000" pitchFamily="2" charset="0"/>
              <a:ea typeface="Ebrima" panose="02000000000000000000" pitchFamily="2" charset="0"/>
              <a:cs typeface="Ebrima" panose="02000000000000000000" pitchFamily="2" charset="0"/>
              <a:sym typeface="Arial"/>
            </a:endParaRPr>
          </a:p>
          <a:p>
            <a:pPr marL="914400" indent="-914400" defTabSz="914377">
              <a:buAutoNum type="arabicPeriod"/>
            </a:pPr>
            <a:r>
              <a:rPr lang="en-US" sz="4800" dirty="0">
                <a:solidFill>
                  <a:srgbClr val="282560"/>
                </a:solidFill>
                <a:latin typeface="Ebrima" panose="02000000000000000000" pitchFamily="2" charset="0"/>
                <a:ea typeface="Ebrima" panose="02000000000000000000" pitchFamily="2" charset="0"/>
                <a:cs typeface="Ebrima" panose="02000000000000000000" pitchFamily="2" charset="0"/>
                <a:sym typeface="Arial"/>
              </a:rPr>
              <a:t>What is the only chain we eat?</a:t>
            </a:r>
          </a:p>
        </p:txBody>
      </p:sp>
      <p:pic>
        <p:nvPicPr>
          <p:cNvPr id="4" name="Google Shape;610;p26">
            <a:extLst>
              <a:ext uri="{FF2B5EF4-FFF2-40B4-BE49-F238E27FC236}">
                <a16:creationId xmlns:a16="http://schemas.microsoft.com/office/drawing/2014/main" id="{D951182C-2EDF-FF56-56C4-D3FD4293E066}"/>
              </a:ext>
            </a:extLst>
          </p:cNvPr>
          <p:cNvPicPr preferRelativeResize="0"/>
          <p:nvPr/>
        </p:nvPicPr>
        <p:blipFill rotWithShape="1">
          <a:blip r:embed="rId4">
            <a:alphaModFix/>
          </a:blip>
          <a:srcRect t="37222" b="37728"/>
          <a:stretch/>
        </p:blipFill>
        <p:spPr>
          <a:xfrm>
            <a:off x="5808926" y="5938761"/>
            <a:ext cx="4375387" cy="548000"/>
          </a:xfrm>
          <a:prstGeom prst="rect">
            <a:avLst/>
          </a:prstGeom>
          <a:noFill/>
          <a:ln>
            <a:noFill/>
          </a:ln>
        </p:spPr>
      </p:pic>
    </p:spTree>
    <p:extLst>
      <p:ext uri="{BB962C8B-B14F-4D97-AF65-F5344CB8AC3E}">
        <p14:creationId xmlns:p14="http://schemas.microsoft.com/office/powerpoint/2010/main" val="4133415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8" name="Title 4">
            <a:extLst>
              <a:ext uri="{FF2B5EF4-FFF2-40B4-BE49-F238E27FC236}">
                <a16:creationId xmlns:a16="http://schemas.microsoft.com/office/drawing/2014/main" id="{41D4C59C-28E5-6331-D375-34A6FA8EDB19}"/>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Let’s Explore!</a:t>
            </a:r>
          </a:p>
          <a:p>
            <a:pPr defTabSz="914377"/>
            <a:r>
              <a:rPr lang="en-US" sz="2933" dirty="0">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dirty="0">
                <a:solidFill>
                  <a:srgbClr val="7BC8C0"/>
                </a:solidFill>
                <a:latin typeface="Bahnschrift SemiBold SemiConden" panose="020B0502040204020203" pitchFamily="34" charset="0"/>
                <a:sym typeface="Arial"/>
              </a:rPr>
              <a:t>Coastal Habitats</a:t>
            </a:r>
          </a:p>
          <a:p>
            <a:pPr defTabSz="914377"/>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Review</a:t>
            </a:r>
          </a:p>
          <a:p>
            <a:pPr algn="ctr" defTabSz="914377"/>
            <a:endParaRPr lang="en-US" sz="4800" dirty="0">
              <a:solidFill>
                <a:srgbClr val="328485"/>
              </a:solidFill>
              <a:latin typeface="Bahnschrift SemiBold SemiConden" panose="020B0502040204020203" pitchFamily="34" charset="0"/>
              <a:sym typeface="Arial"/>
            </a:endParaRPr>
          </a:p>
          <a:p>
            <a:pPr defTabSz="914377"/>
            <a:endParaRPr lang="en-US" sz="3200" dirty="0">
              <a:solidFill>
                <a:prstClr val="white"/>
              </a:solidFill>
              <a:latin typeface="Bahnschrift SemiBold SemiConden" panose="020B0502040204020203" pitchFamily="34" charset="0"/>
              <a:sym typeface="Arial"/>
            </a:endParaRPr>
          </a:p>
        </p:txBody>
      </p:sp>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dirty="0">
                <a:solidFill>
                  <a:srgbClr val="328486"/>
                </a:solidFill>
                <a:latin typeface="Bahnschrift SemiBold Condensed" panose="020B0502040204020203" pitchFamily="34" charset="0"/>
                <a:sym typeface="Arial"/>
              </a:rPr>
              <a:t>MANGROVES</a:t>
            </a:r>
            <a:endParaRPr lang="en-US" sz="6600" dirty="0">
              <a:solidFill>
                <a:srgbClr val="328486"/>
              </a:solidFill>
              <a:latin typeface="Bahnschrift SemiBold Condensed" panose="020B0502040204020203" pitchFamily="34" charset="0"/>
              <a:sym typeface="Arial"/>
            </a:endParaRPr>
          </a:p>
        </p:txBody>
      </p:sp>
      <p:sp>
        <p:nvSpPr>
          <p:cNvPr id="19" name="Content Placeholder 2">
            <a:extLst>
              <a:ext uri="{FF2B5EF4-FFF2-40B4-BE49-F238E27FC236}">
                <a16:creationId xmlns:a16="http://schemas.microsoft.com/office/drawing/2014/main" id="{8C532BD6-ADB6-D52A-7832-CFCF266EC21A}"/>
              </a:ext>
            </a:extLst>
          </p:cNvPr>
          <p:cNvSpPr txBox="1">
            <a:spLocks/>
          </p:cNvSpPr>
          <p:nvPr/>
        </p:nvSpPr>
        <p:spPr>
          <a:xfrm>
            <a:off x="332677" y="1516152"/>
            <a:ext cx="7168503" cy="27989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3500" lvl="0" indent="0" algn="l" rtl="0">
              <a:spcBef>
                <a:spcPts val="600"/>
              </a:spcBef>
              <a:spcAft>
                <a:spcPts val="0"/>
              </a:spcAft>
              <a:buSzPts val="2600"/>
              <a:buNone/>
            </a:pPr>
            <a:r>
              <a:rPr lang="en-US" sz="2400" b="1" dirty="0">
                <a:solidFill>
                  <a:srgbClr val="282560"/>
                </a:solidFill>
                <a:latin typeface="Ebrima" panose="02000000000000000000" pitchFamily="2" charset="0"/>
                <a:ea typeface="Ebrima" panose="02000000000000000000" pitchFamily="2" charset="0"/>
                <a:cs typeface="Ebrima" panose="02000000000000000000" pitchFamily="2" charset="0"/>
              </a:rPr>
              <a:t>Mangroves</a:t>
            </a:r>
            <a:r>
              <a:rPr lang="en-US" sz="2400" dirty="0">
                <a:solidFill>
                  <a:srgbClr val="282560"/>
                </a:solidFill>
                <a:latin typeface="Ebrima" panose="02000000000000000000" pitchFamily="2" charset="0"/>
                <a:ea typeface="Ebrima" panose="02000000000000000000" pitchFamily="2" charset="0"/>
                <a:cs typeface="Ebrima" panose="02000000000000000000" pitchFamily="2" charset="0"/>
              </a:rPr>
              <a:t>: </a:t>
            </a:r>
          </a:p>
          <a:p>
            <a:pPr marL="520700" indent="-457200">
              <a:spcBef>
                <a:spcPts val="600"/>
              </a:spcBef>
              <a:buSzPts val="2600"/>
            </a:pPr>
            <a:r>
              <a:rPr lang="en-US" sz="2400" dirty="0">
                <a:solidFill>
                  <a:srgbClr val="282560"/>
                </a:solidFill>
                <a:latin typeface="Ebrima" panose="02000000000000000000" pitchFamily="2" charset="0"/>
                <a:ea typeface="Ebrima" panose="02000000000000000000" pitchFamily="2" charset="0"/>
                <a:cs typeface="Ebrima" panose="02000000000000000000" pitchFamily="2" charset="0"/>
              </a:rPr>
              <a:t>Refer to the species of a tree that makeup a Mangrove Forest. They are trees or shrubs that in grow in coastal swamps</a:t>
            </a:r>
          </a:p>
          <a:p>
            <a:pPr marL="63500" indent="0">
              <a:spcBef>
                <a:spcPts val="600"/>
              </a:spcBef>
              <a:buSzPts val="2600"/>
              <a:buNone/>
            </a:pPr>
            <a:endParaRPr lang="en-US" sz="1200" dirty="0">
              <a:solidFill>
                <a:srgbClr val="282560"/>
              </a:solidFill>
              <a:latin typeface="Ebrima" panose="02000000000000000000" pitchFamily="2" charset="0"/>
              <a:ea typeface="Ebrima" panose="02000000000000000000" pitchFamily="2" charset="0"/>
              <a:cs typeface="Ebrima" panose="02000000000000000000" pitchFamily="2" charset="0"/>
            </a:endParaRPr>
          </a:p>
          <a:p>
            <a:pPr marL="520700" indent="-457200">
              <a:spcBef>
                <a:spcPts val="600"/>
              </a:spcBef>
              <a:buSzPts val="2600"/>
            </a:pPr>
            <a:r>
              <a:rPr lang="en-US" sz="2400" b="1" dirty="0">
                <a:solidFill>
                  <a:srgbClr val="282560"/>
                </a:solidFill>
                <a:latin typeface="Ebrima" panose="02000000000000000000" pitchFamily="2" charset="0"/>
                <a:ea typeface="Ebrima" panose="02000000000000000000" pitchFamily="2" charset="0"/>
                <a:cs typeface="Ebrima" panose="02000000000000000000" pitchFamily="2" charset="0"/>
              </a:rPr>
              <a:t>Bi-daily</a:t>
            </a:r>
            <a:r>
              <a:rPr lang="en-US" sz="2400" dirty="0">
                <a:solidFill>
                  <a:srgbClr val="282560"/>
                </a:solidFill>
                <a:latin typeface="Ebrima" panose="02000000000000000000" pitchFamily="2" charset="0"/>
                <a:ea typeface="Ebrima" panose="02000000000000000000" pitchFamily="2" charset="0"/>
                <a:cs typeface="Ebrima" panose="02000000000000000000" pitchFamily="2" charset="0"/>
              </a:rPr>
              <a:t> following with high tide, intense sun exposure, and roots overwhelmed with salt</a:t>
            </a: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dirty="0">
                <a:solidFill>
                  <a:schemeClr val="bg1"/>
                </a:solidFill>
                <a:latin typeface="Bahnschrift SemiBold SemiConden" panose="020B0502040204020203" pitchFamily="34" charset="0"/>
                <a:cs typeface="Arial"/>
                <a:sym typeface="Arial"/>
              </a:rPr>
              <a:t>Agenda</a:t>
            </a:r>
          </a:p>
        </p:txBody>
      </p:sp>
      <p:pic>
        <p:nvPicPr>
          <p:cNvPr id="6" name="Picture 5">
            <a:extLst>
              <a:ext uri="{FF2B5EF4-FFF2-40B4-BE49-F238E27FC236}">
                <a16:creationId xmlns:a16="http://schemas.microsoft.com/office/drawing/2014/main" id="{C923B25E-F6FD-FC0D-C245-EBB940F9FEB5}"/>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115319" y="4535983"/>
            <a:ext cx="2384773" cy="2606481"/>
          </a:xfrm>
          <a:prstGeom prst="rect">
            <a:avLst/>
          </a:prstGeom>
        </p:spPr>
      </p:pic>
      <p:pic>
        <p:nvPicPr>
          <p:cNvPr id="20" name="Google Shape;790;p41">
            <a:extLst>
              <a:ext uri="{FF2B5EF4-FFF2-40B4-BE49-F238E27FC236}">
                <a16:creationId xmlns:a16="http://schemas.microsoft.com/office/drawing/2014/main" id="{B04CCA09-A8EF-728A-FA5E-C0562B69D0BB}"/>
              </a:ext>
            </a:extLst>
          </p:cNvPr>
          <p:cNvPicPr preferRelativeResize="0"/>
          <p:nvPr/>
        </p:nvPicPr>
        <p:blipFill rotWithShape="1">
          <a:blip r:embed="rId6">
            <a:alphaModFix/>
          </a:blip>
          <a:srcRect t="3122" b="3122"/>
          <a:stretch/>
        </p:blipFill>
        <p:spPr>
          <a:xfrm rot="1427336">
            <a:off x="116959" y="5945684"/>
            <a:ext cx="881960" cy="765683"/>
          </a:xfrm>
          <a:prstGeom prst="rect">
            <a:avLst/>
          </a:prstGeom>
          <a:noFill/>
          <a:ln>
            <a:noFill/>
          </a:ln>
        </p:spPr>
      </p:pic>
      <p:sp>
        <p:nvSpPr>
          <p:cNvPr id="22" name="TextBox 21">
            <a:extLst>
              <a:ext uri="{FF2B5EF4-FFF2-40B4-BE49-F238E27FC236}">
                <a16:creationId xmlns:a16="http://schemas.microsoft.com/office/drawing/2014/main" id="{4A4DB725-F2D1-5BD7-60C2-107B1D5468D1}"/>
              </a:ext>
            </a:extLst>
          </p:cNvPr>
          <p:cNvSpPr txBox="1"/>
          <p:nvPr/>
        </p:nvSpPr>
        <p:spPr>
          <a:xfrm>
            <a:off x="1090621" y="4509199"/>
            <a:ext cx="5357024" cy="1200329"/>
          </a:xfrm>
          <a:prstGeom prst="rect">
            <a:avLst/>
          </a:prstGeom>
          <a:noFill/>
        </p:spPr>
        <p:txBody>
          <a:bodyPr wrap="square">
            <a:spAutoFit/>
          </a:bodyPr>
          <a:lstStyle/>
          <a:p>
            <a:pPr marL="63500" indent="0" algn="ctr">
              <a:spcBef>
                <a:spcPts val="600"/>
              </a:spcBef>
              <a:buSzPts val="2600"/>
              <a:buNone/>
            </a:pPr>
            <a:r>
              <a:rPr lang="en-US" sz="2400" b="1" dirty="0">
                <a:solidFill>
                  <a:srgbClr val="282560"/>
                </a:solidFill>
                <a:latin typeface="Ebrima" panose="02000000000000000000" pitchFamily="2" charset="0"/>
                <a:ea typeface="Ebrima" panose="02000000000000000000" pitchFamily="2" charset="0"/>
                <a:cs typeface="Ebrima" panose="02000000000000000000" pitchFamily="2" charset="0"/>
              </a:rPr>
              <a:t>What kind of species and adaptations do we think we might find in a mangrove?</a:t>
            </a:r>
          </a:p>
        </p:txBody>
      </p:sp>
    </p:spTree>
    <p:extLst>
      <p:ext uri="{BB962C8B-B14F-4D97-AF65-F5344CB8AC3E}">
        <p14:creationId xmlns:p14="http://schemas.microsoft.com/office/powerpoint/2010/main" val="25018536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dirty="0">
                <a:solidFill>
                  <a:srgbClr val="328486"/>
                </a:solidFill>
                <a:latin typeface="Bahnschrift SemiBold Condensed" panose="020B0502040204020203" pitchFamily="34" charset="0"/>
                <a:sym typeface="Arial"/>
              </a:rPr>
              <a:t>Characteristics</a:t>
            </a:r>
            <a:endParaRPr lang="en-US" sz="6600" dirty="0">
              <a:solidFill>
                <a:srgbClr val="328486"/>
              </a:solidFill>
              <a:latin typeface="Bahnschrift SemiBold Condensed" panose="020B0502040204020203" pitchFamily="34" charset="0"/>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dirty="0">
                <a:solidFill>
                  <a:schemeClr val="bg1"/>
                </a:solidFill>
                <a:latin typeface="Bahnschrift SemiBold SemiConden" panose="020B0502040204020203" pitchFamily="34" charset="0"/>
                <a:cs typeface="Arial"/>
                <a:sym typeface="Arial"/>
              </a:rPr>
              <a:t>Agenda</a:t>
            </a:r>
          </a:p>
        </p:txBody>
      </p:sp>
      <p:sp>
        <p:nvSpPr>
          <p:cNvPr id="6" name="Title 4">
            <a:extLst>
              <a:ext uri="{FF2B5EF4-FFF2-40B4-BE49-F238E27FC236}">
                <a16:creationId xmlns:a16="http://schemas.microsoft.com/office/drawing/2014/main" id="{51F55E37-C264-1BA7-0C3A-7098C7F55C1F}"/>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Let’s Explore!</a:t>
            </a:r>
          </a:p>
          <a:p>
            <a:pPr defTabSz="914377"/>
            <a:r>
              <a:rPr lang="en-US" sz="2933" dirty="0">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dirty="0">
                <a:solidFill>
                  <a:srgbClr val="7BC8C0"/>
                </a:solidFill>
                <a:latin typeface="Bahnschrift SemiBold SemiConden" panose="020B0502040204020203" pitchFamily="34" charset="0"/>
                <a:sym typeface="Arial"/>
              </a:rPr>
              <a:t>Coastal Habitats</a:t>
            </a:r>
          </a:p>
          <a:p>
            <a:pPr defTabSz="914377"/>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Review</a:t>
            </a:r>
          </a:p>
          <a:p>
            <a:pPr algn="ctr" defTabSz="914377"/>
            <a:endParaRPr lang="en-US" sz="4800" dirty="0">
              <a:solidFill>
                <a:srgbClr val="328485"/>
              </a:solidFill>
              <a:latin typeface="Bahnschrift SemiBold SemiConden" panose="020B0502040204020203" pitchFamily="34" charset="0"/>
              <a:sym typeface="Arial"/>
            </a:endParaRPr>
          </a:p>
          <a:p>
            <a:pPr defTabSz="914377"/>
            <a:endParaRPr lang="en-US" sz="3200" dirty="0">
              <a:solidFill>
                <a:prstClr val="white"/>
              </a:solidFill>
              <a:latin typeface="Bahnschrift SemiBold SemiConden" panose="020B0502040204020203" pitchFamily="34" charset="0"/>
              <a:sym typeface="Arial"/>
            </a:endParaRPr>
          </a:p>
        </p:txBody>
      </p:sp>
      <p:pic>
        <p:nvPicPr>
          <p:cNvPr id="2" name="Google Shape;799;p42">
            <a:extLst>
              <a:ext uri="{FF2B5EF4-FFF2-40B4-BE49-F238E27FC236}">
                <a16:creationId xmlns:a16="http://schemas.microsoft.com/office/drawing/2014/main" id="{137B1B32-2A42-9C17-E5B9-B406D26C1AE0}"/>
              </a:ext>
            </a:extLst>
          </p:cNvPr>
          <p:cNvPicPr preferRelativeResize="0"/>
          <p:nvPr/>
        </p:nvPicPr>
        <p:blipFill>
          <a:blip r:embed="rId4">
            <a:alphaModFix/>
          </a:blip>
          <a:stretch>
            <a:fillRect/>
          </a:stretch>
        </p:blipFill>
        <p:spPr>
          <a:xfrm>
            <a:off x="332677" y="1825337"/>
            <a:ext cx="3285775" cy="4868333"/>
          </a:xfrm>
          <a:prstGeom prst="rect">
            <a:avLst/>
          </a:prstGeom>
          <a:noFill/>
          <a:ln>
            <a:noFill/>
          </a:ln>
        </p:spPr>
      </p:pic>
      <p:pic>
        <p:nvPicPr>
          <p:cNvPr id="3" name="Google Shape;800;p42">
            <a:extLst>
              <a:ext uri="{FF2B5EF4-FFF2-40B4-BE49-F238E27FC236}">
                <a16:creationId xmlns:a16="http://schemas.microsoft.com/office/drawing/2014/main" id="{5BDC787D-09A6-40C1-1F2D-D3B63E40084E}"/>
              </a:ext>
            </a:extLst>
          </p:cNvPr>
          <p:cNvPicPr preferRelativeResize="0"/>
          <p:nvPr/>
        </p:nvPicPr>
        <p:blipFill>
          <a:blip r:embed="rId5">
            <a:alphaModFix/>
          </a:blip>
          <a:stretch>
            <a:fillRect/>
          </a:stretch>
        </p:blipFill>
        <p:spPr>
          <a:xfrm>
            <a:off x="4695986" y="1825337"/>
            <a:ext cx="3069279" cy="4868333"/>
          </a:xfrm>
          <a:prstGeom prst="rect">
            <a:avLst/>
          </a:prstGeom>
          <a:noFill/>
          <a:ln>
            <a:noFill/>
          </a:ln>
        </p:spPr>
      </p:pic>
      <p:sp>
        <p:nvSpPr>
          <p:cNvPr id="7" name="Google Shape;796;p42">
            <a:extLst>
              <a:ext uri="{FF2B5EF4-FFF2-40B4-BE49-F238E27FC236}">
                <a16:creationId xmlns:a16="http://schemas.microsoft.com/office/drawing/2014/main" id="{DBD3A8CF-F2D5-2EB2-E611-FE7926F3F850}"/>
              </a:ext>
            </a:extLst>
          </p:cNvPr>
          <p:cNvSpPr txBox="1"/>
          <p:nvPr/>
        </p:nvSpPr>
        <p:spPr>
          <a:xfrm>
            <a:off x="1305770" y="1153731"/>
            <a:ext cx="6028841" cy="5539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b="1" dirty="0">
                <a:solidFill>
                  <a:srgbClr val="282560"/>
                </a:solidFill>
                <a:latin typeface="Ebrima" panose="02000000000000000000" pitchFamily="2" charset="0"/>
                <a:ea typeface="Ebrima" panose="02000000000000000000" pitchFamily="2" charset="0"/>
                <a:cs typeface="Ebrima" panose="02000000000000000000" pitchFamily="2" charset="0"/>
                <a:sym typeface="Dosis"/>
              </a:rPr>
              <a:t>What kind of characteristics do we see?</a:t>
            </a:r>
            <a:endParaRPr sz="2400" b="1" dirty="0">
              <a:solidFill>
                <a:srgbClr val="282560"/>
              </a:solidFill>
              <a:latin typeface="Ebrima" panose="02000000000000000000" pitchFamily="2" charset="0"/>
              <a:ea typeface="Ebrima" panose="02000000000000000000" pitchFamily="2" charset="0"/>
              <a:cs typeface="Ebrima" panose="02000000000000000000" pitchFamily="2" charset="0"/>
              <a:sym typeface="Dosis"/>
            </a:endParaRPr>
          </a:p>
        </p:txBody>
      </p:sp>
    </p:spTree>
    <p:extLst>
      <p:ext uri="{BB962C8B-B14F-4D97-AF65-F5344CB8AC3E}">
        <p14:creationId xmlns:p14="http://schemas.microsoft.com/office/powerpoint/2010/main" val="13578838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dirty="0">
                <a:solidFill>
                  <a:srgbClr val="328486"/>
                </a:solidFill>
                <a:latin typeface="Bahnschrift SemiBold Condensed" panose="020B0502040204020203" pitchFamily="34" charset="0"/>
                <a:sym typeface="Arial"/>
              </a:rPr>
              <a:t>Mangrove Adaptations</a:t>
            </a:r>
            <a:endParaRPr lang="en-US" sz="6600" dirty="0">
              <a:solidFill>
                <a:srgbClr val="328486"/>
              </a:solidFill>
              <a:latin typeface="Bahnschrift SemiBold Condensed" panose="020B0502040204020203" pitchFamily="34" charset="0"/>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dirty="0">
                <a:solidFill>
                  <a:schemeClr val="bg1"/>
                </a:solidFill>
                <a:latin typeface="Bahnschrift SemiBold SemiConden" panose="020B0502040204020203" pitchFamily="34" charset="0"/>
                <a:cs typeface="Arial"/>
                <a:sym typeface="Arial"/>
              </a:rPr>
              <a:t>Agenda</a:t>
            </a:r>
          </a:p>
        </p:txBody>
      </p:sp>
      <p:sp>
        <p:nvSpPr>
          <p:cNvPr id="8" name="Title 4">
            <a:extLst>
              <a:ext uri="{FF2B5EF4-FFF2-40B4-BE49-F238E27FC236}">
                <a16:creationId xmlns:a16="http://schemas.microsoft.com/office/drawing/2014/main" id="{D5241063-3DDA-6499-AFEE-E9D4A2B24D37}"/>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Let’s Explore!</a:t>
            </a:r>
          </a:p>
          <a:p>
            <a:pPr defTabSz="914377"/>
            <a:r>
              <a:rPr lang="en-US" sz="2933" dirty="0">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dirty="0">
                <a:solidFill>
                  <a:srgbClr val="7BC8C0"/>
                </a:solidFill>
                <a:latin typeface="Bahnschrift SemiBold SemiConden" panose="020B0502040204020203" pitchFamily="34" charset="0"/>
                <a:sym typeface="Arial"/>
              </a:rPr>
              <a:t>Coastal Habitats</a:t>
            </a:r>
          </a:p>
          <a:p>
            <a:pPr defTabSz="914377"/>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Review</a:t>
            </a:r>
          </a:p>
          <a:p>
            <a:pPr algn="ctr" defTabSz="914377"/>
            <a:endParaRPr lang="en-US" sz="4800" dirty="0">
              <a:solidFill>
                <a:srgbClr val="328485"/>
              </a:solidFill>
              <a:latin typeface="Bahnschrift SemiBold SemiConden" panose="020B0502040204020203" pitchFamily="34" charset="0"/>
              <a:sym typeface="Arial"/>
            </a:endParaRPr>
          </a:p>
          <a:p>
            <a:pPr defTabSz="914377"/>
            <a:endParaRPr lang="en-US" sz="3200" dirty="0">
              <a:solidFill>
                <a:prstClr val="white"/>
              </a:solidFill>
              <a:latin typeface="Bahnschrift SemiBold SemiConden" panose="020B0502040204020203" pitchFamily="34" charset="0"/>
              <a:sym typeface="Arial"/>
            </a:endParaRPr>
          </a:p>
        </p:txBody>
      </p:sp>
      <p:sp>
        <p:nvSpPr>
          <p:cNvPr id="9" name="Google Shape;806;p43">
            <a:extLst>
              <a:ext uri="{FF2B5EF4-FFF2-40B4-BE49-F238E27FC236}">
                <a16:creationId xmlns:a16="http://schemas.microsoft.com/office/drawing/2014/main" id="{DD89AC08-BCDB-BD1F-6F91-D4C1D44C509B}"/>
              </a:ext>
            </a:extLst>
          </p:cNvPr>
          <p:cNvSpPr txBox="1">
            <a:spLocks/>
          </p:cNvSpPr>
          <p:nvPr/>
        </p:nvSpPr>
        <p:spPr>
          <a:xfrm>
            <a:off x="400613" y="2871204"/>
            <a:ext cx="3534674" cy="2658000"/>
          </a:xfrm>
          <a:prstGeom prst="rect">
            <a:avLst/>
          </a:prstGeom>
        </p:spPr>
        <p:txBody>
          <a:bodyPr spcFirstLastPara="1" vert="horz" wrap="square" lIns="91425" tIns="91425" rIns="91425" bIns="91425" rtlCol="0" anchor="t" anchorCtr="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0050" indent="-342900">
              <a:spcBef>
                <a:spcPts val="600"/>
              </a:spcBef>
              <a:buSzPts val="2700"/>
            </a:pPr>
            <a:r>
              <a:rPr lang="en-US" sz="2300" dirty="0">
                <a:solidFill>
                  <a:srgbClr val="282560"/>
                </a:solidFill>
                <a:latin typeface="Ebrima" panose="02000000000000000000" pitchFamily="2" charset="0"/>
                <a:ea typeface="Ebrima" panose="02000000000000000000" pitchFamily="2" charset="0"/>
                <a:cs typeface="Ebrima" panose="02000000000000000000" pitchFamily="2" charset="0"/>
              </a:rPr>
              <a:t>Extend from the underwater root to above the water level</a:t>
            </a:r>
          </a:p>
          <a:p>
            <a:pPr marL="57150" indent="0">
              <a:spcBef>
                <a:spcPts val="600"/>
              </a:spcBef>
              <a:buSzPts val="2700"/>
              <a:buNone/>
            </a:pPr>
            <a:endParaRPr lang="en-US" sz="2300" dirty="0">
              <a:solidFill>
                <a:srgbClr val="282560"/>
              </a:solidFill>
              <a:latin typeface="Ebrima" panose="02000000000000000000" pitchFamily="2" charset="0"/>
              <a:ea typeface="Ebrima" panose="02000000000000000000" pitchFamily="2" charset="0"/>
              <a:cs typeface="Ebrima" panose="02000000000000000000" pitchFamily="2" charset="0"/>
            </a:endParaRPr>
          </a:p>
          <a:p>
            <a:pPr marL="400050" indent="-342900">
              <a:spcBef>
                <a:spcPts val="600"/>
              </a:spcBef>
              <a:buSzPts val="2700"/>
            </a:pPr>
            <a:r>
              <a:rPr lang="en-US" sz="2300" dirty="0">
                <a:solidFill>
                  <a:srgbClr val="282560"/>
                </a:solidFill>
                <a:latin typeface="Ebrima" panose="02000000000000000000" pitchFamily="2" charset="0"/>
                <a:ea typeface="Ebrima" panose="02000000000000000000" pitchFamily="2" charset="0"/>
                <a:cs typeface="Ebrima" panose="02000000000000000000" pitchFamily="2" charset="0"/>
              </a:rPr>
              <a:t>Provides a way for the mangrove to breath </a:t>
            </a:r>
          </a:p>
          <a:p>
            <a:pPr marL="457200" indent="0">
              <a:spcBef>
                <a:spcPts val="600"/>
              </a:spcBef>
              <a:buFont typeface="Arial" panose="020B0604020202020204" pitchFamily="34" charset="0"/>
              <a:buNone/>
            </a:pPr>
            <a:endParaRPr lang="en-US" sz="1800" dirty="0">
              <a:solidFill>
                <a:srgbClr val="282560"/>
              </a:solidFill>
              <a:latin typeface="Ebrima" panose="02000000000000000000" pitchFamily="2" charset="0"/>
              <a:ea typeface="Ebrima" panose="02000000000000000000" pitchFamily="2" charset="0"/>
              <a:cs typeface="Ebrima" panose="02000000000000000000" pitchFamily="2" charset="0"/>
            </a:endParaRPr>
          </a:p>
        </p:txBody>
      </p:sp>
      <p:sp>
        <p:nvSpPr>
          <p:cNvPr id="14" name="Google Shape;806;p43">
            <a:extLst>
              <a:ext uri="{FF2B5EF4-FFF2-40B4-BE49-F238E27FC236}">
                <a16:creationId xmlns:a16="http://schemas.microsoft.com/office/drawing/2014/main" id="{54D03685-EB80-4F88-EB1F-D66FDD6EC9A5}"/>
              </a:ext>
            </a:extLst>
          </p:cNvPr>
          <p:cNvSpPr txBox="1">
            <a:spLocks/>
          </p:cNvSpPr>
          <p:nvPr/>
        </p:nvSpPr>
        <p:spPr>
          <a:xfrm>
            <a:off x="0" y="1774247"/>
            <a:ext cx="4335900" cy="88360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0" indent="0" algn="ctr">
              <a:buFont typeface="Dosis"/>
              <a:buNone/>
            </a:pPr>
            <a:r>
              <a:rPr lang="en-US" sz="4000" b="1" dirty="0">
                <a:solidFill>
                  <a:srgbClr val="282560"/>
                </a:solidFill>
                <a:latin typeface="Ebrima" panose="02000000000000000000" pitchFamily="2" charset="0"/>
                <a:ea typeface="Ebrima" panose="02000000000000000000" pitchFamily="2" charset="0"/>
                <a:cs typeface="Ebrima" panose="02000000000000000000" pitchFamily="2" charset="0"/>
              </a:rPr>
              <a:t>Snorkel</a:t>
            </a:r>
            <a:r>
              <a:rPr lang="en-US" sz="4400" b="1" dirty="0">
                <a:solidFill>
                  <a:srgbClr val="282560"/>
                </a:solidFill>
                <a:latin typeface="Ebrima" panose="02000000000000000000" pitchFamily="2" charset="0"/>
                <a:ea typeface="Ebrima" panose="02000000000000000000" pitchFamily="2" charset="0"/>
                <a:cs typeface="Ebrima" panose="02000000000000000000" pitchFamily="2" charset="0"/>
              </a:rPr>
              <a:t> </a:t>
            </a:r>
            <a:r>
              <a:rPr lang="en-US" sz="4000" b="1" dirty="0">
                <a:solidFill>
                  <a:srgbClr val="282560"/>
                </a:solidFill>
                <a:latin typeface="Ebrima" panose="02000000000000000000" pitchFamily="2" charset="0"/>
                <a:ea typeface="Ebrima" panose="02000000000000000000" pitchFamily="2" charset="0"/>
                <a:cs typeface="Ebrima" panose="02000000000000000000" pitchFamily="2" charset="0"/>
              </a:rPr>
              <a:t>Roots</a:t>
            </a:r>
            <a:br>
              <a:rPr lang="en-US" sz="4000" b="1" dirty="0">
                <a:solidFill>
                  <a:srgbClr val="282560"/>
                </a:solidFill>
                <a:latin typeface="Ebrima" panose="02000000000000000000" pitchFamily="2" charset="0"/>
                <a:ea typeface="Ebrima" panose="02000000000000000000" pitchFamily="2" charset="0"/>
                <a:cs typeface="Ebrima" panose="02000000000000000000" pitchFamily="2" charset="0"/>
              </a:rPr>
            </a:br>
            <a:endParaRPr lang="en-US" sz="4000" dirty="0">
              <a:solidFill>
                <a:srgbClr val="282560"/>
              </a:solidFill>
              <a:latin typeface="Ebrima" panose="02000000000000000000" pitchFamily="2" charset="0"/>
              <a:ea typeface="Ebrima" panose="02000000000000000000" pitchFamily="2" charset="0"/>
              <a:cs typeface="Ebrima" panose="02000000000000000000" pitchFamily="2" charset="0"/>
            </a:endParaRPr>
          </a:p>
        </p:txBody>
      </p:sp>
      <p:pic>
        <p:nvPicPr>
          <p:cNvPr id="1026" name="Picture 2" descr="Split view: Woman snorkeling and taking pictures near mangrove tree ...">
            <a:extLst>
              <a:ext uri="{FF2B5EF4-FFF2-40B4-BE49-F238E27FC236}">
                <a16:creationId xmlns:a16="http://schemas.microsoft.com/office/drawing/2014/main" id="{4F4CB777-E8C5-42E9-CEC2-1201258EDA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5900" y="2071691"/>
            <a:ext cx="3686848" cy="314856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5835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dirty="0">
                <a:solidFill>
                  <a:srgbClr val="328486"/>
                </a:solidFill>
                <a:latin typeface="Bahnschrift SemiBold Condensed" panose="020B0502040204020203" pitchFamily="34" charset="0"/>
                <a:sym typeface="Arial"/>
              </a:rPr>
              <a:t>Mangrove Adaptations</a:t>
            </a:r>
            <a:endParaRPr lang="en-US" sz="6600" dirty="0">
              <a:solidFill>
                <a:srgbClr val="328486"/>
              </a:solidFill>
              <a:latin typeface="Bahnschrift SemiBold Condensed" panose="020B0502040204020203" pitchFamily="34" charset="0"/>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dirty="0">
                <a:solidFill>
                  <a:schemeClr val="bg1"/>
                </a:solidFill>
                <a:latin typeface="Bahnschrift SemiBold SemiConden" panose="020B0502040204020203" pitchFamily="34" charset="0"/>
                <a:cs typeface="Arial"/>
                <a:sym typeface="Arial"/>
              </a:rPr>
              <a:t>Agenda</a:t>
            </a:r>
          </a:p>
        </p:txBody>
      </p:sp>
      <p:sp>
        <p:nvSpPr>
          <p:cNvPr id="8" name="Title 4">
            <a:extLst>
              <a:ext uri="{FF2B5EF4-FFF2-40B4-BE49-F238E27FC236}">
                <a16:creationId xmlns:a16="http://schemas.microsoft.com/office/drawing/2014/main" id="{D5241063-3DDA-6499-AFEE-E9D4A2B24D37}"/>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Let’s Explore!</a:t>
            </a:r>
          </a:p>
          <a:p>
            <a:pPr defTabSz="914377"/>
            <a:r>
              <a:rPr lang="en-US" sz="2933" dirty="0">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dirty="0">
                <a:solidFill>
                  <a:srgbClr val="7BC8C0"/>
                </a:solidFill>
                <a:latin typeface="Bahnschrift SemiBold SemiConden" panose="020B0502040204020203" pitchFamily="34" charset="0"/>
                <a:sym typeface="Arial"/>
              </a:rPr>
              <a:t>Coastal Habitats</a:t>
            </a:r>
          </a:p>
          <a:p>
            <a:pPr defTabSz="914377"/>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Review</a:t>
            </a:r>
          </a:p>
          <a:p>
            <a:pPr algn="ctr" defTabSz="914377"/>
            <a:endParaRPr lang="en-US" sz="4800" dirty="0">
              <a:solidFill>
                <a:srgbClr val="328485"/>
              </a:solidFill>
              <a:latin typeface="Bahnschrift SemiBold SemiConden" panose="020B0502040204020203" pitchFamily="34" charset="0"/>
              <a:sym typeface="Arial"/>
            </a:endParaRPr>
          </a:p>
          <a:p>
            <a:pPr defTabSz="914377"/>
            <a:endParaRPr lang="en-US" sz="3200" dirty="0">
              <a:solidFill>
                <a:prstClr val="white"/>
              </a:solidFill>
              <a:latin typeface="Bahnschrift SemiBold SemiConden" panose="020B0502040204020203" pitchFamily="34" charset="0"/>
              <a:sym typeface="Arial"/>
            </a:endParaRPr>
          </a:p>
        </p:txBody>
      </p:sp>
      <p:sp>
        <p:nvSpPr>
          <p:cNvPr id="9" name="Google Shape;806;p43">
            <a:extLst>
              <a:ext uri="{FF2B5EF4-FFF2-40B4-BE49-F238E27FC236}">
                <a16:creationId xmlns:a16="http://schemas.microsoft.com/office/drawing/2014/main" id="{DD89AC08-BCDB-BD1F-6F91-D4C1D44C509B}"/>
              </a:ext>
            </a:extLst>
          </p:cNvPr>
          <p:cNvSpPr txBox="1">
            <a:spLocks/>
          </p:cNvSpPr>
          <p:nvPr/>
        </p:nvSpPr>
        <p:spPr>
          <a:xfrm>
            <a:off x="332676" y="2351257"/>
            <a:ext cx="3743377" cy="2658000"/>
          </a:xfrm>
          <a:prstGeom prst="rect">
            <a:avLst/>
          </a:prstGeom>
        </p:spPr>
        <p:txBody>
          <a:bodyPr spcFirstLastPara="1" vert="horz" wrap="square" lIns="91425" tIns="91425" rIns="91425" bIns="91425" rtlCol="0" anchor="t" anchorCtr="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0050" indent="-342900">
              <a:spcBef>
                <a:spcPts val="600"/>
              </a:spcBef>
              <a:buSzPts val="2700"/>
            </a:pPr>
            <a:r>
              <a:rPr lang="en-US" sz="2300" dirty="0">
                <a:solidFill>
                  <a:srgbClr val="282560"/>
                </a:solidFill>
                <a:latin typeface="Ebrima" panose="02000000000000000000" pitchFamily="2" charset="0"/>
                <a:ea typeface="Ebrima" panose="02000000000000000000" pitchFamily="2" charset="0"/>
                <a:cs typeface="Ebrima" panose="02000000000000000000" pitchFamily="2" charset="0"/>
              </a:rPr>
              <a:t>Shallow roots so a large trunk provides stability </a:t>
            </a:r>
          </a:p>
          <a:p>
            <a:pPr marL="57150" indent="0">
              <a:spcBef>
                <a:spcPts val="600"/>
              </a:spcBef>
              <a:buSzPts val="2700"/>
              <a:buNone/>
            </a:pPr>
            <a:endParaRPr lang="en-US" sz="2300" dirty="0">
              <a:solidFill>
                <a:srgbClr val="282560"/>
              </a:solidFill>
              <a:latin typeface="Ebrima" panose="02000000000000000000" pitchFamily="2" charset="0"/>
              <a:ea typeface="Ebrima" panose="02000000000000000000" pitchFamily="2" charset="0"/>
              <a:cs typeface="Ebrima" panose="02000000000000000000" pitchFamily="2" charset="0"/>
            </a:endParaRPr>
          </a:p>
          <a:p>
            <a:pPr marL="400050" indent="-342900">
              <a:spcBef>
                <a:spcPts val="600"/>
              </a:spcBef>
              <a:buSzPts val="2700"/>
            </a:pPr>
            <a:r>
              <a:rPr lang="en-US" sz="2300" dirty="0">
                <a:solidFill>
                  <a:srgbClr val="282560"/>
                </a:solidFill>
                <a:latin typeface="Ebrima" panose="02000000000000000000" pitchFamily="2" charset="0"/>
                <a:ea typeface="Ebrima" panose="02000000000000000000" pitchFamily="2" charset="0"/>
                <a:cs typeface="Ebrima" panose="02000000000000000000" pitchFamily="2" charset="0"/>
              </a:rPr>
              <a:t>These trunks are inspiration for architectural designs in buildings</a:t>
            </a:r>
          </a:p>
          <a:p>
            <a:pPr marL="457200" indent="0">
              <a:spcBef>
                <a:spcPts val="600"/>
              </a:spcBef>
              <a:buFont typeface="Arial" panose="020B0604020202020204" pitchFamily="34" charset="0"/>
              <a:buNone/>
            </a:pPr>
            <a:endParaRPr lang="en-US" sz="1800" dirty="0">
              <a:solidFill>
                <a:srgbClr val="282560"/>
              </a:solidFill>
              <a:latin typeface="Ebrima" panose="02000000000000000000" pitchFamily="2" charset="0"/>
              <a:ea typeface="Ebrima" panose="02000000000000000000" pitchFamily="2" charset="0"/>
              <a:cs typeface="Ebrima" panose="02000000000000000000" pitchFamily="2" charset="0"/>
            </a:endParaRPr>
          </a:p>
        </p:txBody>
      </p:sp>
      <p:sp>
        <p:nvSpPr>
          <p:cNvPr id="14" name="Google Shape;806;p43">
            <a:extLst>
              <a:ext uri="{FF2B5EF4-FFF2-40B4-BE49-F238E27FC236}">
                <a16:creationId xmlns:a16="http://schemas.microsoft.com/office/drawing/2014/main" id="{54D03685-EB80-4F88-EB1F-D66FDD6EC9A5}"/>
              </a:ext>
            </a:extLst>
          </p:cNvPr>
          <p:cNvSpPr txBox="1">
            <a:spLocks/>
          </p:cNvSpPr>
          <p:nvPr/>
        </p:nvSpPr>
        <p:spPr>
          <a:xfrm>
            <a:off x="0" y="1244996"/>
            <a:ext cx="5424617" cy="88360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0" indent="0" algn="ctr">
              <a:buFont typeface="Dosis"/>
              <a:buNone/>
            </a:pPr>
            <a:r>
              <a:rPr lang="en-US" sz="4000" b="1" dirty="0">
                <a:solidFill>
                  <a:srgbClr val="282560"/>
                </a:solidFill>
                <a:latin typeface="Ebrima" panose="02000000000000000000" pitchFamily="2" charset="0"/>
                <a:ea typeface="Ebrima" panose="02000000000000000000" pitchFamily="2" charset="0"/>
                <a:cs typeface="Ebrima" panose="02000000000000000000" pitchFamily="2" charset="0"/>
              </a:rPr>
              <a:t>Buttressing Trunks</a:t>
            </a:r>
            <a:endParaRPr lang="en-US" sz="4000" dirty="0">
              <a:solidFill>
                <a:srgbClr val="282560"/>
              </a:solidFill>
              <a:latin typeface="Ebrima" panose="02000000000000000000" pitchFamily="2" charset="0"/>
              <a:ea typeface="Ebrima" panose="02000000000000000000" pitchFamily="2" charset="0"/>
              <a:cs typeface="Ebrima" panose="02000000000000000000" pitchFamily="2" charset="0"/>
            </a:endParaRPr>
          </a:p>
        </p:txBody>
      </p:sp>
      <p:pic>
        <p:nvPicPr>
          <p:cNvPr id="4" name="Google Shape;817;p44">
            <a:extLst>
              <a:ext uri="{FF2B5EF4-FFF2-40B4-BE49-F238E27FC236}">
                <a16:creationId xmlns:a16="http://schemas.microsoft.com/office/drawing/2014/main" id="{95996C63-53CE-B2D4-C363-6F15B654B834}"/>
              </a:ext>
            </a:extLst>
          </p:cNvPr>
          <p:cNvPicPr preferRelativeResize="0"/>
          <p:nvPr/>
        </p:nvPicPr>
        <p:blipFill>
          <a:blip r:embed="rId4">
            <a:alphaModFix/>
          </a:blip>
          <a:stretch>
            <a:fillRect/>
          </a:stretch>
        </p:blipFill>
        <p:spPr>
          <a:xfrm>
            <a:off x="4644429" y="2167794"/>
            <a:ext cx="3237862" cy="43565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10763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dirty="0">
                <a:solidFill>
                  <a:srgbClr val="328486"/>
                </a:solidFill>
                <a:latin typeface="Bahnschrift SemiBold Condensed" panose="020B0502040204020203" pitchFamily="34" charset="0"/>
                <a:sym typeface="Arial"/>
              </a:rPr>
              <a:t>Mangrove Adaptations</a:t>
            </a:r>
            <a:endParaRPr lang="en-US" sz="6600" dirty="0">
              <a:solidFill>
                <a:srgbClr val="328486"/>
              </a:solidFill>
              <a:latin typeface="Bahnschrift SemiBold Condensed" panose="020B0502040204020203" pitchFamily="34" charset="0"/>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dirty="0">
                <a:solidFill>
                  <a:schemeClr val="bg1"/>
                </a:solidFill>
                <a:latin typeface="Bahnschrift SemiBold SemiConden" panose="020B0502040204020203" pitchFamily="34" charset="0"/>
                <a:cs typeface="Arial"/>
                <a:sym typeface="Arial"/>
              </a:rPr>
              <a:t>Agenda</a:t>
            </a:r>
          </a:p>
        </p:txBody>
      </p:sp>
      <p:sp>
        <p:nvSpPr>
          <p:cNvPr id="8" name="Title 4">
            <a:extLst>
              <a:ext uri="{FF2B5EF4-FFF2-40B4-BE49-F238E27FC236}">
                <a16:creationId xmlns:a16="http://schemas.microsoft.com/office/drawing/2014/main" id="{D5241063-3DDA-6499-AFEE-E9D4A2B24D37}"/>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Let’s Explore!</a:t>
            </a:r>
          </a:p>
          <a:p>
            <a:pPr defTabSz="914377"/>
            <a:r>
              <a:rPr lang="en-US" sz="2933" dirty="0">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dirty="0">
                <a:solidFill>
                  <a:srgbClr val="7BC8C0"/>
                </a:solidFill>
                <a:latin typeface="Bahnschrift SemiBold SemiConden" panose="020B0502040204020203" pitchFamily="34" charset="0"/>
                <a:sym typeface="Arial"/>
              </a:rPr>
              <a:t>Coastal Habitats</a:t>
            </a:r>
          </a:p>
          <a:p>
            <a:pPr defTabSz="914377"/>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Review</a:t>
            </a:r>
            <a:endParaRPr lang="en-US" sz="2933" dirty="0">
              <a:solidFill>
                <a:schemeClr val="bg1"/>
              </a:solidFill>
              <a:latin typeface="Bahnschrift SemiBold SemiConden" panose="020B0502040204020203" pitchFamily="34" charset="0"/>
              <a:sym typeface="Arial"/>
            </a:endParaRPr>
          </a:p>
          <a:p>
            <a:pPr algn="ctr" defTabSz="914377"/>
            <a:endParaRPr lang="en-US" sz="4800" dirty="0">
              <a:solidFill>
                <a:srgbClr val="328485"/>
              </a:solidFill>
              <a:latin typeface="Bahnschrift SemiBold SemiConden" panose="020B0502040204020203" pitchFamily="34" charset="0"/>
              <a:sym typeface="Arial"/>
            </a:endParaRPr>
          </a:p>
          <a:p>
            <a:pPr defTabSz="914377"/>
            <a:endParaRPr lang="en-US" sz="3200" dirty="0">
              <a:solidFill>
                <a:prstClr val="white"/>
              </a:solidFill>
              <a:latin typeface="Bahnschrift SemiBold SemiConden" panose="020B0502040204020203" pitchFamily="34" charset="0"/>
              <a:sym typeface="Arial"/>
            </a:endParaRPr>
          </a:p>
        </p:txBody>
      </p:sp>
      <p:sp>
        <p:nvSpPr>
          <p:cNvPr id="9" name="Google Shape;806;p43">
            <a:extLst>
              <a:ext uri="{FF2B5EF4-FFF2-40B4-BE49-F238E27FC236}">
                <a16:creationId xmlns:a16="http://schemas.microsoft.com/office/drawing/2014/main" id="{DD89AC08-BCDB-BD1F-6F91-D4C1D44C509B}"/>
              </a:ext>
            </a:extLst>
          </p:cNvPr>
          <p:cNvSpPr txBox="1">
            <a:spLocks/>
          </p:cNvSpPr>
          <p:nvPr/>
        </p:nvSpPr>
        <p:spPr>
          <a:xfrm>
            <a:off x="332676" y="2351257"/>
            <a:ext cx="3743377" cy="2658000"/>
          </a:xfrm>
          <a:prstGeom prst="rect">
            <a:avLst/>
          </a:prstGeom>
        </p:spPr>
        <p:txBody>
          <a:bodyPr spcFirstLastPara="1" vert="horz" wrap="square" lIns="91425" tIns="91425" rIns="91425" bIns="91425" rtlCol="0" anchor="t" anchorCtr="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0050" indent="-342900">
              <a:spcBef>
                <a:spcPts val="600"/>
              </a:spcBef>
              <a:buSzPts val="2700"/>
            </a:pPr>
            <a:r>
              <a:rPr lang="en-US" sz="2300" dirty="0">
                <a:solidFill>
                  <a:srgbClr val="282560"/>
                </a:solidFill>
                <a:latin typeface="Ebrima" panose="02000000000000000000" pitchFamily="2" charset="0"/>
                <a:ea typeface="Ebrima" panose="02000000000000000000" pitchFamily="2" charset="0"/>
                <a:cs typeface="Ebrima" panose="02000000000000000000" pitchFamily="2" charset="0"/>
              </a:rPr>
              <a:t>Grow from the branches of the tree and extending down into water and sand/mud</a:t>
            </a:r>
            <a:br>
              <a:rPr lang="en-US" sz="2300" dirty="0">
                <a:solidFill>
                  <a:srgbClr val="282560"/>
                </a:solidFill>
                <a:latin typeface="Ebrima" panose="02000000000000000000" pitchFamily="2" charset="0"/>
                <a:ea typeface="Ebrima" panose="02000000000000000000" pitchFamily="2" charset="0"/>
                <a:cs typeface="Ebrima" panose="02000000000000000000" pitchFamily="2" charset="0"/>
              </a:rPr>
            </a:br>
            <a:endParaRPr lang="en-US" sz="2300" dirty="0">
              <a:solidFill>
                <a:srgbClr val="282560"/>
              </a:solidFill>
              <a:latin typeface="Ebrima" panose="02000000000000000000" pitchFamily="2" charset="0"/>
              <a:ea typeface="Ebrima" panose="02000000000000000000" pitchFamily="2" charset="0"/>
              <a:cs typeface="Ebrima" panose="02000000000000000000" pitchFamily="2" charset="0"/>
            </a:endParaRPr>
          </a:p>
          <a:p>
            <a:pPr marL="400050" indent="-342900">
              <a:spcBef>
                <a:spcPts val="600"/>
              </a:spcBef>
              <a:buSzPts val="2700"/>
            </a:pPr>
            <a:r>
              <a:rPr lang="en-US" sz="2300" dirty="0">
                <a:solidFill>
                  <a:srgbClr val="282560"/>
                </a:solidFill>
                <a:latin typeface="Ebrima" panose="02000000000000000000" pitchFamily="2" charset="0"/>
                <a:ea typeface="Ebrima" panose="02000000000000000000" pitchFamily="2" charset="0"/>
                <a:cs typeface="Ebrima" panose="02000000000000000000" pitchFamily="2" charset="0"/>
              </a:rPr>
              <a:t>Provide structure &amp; support</a:t>
            </a:r>
            <a:br>
              <a:rPr lang="en-US" sz="2300" dirty="0">
                <a:solidFill>
                  <a:srgbClr val="282560"/>
                </a:solidFill>
                <a:latin typeface="Ebrima" panose="02000000000000000000" pitchFamily="2" charset="0"/>
                <a:ea typeface="Ebrima" panose="02000000000000000000" pitchFamily="2" charset="0"/>
                <a:cs typeface="Ebrima" panose="02000000000000000000" pitchFamily="2" charset="0"/>
              </a:rPr>
            </a:br>
            <a:endParaRPr lang="en-US" sz="2300" dirty="0">
              <a:solidFill>
                <a:srgbClr val="282560"/>
              </a:solidFill>
              <a:latin typeface="Ebrima" panose="02000000000000000000" pitchFamily="2" charset="0"/>
              <a:ea typeface="Ebrima" panose="02000000000000000000" pitchFamily="2" charset="0"/>
              <a:cs typeface="Ebrima" panose="02000000000000000000" pitchFamily="2" charset="0"/>
            </a:endParaRPr>
          </a:p>
          <a:p>
            <a:pPr marL="400050" indent="-342900">
              <a:spcBef>
                <a:spcPts val="600"/>
              </a:spcBef>
              <a:buSzPts val="2700"/>
            </a:pPr>
            <a:r>
              <a:rPr lang="en-US" sz="2300" dirty="0">
                <a:solidFill>
                  <a:srgbClr val="282560"/>
                </a:solidFill>
                <a:latin typeface="Ebrima" panose="02000000000000000000" pitchFamily="2" charset="0"/>
                <a:ea typeface="Ebrima" panose="02000000000000000000" pitchFamily="2" charset="0"/>
                <a:cs typeface="Ebrima" panose="02000000000000000000" pitchFamily="2" charset="0"/>
              </a:rPr>
              <a:t>Especially during tropical storms and hurricanes </a:t>
            </a:r>
            <a:endParaRPr lang="en-US" sz="1800" dirty="0">
              <a:solidFill>
                <a:srgbClr val="282560"/>
              </a:solidFill>
              <a:latin typeface="Ebrima" panose="02000000000000000000" pitchFamily="2" charset="0"/>
              <a:ea typeface="Ebrima" panose="02000000000000000000" pitchFamily="2" charset="0"/>
              <a:cs typeface="Ebrima" panose="02000000000000000000" pitchFamily="2" charset="0"/>
            </a:endParaRPr>
          </a:p>
        </p:txBody>
      </p:sp>
      <p:sp>
        <p:nvSpPr>
          <p:cNvPr id="14" name="Google Shape;806;p43">
            <a:extLst>
              <a:ext uri="{FF2B5EF4-FFF2-40B4-BE49-F238E27FC236}">
                <a16:creationId xmlns:a16="http://schemas.microsoft.com/office/drawing/2014/main" id="{54D03685-EB80-4F88-EB1F-D66FDD6EC9A5}"/>
              </a:ext>
            </a:extLst>
          </p:cNvPr>
          <p:cNvSpPr txBox="1">
            <a:spLocks/>
          </p:cNvSpPr>
          <p:nvPr/>
        </p:nvSpPr>
        <p:spPr>
          <a:xfrm>
            <a:off x="0" y="1244996"/>
            <a:ext cx="5424617" cy="88360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0" indent="0" algn="ctr">
              <a:buFont typeface="Dosis"/>
              <a:buNone/>
            </a:pPr>
            <a:r>
              <a:rPr lang="en-US" sz="4000" b="1" dirty="0">
                <a:solidFill>
                  <a:srgbClr val="282560"/>
                </a:solidFill>
                <a:latin typeface="Ebrima" panose="02000000000000000000" pitchFamily="2" charset="0"/>
                <a:ea typeface="Ebrima" panose="02000000000000000000" pitchFamily="2" charset="0"/>
                <a:cs typeface="Ebrima" panose="02000000000000000000" pitchFamily="2" charset="0"/>
              </a:rPr>
              <a:t>Prop Roots</a:t>
            </a:r>
            <a:endParaRPr lang="en-US" sz="4000" dirty="0">
              <a:solidFill>
                <a:srgbClr val="282560"/>
              </a:solidFill>
              <a:latin typeface="Ebrima" panose="02000000000000000000" pitchFamily="2" charset="0"/>
              <a:ea typeface="Ebrima" panose="02000000000000000000" pitchFamily="2" charset="0"/>
              <a:cs typeface="Ebrima" panose="02000000000000000000" pitchFamily="2" charset="0"/>
            </a:endParaRPr>
          </a:p>
        </p:txBody>
      </p:sp>
      <p:pic>
        <p:nvPicPr>
          <p:cNvPr id="2" name="Google Shape;825;p45">
            <a:extLst>
              <a:ext uri="{FF2B5EF4-FFF2-40B4-BE49-F238E27FC236}">
                <a16:creationId xmlns:a16="http://schemas.microsoft.com/office/drawing/2014/main" id="{5EE4D333-81B6-33C6-7526-389B6BFC4651}"/>
              </a:ext>
            </a:extLst>
          </p:cNvPr>
          <p:cNvPicPr preferRelativeResize="0"/>
          <p:nvPr/>
        </p:nvPicPr>
        <p:blipFill>
          <a:blip r:embed="rId4">
            <a:alphaModFix/>
          </a:blip>
          <a:stretch>
            <a:fillRect/>
          </a:stretch>
        </p:blipFill>
        <p:spPr>
          <a:xfrm>
            <a:off x="4506040" y="2029731"/>
            <a:ext cx="3514640" cy="44553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36667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descr="Blue rectangle">
            <a:extLst>
              <a:ext uri="{FF2B5EF4-FFF2-40B4-BE49-F238E27FC236}">
                <a16:creationId xmlns:a16="http://schemas.microsoft.com/office/drawing/2014/main" id="{4F33835F-3D64-1F85-3327-7E6E09E882DA}"/>
              </a:ext>
            </a:extLst>
          </p:cNvPr>
          <p:cNvSpPr/>
          <p:nvPr/>
        </p:nvSpPr>
        <p:spPr>
          <a:xfrm rot="16200000">
            <a:off x="5829301" y="495299"/>
            <a:ext cx="533400" cy="12192000"/>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328486"/>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sp>
        <p:nvSpPr>
          <p:cNvPr id="7" name="Title 4">
            <a:extLst>
              <a:ext uri="{FF2B5EF4-FFF2-40B4-BE49-F238E27FC236}">
                <a16:creationId xmlns:a16="http://schemas.microsoft.com/office/drawing/2014/main" id="{3BE72643-553A-4DAA-E493-D955BE6E8463}"/>
              </a:ext>
            </a:extLst>
          </p:cNvPr>
          <p:cNvSpPr txBox="1">
            <a:spLocks/>
          </p:cNvSpPr>
          <p:nvPr/>
        </p:nvSpPr>
        <p:spPr>
          <a:xfrm>
            <a:off x="332677" y="257318"/>
            <a:ext cx="9694726" cy="1189527"/>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dirty="0">
                <a:solidFill>
                  <a:srgbClr val="282560"/>
                </a:solidFill>
                <a:latin typeface="Bahnschrift SemiBold Condensed" panose="020B0502040204020203" pitchFamily="34" charset="0"/>
                <a:sym typeface="Arial"/>
              </a:rPr>
              <a:t>Matching: Coastal Habitat Adaptations</a:t>
            </a:r>
            <a:endParaRPr lang="en-US" sz="6600" dirty="0">
              <a:solidFill>
                <a:srgbClr val="282560"/>
              </a:solidFill>
              <a:latin typeface="Bahnschrift SemiBold Condensed" panose="020B0502040204020203" pitchFamily="34" charset="0"/>
              <a:sym typeface="Arial"/>
            </a:endParaRPr>
          </a:p>
        </p:txBody>
      </p:sp>
      <p:pic>
        <p:nvPicPr>
          <p:cNvPr id="9" name="Picture 8" descr="Logo, icon&#10;&#10;Description automatically generated">
            <a:extLst>
              <a:ext uri="{FF2B5EF4-FFF2-40B4-BE49-F238E27FC236}">
                <a16:creationId xmlns:a16="http://schemas.microsoft.com/office/drawing/2014/main" id="{D44AD31D-F339-4ABA-D86E-C045A3F570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9601" y="172348"/>
            <a:ext cx="1248702" cy="1276502"/>
          </a:xfrm>
          <a:prstGeom prst="rect">
            <a:avLst/>
          </a:prstGeom>
        </p:spPr>
      </p:pic>
      <p:sp>
        <p:nvSpPr>
          <p:cNvPr id="2" name="Google Shape;831;p46">
            <a:extLst>
              <a:ext uri="{FF2B5EF4-FFF2-40B4-BE49-F238E27FC236}">
                <a16:creationId xmlns:a16="http://schemas.microsoft.com/office/drawing/2014/main" id="{5182C0E2-075A-427F-3143-ADA2ED575BC1}"/>
              </a:ext>
            </a:extLst>
          </p:cNvPr>
          <p:cNvSpPr txBox="1"/>
          <p:nvPr/>
        </p:nvSpPr>
        <p:spPr>
          <a:xfrm>
            <a:off x="929279" y="5622369"/>
            <a:ext cx="1928700" cy="430857"/>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endParaRPr sz="1600">
              <a:latin typeface="Ebrima" panose="02000000000000000000" pitchFamily="2" charset="0"/>
              <a:ea typeface="Ebrima" panose="02000000000000000000" pitchFamily="2" charset="0"/>
              <a:cs typeface="Ebrima" panose="02000000000000000000" pitchFamily="2" charset="0"/>
              <a:sym typeface="Dosis"/>
            </a:endParaRPr>
          </a:p>
        </p:txBody>
      </p:sp>
      <p:sp>
        <p:nvSpPr>
          <p:cNvPr id="3" name="Google Shape;834;p46">
            <a:extLst>
              <a:ext uri="{FF2B5EF4-FFF2-40B4-BE49-F238E27FC236}">
                <a16:creationId xmlns:a16="http://schemas.microsoft.com/office/drawing/2014/main" id="{E5D078F6-DEA5-B967-87B3-F5D894495E70}"/>
              </a:ext>
            </a:extLst>
          </p:cNvPr>
          <p:cNvSpPr txBox="1"/>
          <p:nvPr/>
        </p:nvSpPr>
        <p:spPr>
          <a:xfrm>
            <a:off x="165367" y="4401610"/>
            <a:ext cx="3456524" cy="110796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b="1" dirty="0">
                <a:solidFill>
                  <a:schemeClr val="dk1"/>
                </a:solidFill>
                <a:latin typeface="Ebrima" panose="02000000000000000000" pitchFamily="2" charset="0"/>
                <a:ea typeface="Ebrima" panose="02000000000000000000" pitchFamily="2" charset="0"/>
                <a:cs typeface="Ebrima" panose="02000000000000000000" pitchFamily="2" charset="0"/>
                <a:sym typeface="Dosis"/>
              </a:rPr>
              <a:t>Prop roots help during intense weather  for mangroves </a:t>
            </a:r>
            <a:endParaRPr sz="2000" b="1" dirty="0">
              <a:solidFill>
                <a:schemeClr val="dk1"/>
              </a:solidFill>
              <a:latin typeface="Ebrima" panose="02000000000000000000" pitchFamily="2" charset="0"/>
              <a:ea typeface="Ebrima" panose="02000000000000000000" pitchFamily="2" charset="0"/>
              <a:cs typeface="Ebrima" panose="02000000000000000000" pitchFamily="2" charset="0"/>
              <a:sym typeface="Dosis"/>
            </a:endParaRPr>
          </a:p>
        </p:txBody>
      </p:sp>
      <p:pic>
        <p:nvPicPr>
          <p:cNvPr id="4" name="Google Shape;835;p46">
            <a:extLst>
              <a:ext uri="{FF2B5EF4-FFF2-40B4-BE49-F238E27FC236}">
                <a16:creationId xmlns:a16="http://schemas.microsoft.com/office/drawing/2014/main" id="{DD803931-15BF-0C1B-F3D9-D0AD99BF1CBB}"/>
              </a:ext>
            </a:extLst>
          </p:cNvPr>
          <p:cNvPicPr preferRelativeResize="0"/>
          <p:nvPr/>
        </p:nvPicPr>
        <p:blipFill>
          <a:blip r:embed="rId3">
            <a:alphaModFix/>
          </a:blip>
          <a:stretch>
            <a:fillRect/>
          </a:stretch>
        </p:blipFill>
        <p:spPr>
          <a:xfrm>
            <a:off x="9263853" y="2706688"/>
            <a:ext cx="2031900" cy="1846800"/>
          </a:xfrm>
          <a:prstGeom prst="roundRect">
            <a:avLst>
              <a:gd name="adj" fmla="val 16667"/>
            </a:avLst>
          </a:prstGeom>
          <a:noFill/>
          <a:ln>
            <a:noFill/>
          </a:ln>
        </p:spPr>
      </p:pic>
      <p:sp>
        <p:nvSpPr>
          <p:cNvPr id="5" name="Google Shape;836;p46">
            <a:extLst>
              <a:ext uri="{FF2B5EF4-FFF2-40B4-BE49-F238E27FC236}">
                <a16:creationId xmlns:a16="http://schemas.microsoft.com/office/drawing/2014/main" id="{20073957-6D24-50CD-D9C6-B6B0FC1616F4}"/>
              </a:ext>
            </a:extLst>
          </p:cNvPr>
          <p:cNvSpPr txBox="1"/>
          <p:nvPr/>
        </p:nvSpPr>
        <p:spPr>
          <a:xfrm>
            <a:off x="9088653" y="5589023"/>
            <a:ext cx="2207100" cy="400200"/>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p:txBody>
      </p:sp>
      <p:sp>
        <p:nvSpPr>
          <p:cNvPr id="10" name="Google Shape;837;p46">
            <a:extLst>
              <a:ext uri="{FF2B5EF4-FFF2-40B4-BE49-F238E27FC236}">
                <a16:creationId xmlns:a16="http://schemas.microsoft.com/office/drawing/2014/main" id="{FAD936FC-01F4-710E-3839-391CC4A84A72}"/>
              </a:ext>
            </a:extLst>
          </p:cNvPr>
          <p:cNvSpPr txBox="1"/>
          <p:nvPr/>
        </p:nvSpPr>
        <p:spPr>
          <a:xfrm>
            <a:off x="8366103" y="4553491"/>
            <a:ext cx="3652200" cy="800189"/>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b="1" dirty="0">
                <a:solidFill>
                  <a:schemeClr val="dk1"/>
                </a:solidFill>
                <a:latin typeface="Ebrima" panose="02000000000000000000" pitchFamily="2" charset="0"/>
                <a:ea typeface="Ebrima" panose="02000000000000000000" pitchFamily="2" charset="0"/>
                <a:cs typeface="Ebrima" panose="02000000000000000000" pitchFamily="2" charset="0"/>
                <a:sym typeface="Dosis"/>
              </a:rPr>
              <a:t>Fish hiding in a reef to protect itself from predators</a:t>
            </a:r>
            <a:endParaRPr sz="2000" b="1" dirty="0">
              <a:solidFill>
                <a:schemeClr val="dk1"/>
              </a:solidFill>
              <a:latin typeface="Ebrima" panose="02000000000000000000" pitchFamily="2" charset="0"/>
              <a:ea typeface="Ebrima" panose="02000000000000000000" pitchFamily="2" charset="0"/>
              <a:cs typeface="Ebrima" panose="02000000000000000000" pitchFamily="2" charset="0"/>
              <a:sym typeface="Dosis"/>
            </a:endParaRPr>
          </a:p>
        </p:txBody>
      </p:sp>
      <p:sp>
        <p:nvSpPr>
          <p:cNvPr id="11" name="Google Shape;839;p46">
            <a:extLst>
              <a:ext uri="{FF2B5EF4-FFF2-40B4-BE49-F238E27FC236}">
                <a16:creationId xmlns:a16="http://schemas.microsoft.com/office/drawing/2014/main" id="{A585B426-0C78-F971-D164-8A2422605122}"/>
              </a:ext>
            </a:extLst>
          </p:cNvPr>
          <p:cNvSpPr txBox="1"/>
          <p:nvPr/>
        </p:nvSpPr>
        <p:spPr>
          <a:xfrm>
            <a:off x="4517811" y="5622369"/>
            <a:ext cx="2872515" cy="400200"/>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p:txBody>
      </p:sp>
      <p:sp>
        <p:nvSpPr>
          <p:cNvPr id="12" name="Google Shape;840;p46">
            <a:extLst>
              <a:ext uri="{FF2B5EF4-FFF2-40B4-BE49-F238E27FC236}">
                <a16:creationId xmlns:a16="http://schemas.microsoft.com/office/drawing/2014/main" id="{C4E6EA6E-F78D-7881-EF98-3D4A3CF46BD5}"/>
              </a:ext>
            </a:extLst>
          </p:cNvPr>
          <p:cNvSpPr txBox="1"/>
          <p:nvPr/>
        </p:nvSpPr>
        <p:spPr>
          <a:xfrm>
            <a:off x="4458297" y="4411816"/>
            <a:ext cx="3071400" cy="110796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b="1" dirty="0">
                <a:solidFill>
                  <a:schemeClr val="dk1"/>
                </a:solidFill>
                <a:latin typeface="Ebrima" panose="02000000000000000000" pitchFamily="2" charset="0"/>
                <a:ea typeface="Ebrima" panose="02000000000000000000" pitchFamily="2" charset="0"/>
                <a:cs typeface="Ebrima" panose="02000000000000000000" pitchFamily="2" charset="0"/>
                <a:sym typeface="Dosis"/>
              </a:rPr>
              <a:t>Fish being able to carry more hemoglobin for oxygen</a:t>
            </a:r>
            <a:endParaRPr sz="2000" b="1" dirty="0">
              <a:solidFill>
                <a:schemeClr val="dk1"/>
              </a:solidFill>
              <a:latin typeface="Ebrima" panose="02000000000000000000" pitchFamily="2" charset="0"/>
              <a:ea typeface="Ebrima" panose="02000000000000000000" pitchFamily="2" charset="0"/>
              <a:cs typeface="Ebrima" panose="02000000000000000000" pitchFamily="2" charset="0"/>
              <a:sym typeface="Dosis"/>
            </a:endParaRPr>
          </a:p>
        </p:txBody>
      </p:sp>
      <p:pic>
        <p:nvPicPr>
          <p:cNvPr id="13" name="Google Shape;843;p46">
            <a:extLst>
              <a:ext uri="{FF2B5EF4-FFF2-40B4-BE49-F238E27FC236}">
                <a16:creationId xmlns:a16="http://schemas.microsoft.com/office/drawing/2014/main" id="{A0338504-0CCE-ECB5-3788-946EC2C325C4}"/>
              </a:ext>
            </a:extLst>
          </p:cNvPr>
          <p:cNvPicPr preferRelativeResize="0"/>
          <p:nvPr/>
        </p:nvPicPr>
        <p:blipFill>
          <a:blip r:embed="rId4">
            <a:alphaModFix/>
          </a:blip>
          <a:stretch>
            <a:fillRect/>
          </a:stretch>
        </p:blipFill>
        <p:spPr>
          <a:xfrm>
            <a:off x="1207703" y="2554810"/>
            <a:ext cx="1574213" cy="1846800"/>
          </a:xfrm>
          <a:prstGeom prst="roundRect">
            <a:avLst>
              <a:gd name="adj" fmla="val 16667"/>
            </a:avLst>
          </a:prstGeom>
          <a:noFill/>
          <a:ln>
            <a:noFill/>
          </a:ln>
        </p:spPr>
      </p:pic>
      <p:pic>
        <p:nvPicPr>
          <p:cNvPr id="14" name="Google Shape;844;p46">
            <a:extLst>
              <a:ext uri="{FF2B5EF4-FFF2-40B4-BE49-F238E27FC236}">
                <a16:creationId xmlns:a16="http://schemas.microsoft.com/office/drawing/2014/main" id="{356D36EE-F1AE-34A3-BB9B-F2B51575A550}"/>
              </a:ext>
            </a:extLst>
          </p:cNvPr>
          <p:cNvPicPr preferRelativeResize="0"/>
          <p:nvPr/>
        </p:nvPicPr>
        <p:blipFill>
          <a:blip r:embed="rId5">
            <a:alphaModFix/>
          </a:blip>
          <a:stretch>
            <a:fillRect/>
          </a:stretch>
        </p:blipFill>
        <p:spPr>
          <a:xfrm>
            <a:off x="4458297" y="2802070"/>
            <a:ext cx="3071400" cy="1569600"/>
          </a:xfrm>
          <a:prstGeom prst="roundRect">
            <a:avLst>
              <a:gd name="adj" fmla="val 16667"/>
            </a:avLst>
          </a:prstGeom>
          <a:noFill/>
          <a:ln>
            <a:noFill/>
          </a:ln>
        </p:spPr>
      </p:pic>
      <p:sp>
        <p:nvSpPr>
          <p:cNvPr id="23" name="Google Shape;833;p46">
            <a:extLst>
              <a:ext uri="{FF2B5EF4-FFF2-40B4-BE49-F238E27FC236}">
                <a16:creationId xmlns:a16="http://schemas.microsoft.com/office/drawing/2014/main" id="{893E0874-575D-9F85-E0F2-C6585A82039C}"/>
              </a:ext>
            </a:extLst>
          </p:cNvPr>
          <p:cNvSpPr txBox="1"/>
          <p:nvPr/>
        </p:nvSpPr>
        <p:spPr>
          <a:xfrm>
            <a:off x="6078596" y="1756322"/>
            <a:ext cx="4796644" cy="61552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dirty="0">
                <a:solidFill>
                  <a:srgbClr val="328486"/>
                </a:solidFill>
                <a:latin typeface="Ebrima" panose="02000000000000000000" pitchFamily="2" charset="0"/>
                <a:ea typeface="Ebrima" panose="02000000000000000000" pitchFamily="2" charset="0"/>
                <a:cs typeface="Ebrima" panose="02000000000000000000" pitchFamily="2" charset="0"/>
                <a:sym typeface="Dosis"/>
              </a:rPr>
              <a:t>Structural </a:t>
            </a:r>
            <a:endParaRPr sz="2800" b="1" dirty="0">
              <a:solidFill>
                <a:srgbClr val="328486"/>
              </a:solidFill>
              <a:latin typeface="Ebrima" panose="02000000000000000000" pitchFamily="2" charset="0"/>
              <a:ea typeface="Ebrima" panose="02000000000000000000" pitchFamily="2" charset="0"/>
              <a:cs typeface="Ebrima" panose="02000000000000000000" pitchFamily="2" charset="0"/>
              <a:sym typeface="Dosis"/>
            </a:endParaRPr>
          </a:p>
        </p:txBody>
      </p:sp>
      <p:sp>
        <p:nvSpPr>
          <p:cNvPr id="24" name="Google Shape;838;p46">
            <a:extLst>
              <a:ext uri="{FF2B5EF4-FFF2-40B4-BE49-F238E27FC236}">
                <a16:creationId xmlns:a16="http://schemas.microsoft.com/office/drawing/2014/main" id="{EAFE32DA-EF5A-0004-4B31-55DF14E6762A}"/>
              </a:ext>
            </a:extLst>
          </p:cNvPr>
          <p:cNvSpPr txBox="1"/>
          <p:nvPr/>
        </p:nvSpPr>
        <p:spPr>
          <a:xfrm>
            <a:off x="3290870" y="1837722"/>
            <a:ext cx="5672852" cy="61552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dirty="0">
                <a:solidFill>
                  <a:srgbClr val="328486"/>
                </a:solidFill>
                <a:latin typeface="Ebrima" panose="02000000000000000000" pitchFamily="2" charset="0"/>
                <a:ea typeface="Ebrima" panose="02000000000000000000" pitchFamily="2" charset="0"/>
                <a:cs typeface="Ebrima" panose="02000000000000000000" pitchFamily="2" charset="0"/>
                <a:sym typeface="Dosis"/>
              </a:rPr>
              <a:t>Physiological</a:t>
            </a:r>
            <a:endParaRPr sz="2800" b="1" dirty="0">
              <a:solidFill>
                <a:srgbClr val="328486"/>
              </a:solidFill>
              <a:latin typeface="Ebrima" panose="02000000000000000000" pitchFamily="2" charset="0"/>
              <a:ea typeface="Ebrima" panose="02000000000000000000" pitchFamily="2" charset="0"/>
              <a:cs typeface="Ebrima" panose="02000000000000000000" pitchFamily="2" charset="0"/>
              <a:sym typeface="Dosis"/>
            </a:endParaRPr>
          </a:p>
        </p:txBody>
      </p:sp>
      <p:sp>
        <p:nvSpPr>
          <p:cNvPr id="25" name="Google Shape;841;p46">
            <a:extLst>
              <a:ext uri="{FF2B5EF4-FFF2-40B4-BE49-F238E27FC236}">
                <a16:creationId xmlns:a16="http://schemas.microsoft.com/office/drawing/2014/main" id="{EBD92F63-61F8-E6AC-727B-3C5CB6A9CCFF}"/>
              </a:ext>
            </a:extLst>
          </p:cNvPr>
          <p:cNvSpPr txBox="1"/>
          <p:nvPr/>
        </p:nvSpPr>
        <p:spPr>
          <a:xfrm>
            <a:off x="1330652" y="1820655"/>
            <a:ext cx="4796644" cy="61552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dirty="0">
                <a:solidFill>
                  <a:srgbClr val="328486"/>
                </a:solidFill>
                <a:latin typeface="Ebrima" panose="02000000000000000000" pitchFamily="2" charset="0"/>
                <a:ea typeface="Ebrima" panose="02000000000000000000" pitchFamily="2" charset="0"/>
                <a:cs typeface="Ebrima" panose="02000000000000000000" pitchFamily="2" charset="0"/>
                <a:sym typeface="Dosis"/>
              </a:rPr>
              <a:t>Behavioral</a:t>
            </a:r>
            <a:endParaRPr sz="2800" b="1" dirty="0">
              <a:solidFill>
                <a:srgbClr val="328486"/>
              </a:solidFill>
              <a:latin typeface="Ebrima" panose="02000000000000000000" pitchFamily="2" charset="0"/>
              <a:ea typeface="Ebrima" panose="02000000000000000000" pitchFamily="2" charset="0"/>
              <a:cs typeface="Ebrima" panose="02000000000000000000" pitchFamily="2" charset="0"/>
              <a:sym typeface="Dosis"/>
            </a:endParaRPr>
          </a:p>
        </p:txBody>
      </p:sp>
      <p:sp>
        <p:nvSpPr>
          <p:cNvPr id="26" name="Google Shape;841;p46">
            <a:extLst>
              <a:ext uri="{FF2B5EF4-FFF2-40B4-BE49-F238E27FC236}">
                <a16:creationId xmlns:a16="http://schemas.microsoft.com/office/drawing/2014/main" id="{700776F5-2B3B-E821-7085-472E9FF00A4B}"/>
              </a:ext>
            </a:extLst>
          </p:cNvPr>
          <p:cNvSpPr txBox="1"/>
          <p:nvPr/>
        </p:nvSpPr>
        <p:spPr>
          <a:xfrm>
            <a:off x="7881481" y="5481361"/>
            <a:ext cx="4796644" cy="61552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dirty="0">
                <a:solidFill>
                  <a:srgbClr val="328486"/>
                </a:solidFill>
                <a:latin typeface="Ebrima" panose="02000000000000000000" pitchFamily="2" charset="0"/>
                <a:ea typeface="Ebrima" panose="02000000000000000000" pitchFamily="2" charset="0"/>
                <a:cs typeface="Ebrima" panose="02000000000000000000" pitchFamily="2" charset="0"/>
                <a:sym typeface="Dosis"/>
              </a:rPr>
              <a:t>Behavioral</a:t>
            </a:r>
            <a:endParaRPr sz="2800" b="1" dirty="0">
              <a:solidFill>
                <a:srgbClr val="328486"/>
              </a:solidFill>
              <a:latin typeface="Ebrima" panose="02000000000000000000" pitchFamily="2" charset="0"/>
              <a:ea typeface="Ebrima" panose="02000000000000000000" pitchFamily="2" charset="0"/>
              <a:cs typeface="Ebrima" panose="02000000000000000000" pitchFamily="2" charset="0"/>
              <a:sym typeface="Dosis"/>
            </a:endParaRPr>
          </a:p>
        </p:txBody>
      </p:sp>
      <p:sp>
        <p:nvSpPr>
          <p:cNvPr id="28" name="Google Shape;833;p46">
            <a:extLst>
              <a:ext uri="{FF2B5EF4-FFF2-40B4-BE49-F238E27FC236}">
                <a16:creationId xmlns:a16="http://schemas.microsoft.com/office/drawing/2014/main" id="{8284FFCC-40B5-A987-68CD-1AC57B3AC926}"/>
              </a:ext>
            </a:extLst>
          </p:cNvPr>
          <p:cNvSpPr txBox="1"/>
          <p:nvPr/>
        </p:nvSpPr>
        <p:spPr>
          <a:xfrm>
            <a:off x="-504693" y="5530035"/>
            <a:ext cx="4796644" cy="61552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dirty="0">
                <a:solidFill>
                  <a:srgbClr val="328486"/>
                </a:solidFill>
                <a:latin typeface="Ebrima" panose="02000000000000000000" pitchFamily="2" charset="0"/>
                <a:ea typeface="Ebrima" panose="02000000000000000000" pitchFamily="2" charset="0"/>
                <a:cs typeface="Ebrima" panose="02000000000000000000" pitchFamily="2" charset="0"/>
                <a:sym typeface="Dosis"/>
              </a:rPr>
              <a:t>Structural </a:t>
            </a:r>
            <a:endParaRPr sz="2800" b="1" dirty="0">
              <a:solidFill>
                <a:srgbClr val="328486"/>
              </a:solidFill>
              <a:latin typeface="Ebrima" panose="02000000000000000000" pitchFamily="2" charset="0"/>
              <a:ea typeface="Ebrima" panose="02000000000000000000" pitchFamily="2" charset="0"/>
              <a:cs typeface="Ebrima" panose="02000000000000000000" pitchFamily="2" charset="0"/>
              <a:sym typeface="Dosis"/>
            </a:endParaRPr>
          </a:p>
        </p:txBody>
      </p:sp>
      <p:sp>
        <p:nvSpPr>
          <p:cNvPr id="29" name="Google Shape;838;p46">
            <a:extLst>
              <a:ext uri="{FF2B5EF4-FFF2-40B4-BE49-F238E27FC236}">
                <a16:creationId xmlns:a16="http://schemas.microsoft.com/office/drawing/2014/main" id="{A7118B55-8EE9-2803-0EE8-27B2221F9018}"/>
              </a:ext>
            </a:extLst>
          </p:cNvPr>
          <p:cNvSpPr txBox="1"/>
          <p:nvPr/>
        </p:nvSpPr>
        <p:spPr>
          <a:xfrm>
            <a:off x="3170224" y="5540241"/>
            <a:ext cx="5672852" cy="61552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dirty="0">
                <a:solidFill>
                  <a:srgbClr val="328486"/>
                </a:solidFill>
                <a:latin typeface="Ebrima" panose="02000000000000000000" pitchFamily="2" charset="0"/>
                <a:ea typeface="Ebrima" panose="02000000000000000000" pitchFamily="2" charset="0"/>
                <a:cs typeface="Ebrima" panose="02000000000000000000" pitchFamily="2" charset="0"/>
                <a:sym typeface="Dosis"/>
              </a:rPr>
              <a:t>Physiological</a:t>
            </a:r>
            <a:endParaRPr sz="2800" b="1" dirty="0">
              <a:solidFill>
                <a:srgbClr val="328486"/>
              </a:solidFill>
              <a:latin typeface="Ebrima" panose="02000000000000000000" pitchFamily="2" charset="0"/>
              <a:ea typeface="Ebrima" panose="02000000000000000000" pitchFamily="2" charset="0"/>
              <a:cs typeface="Ebrima" panose="02000000000000000000" pitchFamily="2" charset="0"/>
              <a:sym typeface="Dosis"/>
            </a:endParaRPr>
          </a:p>
        </p:txBody>
      </p:sp>
      <p:sp>
        <p:nvSpPr>
          <p:cNvPr id="30" name="Google Shape;842;p46">
            <a:extLst>
              <a:ext uri="{FF2B5EF4-FFF2-40B4-BE49-F238E27FC236}">
                <a16:creationId xmlns:a16="http://schemas.microsoft.com/office/drawing/2014/main" id="{70540E5C-27BB-A58D-7761-BEB8A5E72BF7}"/>
              </a:ext>
            </a:extLst>
          </p:cNvPr>
          <p:cNvSpPr txBox="1"/>
          <p:nvPr/>
        </p:nvSpPr>
        <p:spPr>
          <a:xfrm>
            <a:off x="1107265" y="1376917"/>
            <a:ext cx="10188488" cy="61552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dirty="0">
                <a:solidFill>
                  <a:srgbClr val="328486"/>
                </a:solidFill>
                <a:latin typeface="Ebrima" panose="02000000000000000000" pitchFamily="2" charset="0"/>
                <a:ea typeface="Ebrima" panose="02000000000000000000" pitchFamily="2" charset="0"/>
                <a:cs typeface="Ebrima" panose="02000000000000000000" pitchFamily="2" charset="0"/>
                <a:sym typeface="Sniglet"/>
              </a:rPr>
              <a:t>Which description matches the kind of adaptation?</a:t>
            </a:r>
            <a:endParaRPr sz="2800" b="1" dirty="0">
              <a:solidFill>
                <a:srgbClr val="328486"/>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2188985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0"/>
      <p:bldP spid="2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3BE72643-553A-4DAA-E493-D955BE6E8463}"/>
              </a:ext>
            </a:extLst>
          </p:cNvPr>
          <p:cNvSpPr txBox="1">
            <a:spLocks/>
          </p:cNvSpPr>
          <p:nvPr/>
        </p:nvSpPr>
        <p:spPr>
          <a:xfrm>
            <a:off x="332677" y="257318"/>
            <a:ext cx="9694726" cy="1189527"/>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dirty="0">
                <a:solidFill>
                  <a:srgbClr val="282560"/>
                </a:solidFill>
                <a:latin typeface="Bahnschrift SemiBold Condensed" panose="020B0502040204020203" pitchFamily="34" charset="0"/>
                <a:sym typeface="Arial"/>
              </a:rPr>
              <a:t>Summary: Coastal Habitats</a:t>
            </a:r>
            <a:endParaRPr lang="en-US" sz="6600" dirty="0">
              <a:solidFill>
                <a:srgbClr val="282560"/>
              </a:solidFill>
              <a:latin typeface="Bahnschrift SemiBold Condensed" panose="020B0502040204020203" pitchFamily="34" charset="0"/>
              <a:sym typeface="Arial"/>
            </a:endParaRPr>
          </a:p>
        </p:txBody>
      </p:sp>
      <p:pic>
        <p:nvPicPr>
          <p:cNvPr id="9" name="Picture 8" descr="Logo, icon&#10;&#10;Description automatically generated">
            <a:extLst>
              <a:ext uri="{FF2B5EF4-FFF2-40B4-BE49-F238E27FC236}">
                <a16:creationId xmlns:a16="http://schemas.microsoft.com/office/drawing/2014/main" id="{D44AD31D-F339-4ABA-D86E-C045A3F570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69601" y="172348"/>
            <a:ext cx="1248702" cy="1276502"/>
          </a:xfrm>
          <a:prstGeom prst="rect">
            <a:avLst/>
          </a:prstGeom>
        </p:spPr>
      </p:pic>
      <p:sp>
        <p:nvSpPr>
          <p:cNvPr id="8" name="Google Shape;760;p39">
            <a:extLst>
              <a:ext uri="{FF2B5EF4-FFF2-40B4-BE49-F238E27FC236}">
                <a16:creationId xmlns:a16="http://schemas.microsoft.com/office/drawing/2014/main" id="{2052C102-D0E1-CCA8-2D8D-B97A075D8348}"/>
              </a:ext>
            </a:extLst>
          </p:cNvPr>
          <p:cNvSpPr txBox="1">
            <a:spLocks/>
          </p:cNvSpPr>
          <p:nvPr/>
        </p:nvSpPr>
        <p:spPr>
          <a:xfrm>
            <a:off x="332677" y="1446845"/>
            <a:ext cx="10436924" cy="2438876"/>
          </a:xfrm>
          <a:prstGeom prst="rect">
            <a:avLst/>
          </a:prstGeom>
          <a:noFill/>
          <a:ln w="9525" cap="flat" cmpd="sng">
            <a:solidFill>
              <a:schemeClr val="lt1"/>
            </a:solidFill>
            <a:prstDash val="solid"/>
            <a:round/>
            <a:headEnd type="none" w="sm" len="sm"/>
            <a:tailEnd type="none" w="sm" len="sm"/>
          </a:ln>
        </p:spPr>
        <p:txBody>
          <a:bodyPr spcFirstLastPara="1" vert="horz" wrap="square" lIns="91425" tIns="91425" rIns="91425" bIns="91425" rtlCol="0" anchor="t" anchorCtr="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en-US" sz="2400" dirty="0">
                <a:solidFill>
                  <a:srgbClr val="328486"/>
                </a:solidFill>
                <a:latin typeface="Ebrima" panose="02000000000000000000" pitchFamily="2" charset="0"/>
                <a:ea typeface="Ebrima" panose="02000000000000000000" pitchFamily="2" charset="0"/>
                <a:cs typeface="Ebrima" panose="02000000000000000000" pitchFamily="2" charset="0"/>
              </a:rPr>
              <a:t>We looked at three distinct coastal habitats </a:t>
            </a:r>
          </a:p>
          <a:p>
            <a:pPr marL="800089" lvl="1" indent="-342900">
              <a:spcBef>
                <a:spcPts val="600"/>
              </a:spcBef>
            </a:pPr>
            <a:r>
              <a:rPr lang="en-US" b="1" dirty="0">
                <a:solidFill>
                  <a:srgbClr val="328486"/>
                </a:solidFill>
                <a:latin typeface="Ebrima" panose="02000000000000000000" pitchFamily="2" charset="0"/>
                <a:ea typeface="Ebrima" panose="02000000000000000000" pitchFamily="2" charset="0"/>
                <a:cs typeface="Ebrima" panose="02000000000000000000" pitchFamily="2" charset="0"/>
              </a:rPr>
              <a:t>Wetlands </a:t>
            </a:r>
          </a:p>
          <a:p>
            <a:pPr marL="800089" lvl="1" indent="-342900">
              <a:spcBef>
                <a:spcPts val="600"/>
              </a:spcBef>
            </a:pPr>
            <a:r>
              <a:rPr lang="en-US" b="1" dirty="0">
                <a:solidFill>
                  <a:srgbClr val="328486"/>
                </a:solidFill>
                <a:latin typeface="Ebrima" panose="02000000000000000000" pitchFamily="2" charset="0"/>
                <a:ea typeface="Ebrima" panose="02000000000000000000" pitchFamily="2" charset="0"/>
                <a:cs typeface="Ebrima" panose="02000000000000000000" pitchFamily="2" charset="0"/>
              </a:rPr>
              <a:t>Coral Reefs </a:t>
            </a:r>
          </a:p>
          <a:p>
            <a:pPr marL="800089" lvl="1" indent="-342900">
              <a:spcBef>
                <a:spcPts val="600"/>
              </a:spcBef>
            </a:pPr>
            <a:r>
              <a:rPr lang="en-US" b="1" dirty="0">
                <a:solidFill>
                  <a:srgbClr val="328486"/>
                </a:solidFill>
                <a:latin typeface="Ebrima" panose="02000000000000000000" pitchFamily="2" charset="0"/>
                <a:ea typeface="Ebrima" panose="02000000000000000000" pitchFamily="2" charset="0"/>
                <a:cs typeface="Ebrima" panose="02000000000000000000" pitchFamily="2" charset="0"/>
              </a:rPr>
              <a:t>Mangroves</a:t>
            </a:r>
            <a:br>
              <a:rPr lang="en-US" b="1" dirty="0">
                <a:solidFill>
                  <a:srgbClr val="328486"/>
                </a:solidFill>
                <a:latin typeface="Ebrima" panose="02000000000000000000" pitchFamily="2" charset="0"/>
                <a:ea typeface="Ebrima" panose="02000000000000000000" pitchFamily="2" charset="0"/>
                <a:cs typeface="Ebrima" panose="02000000000000000000" pitchFamily="2" charset="0"/>
              </a:rPr>
            </a:br>
            <a:endParaRPr lang="en-US" b="1" dirty="0">
              <a:solidFill>
                <a:srgbClr val="328486"/>
              </a:solidFill>
              <a:latin typeface="Ebrima" panose="02000000000000000000" pitchFamily="2" charset="0"/>
              <a:ea typeface="Ebrima" panose="02000000000000000000" pitchFamily="2" charset="0"/>
              <a:cs typeface="Ebrima" panose="02000000000000000000" pitchFamily="2" charset="0"/>
            </a:endParaRPr>
          </a:p>
          <a:p>
            <a:pPr marL="0" indent="0">
              <a:spcBef>
                <a:spcPts val="600"/>
              </a:spcBef>
              <a:buNone/>
            </a:pPr>
            <a:r>
              <a:rPr lang="en-US" sz="2400" dirty="0">
                <a:solidFill>
                  <a:srgbClr val="328486"/>
                </a:solidFill>
                <a:latin typeface="Ebrima" panose="02000000000000000000" pitchFamily="2" charset="0"/>
                <a:ea typeface="Ebrima" panose="02000000000000000000" pitchFamily="2" charset="0"/>
                <a:cs typeface="Ebrima" panose="02000000000000000000" pitchFamily="2" charset="0"/>
              </a:rPr>
              <a:t>Each habitat hosts a variety of species - </a:t>
            </a:r>
            <a:r>
              <a:rPr lang="en-US" sz="2400" b="1" dirty="0">
                <a:solidFill>
                  <a:srgbClr val="328486"/>
                </a:solidFill>
                <a:latin typeface="Ebrima" panose="02000000000000000000" pitchFamily="2" charset="0"/>
                <a:ea typeface="Ebrima" panose="02000000000000000000" pitchFamily="2" charset="0"/>
                <a:cs typeface="Ebrima" panose="02000000000000000000" pitchFamily="2" charset="0"/>
              </a:rPr>
              <a:t>biodiversity </a:t>
            </a:r>
            <a:br>
              <a:rPr lang="en-US" sz="2400" dirty="0">
                <a:solidFill>
                  <a:srgbClr val="328486"/>
                </a:solidFill>
                <a:latin typeface="Ebrima" panose="02000000000000000000" pitchFamily="2" charset="0"/>
                <a:ea typeface="Ebrima" panose="02000000000000000000" pitchFamily="2" charset="0"/>
                <a:cs typeface="Ebrima" panose="02000000000000000000" pitchFamily="2" charset="0"/>
              </a:rPr>
            </a:br>
            <a:endParaRPr lang="en-US" sz="2400" dirty="0">
              <a:solidFill>
                <a:srgbClr val="328486"/>
              </a:solidFill>
              <a:latin typeface="Ebrima" panose="02000000000000000000" pitchFamily="2" charset="0"/>
              <a:ea typeface="Ebrima" panose="02000000000000000000" pitchFamily="2" charset="0"/>
              <a:cs typeface="Ebrima" panose="02000000000000000000" pitchFamily="2" charset="0"/>
            </a:endParaRPr>
          </a:p>
          <a:p>
            <a:pPr marL="0" indent="0">
              <a:spcBef>
                <a:spcPts val="600"/>
              </a:spcBef>
              <a:buNone/>
            </a:pPr>
            <a:r>
              <a:rPr lang="en-US" sz="2400" dirty="0">
                <a:solidFill>
                  <a:srgbClr val="328486"/>
                </a:solidFill>
                <a:latin typeface="Ebrima" panose="02000000000000000000" pitchFamily="2" charset="0"/>
                <a:ea typeface="Ebrima" panose="02000000000000000000" pitchFamily="2" charset="0"/>
                <a:cs typeface="Ebrima" panose="02000000000000000000" pitchFamily="2" charset="0"/>
              </a:rPr>
              <a:t>For organisms to thrive in these habitats they have unique adaptations</a:t>
            </a:r>
            <a:endParaRPr lang="en-US" sz="2000" dirty="0">
              <a:solidFill>
                <a:srgbClr val="328486"/>
              </a:solidFill>
              <a:latin typeface="Ebrima" panose="02000000000000000000" pitchFamily="2" charset="0"/>
              <a:ea typeface="Ebrima" panose="02000000000000000000" pitchFamily="2" charset="0"/>
              <a:cs typeface="Ebrima" panose="02000000000000000000" pitchFamily="2" charset="0"/>
            </a:endParaRPr>
          </a:p>
          <a:p>
            <a:pPr marL="800089" lvl="1" indent="-342900">
              <a:spcBef>
                <a:spcPts val="600"/>
              </a:spcBef>
            </a:pPr>
            <a:r>
              <a:rPr lang="en-US" b="1" dirty="0">
                <a:solidFill>
                  <a:srgbClr val="328486"/>
                </a:solidFill>
                <a:latin typeface="Ebrima" panose="02000000000000000000" pitchFamily="2" charset="0"/>
                <a:ea typeface="Ebrima" panose="02000000000000000000" pitchFamily="2" charset="0"/>
                <a:cs typeface="Ebrima" panose="02000000000000000000" pitchFamily="2" charset="0"/>
              </a:rPr>
              <a:t>Wetlands: </a:t>
            </a:r>
            <a:r>
              <a:rPr lang="en-US" dirty="0">
                <a:solidFill>
                  <a:srgbClr val="328486"/>
                </a:solidFill>
                <a:latin typeface="Ebrima" panose="02000000000000000000" pitchFamily="2" charset="0"/>
                <a:ea typeface="Ebrima" panose="02000000000000000000" pitchFamily="2" charset="0"/>
                <a:cs typeface="Ebrima" panose="02000000000000000000" pitchFamily="2" charset="0"/>
              </a:rPr>
              <a:t>Able to survive in salt water at various times with little oxygen present </a:t>
            </a:r>
          </a:p>
          <a:p>
            <a:pPr marL="800089" lvl="1" indent="-342900">
              <a:spcBef>
                <a:spcPts val="600"/>
              </a:spcBef>
            </a:pPr>
            <a:endParaRPr lang="en-US" sz="200" dirty="0">
              <a:solidFill>
                <a:srgbClr val="328486"/>
              </a:solidFill>
              <a:latin typeface="Ebrima" panose="02000000000000000000" pitchFamily="2" charset="0"/>
              <a:ea typeface="Ebrima" panose="02000000000000000000" pitchFamily="2" charset="0"/>
              <a:cs typeface="Ebrima" panose="02000000000000000000" pitchFamily="2" charset="0"/>
            </a:endParaRPr>
          </a:p>
          <a:p>
            <a:pPr marL="800089" lvl="1" indent="-342900">
              <a:spcBef>
                <a:spcPts val="600"/>
              </a:spcBef>
            </a:pPr>
            <a:r>
              <a:rPr lang="en-US" b="1" dirty="0">
                <a:solidFill>
                  <a:srgbClr val="328486"/>
                </a:solidFill>
                <a:latin typeface="Ebrima" panose="02000000000000000000" pitchFamily="2" charset="0"/>
                <a:ea typeface="Ebrima" panose="02000000000000000000" pitchFamily="2" charset="0"/>
                <a:cs typeface="Ebrima" panose="02000000000000000000" pitchFamily="2" charset="0"/>
              </a:rPr>
              <a:t>Coral Reefs: </a:t>
            </a:r>
            <a:r>
              <a:rPr lang="en-US" dirty="0">
                <a:solidFill>
                  <a:srgbClr val="328486"/>
                </a:solidFill>
                <a:latin typeface="Ebrima" panose="02000000000000000000" pitchFamily="2" charset="0"/>
                <a:ea typeface="Ebrima" panose="02000000000000000000" pitchFamily="2" charset="0"/>
                <a:cs typeface="Ebrima" panose="02000000000000000000" pitchFamily="2" charset="0"/>
              </a:rPr>
              <a:t>Protection from predators! </a:t>
            </a:r>
          </a:p>
          <a:p>
            <a:pPr marL="457189" lvl="1" indent="0">
              <a:spcBef>
                <a:spcPts val="600"/>
              </a:spcBef>
              <a:buNone/>
            </a:pPr>
            <a:endParaRPr lang="en-US" sz="700" dirty="0">
              <a:solidFill>
                <a:srgbClr val="328486"/>
              </a:solidFill>
              <a:latin typeface="Ebrima" panose="02000000000000000000" pitchFamily="2" charset="0"/>
              <a:ea typeface="Ebrima" panose="02000000000000000000" pitchFamily="2" charset="0"/>
              <a:cs typeface="Ebrima" panose="02000000000000000000" pitchFamily="2" charset="0"/>
            </a:endParaRPr>
          </a:p>
          <a:p>
            <a:pPr marL="800089" lvl="1" indent="-342900">
              <a:spcBef>
                <a:spcPts val="600"/>
              </a:spcBef>
            </a:pPr>
            <a:r>
              <a:rPr lang="en-US" b="1" dirty="0">
                <a:solidFill>
                  <a:srgbClr val="328486"/>
                </a:solidFill>
                <a:latin typeface="Ebrima" panose="02000000000000000000" pitchFamily="2" charset="0"/>
                <a:ea typeface="Ebrima" panose="02000000000000000000" pitchFamily="2" charset="0"/>
                <a:cs typeface="Ebrima" panose="02000000000000000000" pitchFamily="2" charset="0"/>
              </a:rPr>
              <a:t>Mangroves: </a:t>
            </a:r>
            <a:r>
              <a:rPr lang="en-US" dirty="0">
                <a:solidFill>
                  <a:srgbClr val="328486"/>
                </a:solidFill>
                <a:latin typeface="Ebrima" panose="02000000000000000000" pitchFamily="2" charset="0"/>
                <a:ea typeface="Ebrima" panose="02000000000000000000" pitchFamily="2" charset="0"/>
                <a:cs typeface="Ebrima" panose="02000000000000000000" pitchFamily="2" charset="0"/>
              </a:rPr>
              <a:t>Strong, salt tolerant roots for structure and support </a:t>
            </a:r>
          </a:p>
          <a:p>
            <a:pPr marL="457200" indent="0">
              <a:spcBef>
                <a:spcPts val="600"/>
              </a:spcBef>
              <a:buFont typeface="Arial" panose="020B0604020202020204" pitchFamily="34" charset="0"/>
              <a:buNone/>
            </a:pPr>
            <a:endParaRPr lang="en-US" sz="2400" dirty="0">
              <a:solidFill>
                <a:srgbClr val="328486"/>
              </a:solidFill>
              <a:latin typeface="Ebrima" panose="02000000000000000000" pitchFamily="2" charset="0"/>
              <a:ea typeface="Ebrima" panose="02000000000000000000" pitchFamily="2" charset="0"/>
              <a:cs typeface="Ebrima" panose="02000000000000000000" pitchFamily="2" charset="0"/>
            </a:endParaRPr>
          </a:p>
          <a:p>
            <a:pPr marL="0" indent="0">
              <a:spcBef>
                <a:spcPts val="600"/>
              </a:spcBef>
              <a:buFont typeface="Arial" panose="020B0604020202020204" pitchFamily="34" charset="0"/>
              <a:buNone/>
            </a:pPr>
            <a:br>
              <a:rPr lang="en-US" sz="2400" dirty="0">
                <a:solidFill>
                  <a:srgbClr val="328486"/>
                </a:solidFill>
                <a:latin typeface="Ebrima" panose="02000000000000000000" pitchFamily="2" charset="0"/>
                <a:ea typeface="Ebrima" panose="02000000000000000000" pitchFamily="2" charset="0"/>
                <a:cs typeface="Ebrima" panose="02000000000000000000" pitchFamily="2" charset="0"/>
              </a:rPr>
            </a:br>
            <a:endParaRPr lang="en-US" sz="2400" dirty="0">
              <a:solidFill>
                <a:srgbClr val="328486"/>
              </a:solidFill>
              <a:latin typeface="Ebrima" panose="02000000000000000000" pitchFamily="2" charset="0"/>
              <a:ea typeface="Ebrima" panose="02000000000000000000" pitchFamily="2" charset="0"/>
              <a:cs typeface="Ebrima" panose="02000000000000000000" pitchFamily="2" charset="0"/>
            </a:endParaRPr>
          </a:p>
          <a:p>
            <a:pPr marL="457200" indent="0">
              <a:spcBef>
                <a:spcPts val="600"/>
              </a:spcBef>
              <a:buFont typeface="Arial" panose="020B0604020202020204" pitchFamily="34" charset="0"/>
              <a:buNone/>
            </a:pPr>
            <a:endParaRPr lang="en-US" sz="2400" dirty="0">
              <a:solidFill>
                <a:srgbClr val="328486"/>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718142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8000" b="-108000"/>
          </a:stretch>
        </a:blipFill>
        <a:effectLst/>
      </p:bgPr>
    </p:bg>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81E97914-BAE2-40F7-AF42-7BE9A5A6F2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6" y="-54792"/>
            <a:ext cx="5001362" cy="1659195"/>
          </a:xfrm>
          <a:prstGeom prst="rect">
            <a:avLst/>
          </a:prstGeom>
        </p:spPr>
      </p:pic>
      <p:sp>
        <p:nvSpPr>
          <p:cNvPr id="7" name="object 6" descr="Blue rectangle">
            <a:extLst>
              <a:ext uri="{FF2B5EF4-FFF2-40B4-BE49-F238E27FC236}">
                <a16:creationId xmlns:a16="http://schemas.microsoft.com/office/drawing/2014/main" id="{F9E42100-2676-4CD6-8F90-0ECF495BD459}"/>
              </a:ext>
            </a:extLst>
          </p:cNvPr>
          <p:cNvSpPr/>
          <p:nvPr/>
        </p:nvSpPr>
        <p:spPr>
          <a:xfrm>
            <a:off x="6552572" y="3537284"/>
            <a:ext cx="5369522" cy="2980394"/>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409CBF">
              <a:alpha val="80000"/>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
              <a:ea typeface="+mn-ea"/>
              <a:cs typeface="+mn-cs"/>
            </a:endParaRPr>
          </a:p>
        </p:txBody>
      </p:sp>
      <p:sp>
        <p:nvSpPr>
          <p:cNvPr id="8" name="Title 1">
            <a:extLst>
              <a:ext uri="{FF2B5EF4-FFF2-40B4-BE49-F238E27FC236}">
                <a16:creationId xmlns:a16="http://schemas.microsoft.com/office/drawing/2014/main" id="{7C9C908F-CD45-4364-BAED-48826A4B0EC2}"/>
              </a:ext>
            </a:extLst>
          </p:cNvPr>
          <p:cNvSpPr txBox="1">
            <a:spLocks/>
          </p:cNvSpPr>
          <p:nvPr/>
        </p:nvSpPr>
        <p:spPr>
          <a:xfrm>
            <a:off x="7363315" y="3619090"/>
            <a:ext cx="3748033" cy="749320"/>
          </a:xfrm>
          <a:prstGeom prst="rect">
            <a:avLst/>
          </a:prstGeom>
        </p:spPr>
        <p:txBody>
          <a:bodyPr vert="horz" lIns="91440" tIns="45720" rIns="91440" bIns="45720" rtlCol="0" anchor="b">
            <a:normAutofit fontScale="9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srgbClr val="E7E6E6">
                    <a:lumMod val="20000"/>
                    <a:lumOff val="80000"/>
                  </a:srgbClr>
                </a:solidFill>
                <a:effectLst/>
                <a:uLnTx/>
                <a:uFillTx/>
                <a:latin typeface="Bahnschrift SemiBold Condensed" panose="020B0502040204020203" pitchFamily="34" charset="0"/>
                <a:ea typeface="+mj-ea"/>
                <a:cs typeface="+mj-cs"/>
              </a:rPr>
              <a:t>Our Mission</a:t>
            </a:r>
          </a:p>
        </p:txBody>
      </p:sp>
      <p:sp>
        <p:nvSpPr>
          <p:cNvPr id="9" name="Content Placeholder 3">
            <a:extLst>
              <a:ext uri="{FF2B5EF4-FFF2-40B4-BE49-F238E27FC236}">
                <a16:creationId xmlns:a16="http://schemas.microsoft.com/office/drawing/2014/main" id="{ED116B31-6869-4996-B02E-008803AE6EAD}"/>
              </a:ext>
            </a:extLst>
          </p:cNvPr>
          <p:cNvSpPr txBox="1">
            <a:spLocks/>
          </p:cNvSpPr>
          <p:nvPr/>
        </p:nvSpPr>
        <p:spPr>
          <a:xfrm>
            <a:off x="6694457" y="4415786"/>
            <a:ext cx="5085748" cy="210189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r>
              <a:rPr kumimoji="0" lang="en-US" sz="2800" b="1" i="1" u="none" strike="noStrike" kern="1200" cap="none" spc="0" normalizeH="0" baseline="0" noProof="0" dirty="0">
                <a:ln>
                  <a:noFill/>
                </a:ln>
                <a:solidFill>
                  <a:srgbClr val="E7E6E6">
                    <a:lumMod val="20000"/>
                    <a:lumOff val="80000"/>
                  </a:srgbClr>
                </a:solidFill>
                <a:effectLst/>
                <a:uLnTx/>
                <a:uFillTx/>
                <a:latin typeface="Cabin"/>
                <a:ea typeface="+mn-ea"/>
                <a:cs typeface="+mn-cs"/>
              </a:rPr>
              <a:t>Preserving the marine environment by promoting sustainable maritime industry best practices and educating the public to Save Our Seas</a:t>
            </a:r>
          </a:p>
        </p:txBody>
      </p:sp>
      <p:sp>
        <p:nvSpPr>
          <p:cNvPr id="10" name="object 9" descr="Beige rectangle">
            <a:extLst>
              <a:ext uri="{FF2B5EF4-FFF2-40B4-BE49-F238E27FC236}">
                <a16:creationId xmlns:a16="http://schemas.microsoft.com/office/drawing/2014/main" id="{B4011D43-CC02-4A4F-B815-40DA8C8D84D1}"/>
              </a:ext>
            </a:extLst>
          </p:cNvPr>
          <p:cNvSpPr/>
          <p:nvPr/>
        </p:nvSpPr>
        <p:spPr>
          <a:xfrm>
            <a:off x="7363315" y="4370067"/>
            <a:ext cx="3748033" cy="45719"/>
          </a:xfrm>
          <a:custGeom>
            <a:avLst/>
            <a:gdLst/>
            <a:ahLst/>
            <a:cxnLst/>
            <a:rect l="l" t="t" r="r" b="b"/>
            <a:pathLst>
              <a:path w="2642870">
                <a:moveTo>
                  <a:pt x="0" y="0"/>
                </a:moveTo>
                <a:lnTo>
                  <a:pt x="2642616" y="0"/>
                </a:lnTo>
              </a:path>
            </a:pathLst>
          </a:custGeom>
          <a:ln w="54863">
            <a:solidFill>
              <a:schemeClr val="bg2">
                <a:lumMod val="40000"/>
                <a:lumOff val="60000"/>
              </a:schemeClr>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
              <a:ea typeface="+mn-ea"/>
              <a:cs typeface="+mn-cs"/>
            </a:endParaRPr>
          </a:p>
        </p:txBody>
      </p:sp>
      <p:sp>
        <p:nvSpPr>
          <p:cNvPr id="11" name="TextBox 10">
            <a:extLst>
              <a:ext uri="{FF2B5EF4-FFF2-40B4-BE49-F238E27FC236}">
                <a16:creationId xmlns:a16="http://schemas.microsoft.com/office/drawing/2014/main" id="{F793BD05-E22D-4595-BA3D-95FFA45587CC}"/>
              </a:ext>
            </a:extLst>
          </p:cNvPr>
          <p:cNvSpPr txBox="1"/>
          <p:nvPr/>
        </p:nvSpPr>
        <p:spPr>
          <a:xfrm>
            <a:off x="180588" y="6139030"/>
            <a:ext cx="228431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62262"/>
                </a:solidFill>
                <a:effectLst/>
                <a:uLnTx/>
                <a:uFillTx/>
                <a:latin typeface="Avenir Next LT Pro Light" panose="020B0304020202020204" pitchFamily="34" charset="0"/>
                <a:ea typeface="+mn-ea"/>
                <a:cs typeface="+mn-cs"/>
              </a:rPr>
              <a:t>www.namepa.net</a:t>
            </a:r>
          </a:p>
        </p:txBody>
      </p:sp>
      <p:sp>
        <p:nvSpPr>
          <p:cNvPr id="44" name="TextBox 43">
            <a:extLst>
              <a:ext uri="{FF2B5EF4-FFF2-40B4-BE49-F238E27FC236}">
                <a16:creationId xmlns:a16="http://schemas.microsoft.com/office/drawing/2014/main" id="{AA34386A-976A-4C3D-8417-CB7BFCC748E0}"/>
              </a:ext>
            </a:extLst>
          </p:cNvPr>
          <p:cNvSpPr txBox="1"/>
          <p:nvPr/>
        </p:nvSpPr>
        <p:spPr>
          <a:xfrm>
            <a:off x="695538" y="1342793"/>
            <a:ext cx="540046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8485"/>
                </a:solidFill>
                <a:effectLst/>
                <a:uLnTx/>
                <a:uFillTx/>
                <a:latin typeface="Bahnschrift SemiBold Condensed" panose="020B0502040204020203" pitchFamily="34" charset="0"/>
                <a:ea typeface="+mn-ea"/>
                <a:cs typeface="+mn-cs"/>
              </a:rPr>
              <a:t>ADVOCATE | EDUCATE | ACTIVATE</a:t>
            </a:r>
          </a:p>
        </p:txBody>
      </p:sp>
      <p:sp>
        <p:nvSpPr>
          <p:cNvPr id="45" name="TextBox 44">
            <a:extLst>
              <a:ext uri="{FF2B5EF4-FFF2-40B4-BE49-F238E27FC236}">
                <a16:creationId xmlns:a16="http://schemas.microsoft.com/office/drawing/2014/main" id="{D796846A-F75B-408C-9225-A4329A323124}"/>
              </a:ext>
            </a:extLst>
          </p:cNvPr>
          <p:cNvSpPr txBox="1"/>
          <p:nvPr/>
        </p:nvSpPr>
        <p:spPr>
          <a:xfrm>
            <a:off x="180588" y="3906067"/>
            <a:ext cx="3728599"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472C4"/>
                </a:solidFill>
                <a:effectLst/>
                <a:uLnTx/>
                <a:uFillTx/>
                <a:latin typeface="Ebrima" panose="02000000000000000000" pitchFamily="2" charset="0"/>
                <a:ea typeface="Ebrima" panose="02000000000000000000" pitchFamily="2" charset="0"/>
                <a:cs typeface="Ebrima" panose="02000000000000000000" pitchFamily="2" charset="0"/>
              </a:rPr>
              <a:t>Molly Dushay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72C4"/>
                </a:solidFill>
                <a:effectLst/>
                <a:uLnTx/>
                <a:uFillTx/>
                <a:latin typeface="Ebrima" panose="02000000000000000000" pitchFamily="2" charset="0"/>
                <a:ea typeface="Ebrima" panose="02000000000000000000" pitchFamily="2" charset="0"/>
                <a:cs typeface="Ebrima" panose="02000000000000000000" pitchFamily="2" charset="0"/>
              </a:rPr>
              <a:t>Education &amp; Outreach Director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72C4"/>
                </a:solidFill>
                <a:effectLst/>
                <a:uLnTx/>
                <a:uFillTx/>
                <a:latin typeface="Ebrima" panose="02000000000000000000" pitchFamily="2" charset="0"/>
                <a:ea typeface="Ebrima" panose="02000000000000000000" pitchFamily="2" charset="0"/>
                <a:cs typeface="Ebrima" panose="02000000000000000000" pitchFamily="2" charset="0"/>
              </a:rPr>
              <a:t>m.dushay@namepa.net</a:t>
            </a:r>
          </a:p>
        </p:txBody>
      </p:sp>
      <p:sp>
        <p:nvSpPr>
          <p:cNvPr id="46" name="TextBox 45">
            <a:extLst>
              <a:ext uri="{FF2B5EF4-FFF2-40B4-BE49-F238E27FC236}">
                <a16:creationId xmlns:a16="http://schemas.microsoft.com/office/drawing/2014/main" id="{4B177915-8FA2-41BF-B41D-CC242D4556AD}"/>
              </a:ext>
            </a:extLst>
          </p:cNvPr>
          <p:cNvSpPr txBox="1"/>
          <p:nvPr/>
        </p:nvSpPr>
        <p:spPr>
          <a:xfrm>
            <a:off x="180588" y="1971515"/>
            <a:ext cx="3728599"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62262"/>
                </a:solidFill>
                <a:effectLst/>
                <a:uLnTx/>
                <a:uFillTx/>
                <a:latin typeface="Ebrima" panose="02000000000000000000" pitchFamily="2" charset="0"/>
                <a:ea typeface="Ebrima" panose="02000000000000000000" pitchFamily="2" charset="0"/>
                <a:cs typeface="Ebrima" panose="02000000000000000000" pitchFamily="2" charset="0"/>
              </a:rPr>
              <a:t>Carleen Lyden Walker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62262"/>
                </a:solidFill>
                <a:effectLst/>
                <a:uLnTx/>
                <a:uFillTx/>
                <a:latin typeface="Ebrima" panose="02000000000000000000" pitchFamily="2" charset="0"/>
                <a:ea typeface="Ebrima" panose="02000000000000000000" pitchFamily="2" charset="0"/>
                <a:cs typeface="Ebrima" panose="02000000000000000000" pitchFamily="2" charset="0"/>
              </a:rPr>
              <a:t>Chief Executive Officer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62262"/>
                </a:solidFill>
                <a:effectLst/>
                <a:uLnTx/>
                <a:uFillTx/>
                <a:latin typeface="Ebrima" panose="02000000000000000000" pitchFamily="2" charset="0"/>
                <a:ea typeface="Ebrima" panose="02000000000000000000" pitchFamily="2" charset="0"/>
                <a:cs typeface="Ebrima" panose="02000000000000000000" pitchFamily="2" charset="0"/>
              </a:rPr>
              <a:t>ceo@namepa.net</a:t>
            </a:r>
          </a:p>
        </p:txBody>
      </p:sp>
      <p:sp>
        <p:nvSpPr>
          <p:cNvPr id="47" name="TextBox 46">
            <a:extLst>
              <a:ext uri="{FF2B5EF4-FFF2-40B4-BE49-F238E27FC236}">
                <a16:creationId xmlns:a16="http://schemas.microsoft.com/office/drawing/2014/main" id="{01B115F3-869E-48D9-9894-8BA94D208859}"/>
              </a:ext>
            </a:extLst>
          </p:cNvPr>
          <p:cNvSpPr txBox="1"/>
          <p:nvPr/>
        </p:nvSpPr>
        <p:spPr>
          <a:xfrm>
            <a:off x="180588" y="2938791"/>
            <a:ext cx="3728599"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28485"/>
                </a:solidFill>
                <a:effectLst/>
                <a:uLnTx/>
                <a:uFillTx/>
                <a:latin typeface="Ebrima" panose="02000000000000000000" pitchFamily="2" charset="0"/>
                <a:ea typeface="Ebrima" panose="02000000000000000000" pitchFamily="2" charset="0"/>
                <a:cs typeface="Ebrima" panose="02000000000000000000" pitchFamily="2" charset="0"/>
              </a:rPr>
              <a:t>Lyn Harris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28485"/>
                </a:solidFill>
                <a:effectLst/>
                <a:uLnTx/>
                <a:uFillTx/>
                <a:latin typeface="Ebrima" panose="02000000000000000000" pitchFamily="2" charset="0"/>
                <a:ea typeface="Ebrima" panose="02000000000000000000" pitchFamily="2" charset="0"/>
                <a:cs typeface="Ebrima" panose="02000000000000000000" pitchFamily="2" charset="0"/>
              </a:rPr>
              <a:t>Chief Operating Officer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28485"/>
                </a:solidFill>
                <a:effectLst/>
                <a:uLnTx/>
                <a:uFillTx/>
                <a:latin typeface="Ebrima" panose="02000000000000000000" pitchFamily="2" charset="0"/>
                <a:ea typeface="Ebrima" panose="02000000000000000000" pitchFamily="2" charset="0"/>
                <a:cs typeface="Ebrima" panose="02000000000000000000" pitchFamily="2" charset="0"/>
              </a:rPr>
              <a:t>l.harris@namepa.net</a:t>
            </a:r>
          </a:p>
        </p:txBody>
      </p:sp>
      <p:pic>
        <p:nvPicPr>
          <p:cNvPr id="27" name="Picture 26" descr="Logo&#10;&#10;Description automatically generated">
            <a:extLst>
              <a:ext uri="{FF2B5EF4-FFF2-40B4-BE49-F238E27FC236}">
                <a16:creationId xmlns:a16="http://schemas.microsoft.com/office/drawing/2014/main" id="{D94ADA4B-D94C-482A-B3C4-C000F299ACD2}"/>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40482" y="6477584"/>
            <a:ext cx="211372" cy="211372"/>
          </a:xfrm>
          <a:prstGeom prst="rect">
            <a:avLst/>
          </a:prstGeom>
        </p:spPr>
      </p:pic>
      <p:pic>
        <p:nvPicPr>
          <p:cNvPr id="50" name="Picture 49">
            <a:extLst>
              <a:ext uri="{FF2B5EF4-FFF2-40B4-BE49-F238E27FC236}">
                <a16:creationId xmlns:a16="http://schemas.microsoft.com/office/drawing/2014/main" id="{2B44DC95-351F-4A4B-91B9-56B6EBD67BA7}"/>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a:stretch/>
        </p:blipFill>
        <p:spPr>
          <a:xfrm>
            <a:off x="624040" y="6477584"/>
            <a:ext cx="211372" cy="211372"/>
          </a:xfrm>
          <a:prstGeom prst="rect">
            <a:avLst/>
          </a:prstGeom>
        </p:spPr>
      </p:pic>
      <p:pic>
        <p:nvPicPr>
          <p:cNvPr id="51" name="Picture 50">
            <a:extLst>
              <a:ext uri="{FF2B5EF4-FFF2-40B4-BE49-F238E27FC236}">
                <a16:creationId xmlns:a16="http://schemas.microsoft.com/office/drawing/2014/main" id="{1D29EFBF-658C-460C-AA25-85762A253C56}"/>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a:stretch/>
        </p:blipFill>
        <p:spPr>
          <a:xfrm>
            <a:off x="885113" y="6466538"/>
            <a:ext cx="220565" cy="220565"/>
          </a:xfrm>
          <a:prstGeom prst="rect">
            <a:avLst/>
          </a:prstGeom>
        </p:spPr>
      </p:pic>
      <p:pic>
        <p:nvPicPr>
          <p:cNvPr id="52" name="Picture 51">
            <a:extLst>
              <a:ext uri="{FF2B5EF4-FFF2-40B4-BE49-F238E27FC236}">
                <a16:creationId xmlns:a16="http://schemas.microsoft.com/office/drawing/2014/main" id="{D45C7D3C-5FA4-4A57-BD05-61C0D9603459}"/>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rcRect/>
          <a:stretch/>
        </p:blipFill>
        <p:spPr>
          <a:xfrm>
            <a:off x="1151916" y="6466538"/>
            <a:ext cx="211372" cy="211372"/>
          </a:xfrm>
          <a:prstGeom prst="rect">
            <a:avLst/>
          </a:prstGeom>
        </p:spPr>
      </p:pic>
      <p:pic>
        <p:nvPicPr>
          <p:cNvPr id="53" name="Picture 52">
            <a:extLst>
              <a:ext uri="{FF2B5EF4-FFF2-40B4-BE49-F238E27FC236}">
                <a16:creationId xmlns:a16="http://schemas.microsoft.com/office/drawing/2014/main" id="{48F8B35E-FAA0-4068-B913-CB129109CD16}"/>
              </a:ext>
            </a:extLst>
          </p:cNvPr>
          <p:cNvPicPr>
            <a:picLocks noChangeAspect="1"/>
          </p:cNvPicPr>
          <p:nvPr/>
        </p:nvPicPr>
        <p:blipFill>
          <a:blip r:embed="rId12">
            <a:extLst>
              <a:ext uri="{28A0092B-C50C-407E-A947-70E740481C1C}">
                <a14:useLocalDpi xmlns:a14="http://schemas.microsoft.com/office/drawing/2010/main" val="0"/>
              </a:ext>
              <a:ext uri="{837473B0-CC2E-450A-ABE3-18F120FF3D39}">
                <a1611:picAttrSrcUrl xmlns:a1611="http://schemas.microsoft.com/office/drawing/2016/11/main" r:id="rId13"/>
              </a:ext>
            </a:extLst>
          </a:blip>
          <a:srcRect/>
          <a:stretch/>
        </p:blipFill>
        <p:spPr>
          <a:xfrm>
            <a:off x="1412990" y="6467168"/>
            <a:ext cx="304873" cy="210742"/>
          </a:xfrm>
          <a:prstGeom prst="rect">
            <a:avLst/>
          </a:prstGeom>
        </p:spPr>
      </p:pic>
      <p:sp>
        <p:nvSpPr>
          <p:cNvPr id="14" name="TextBox 13">
            <a:extLst>
              <a:ext uri="{FF2B5EF4-FFF2-40B4-BE49-F238E27FC236}">
                <a16:creationId xmlns:a16="http://schemas.microsoft.com/office/drawing/2014/main" id="{FDF1A253-7FA2-0177-F400-D47F43806B67}"/>
              </a:ext>
            </a:extLst>
          </p:cNvPr>
          <p:cNvSpPr txBox="1"/>
          <p:nvPr/>
        </p:nvSpPr>
        <p:spPr>
          <a:xfrm>
            <a:off x="207934" y="4963131"/>
            <a:ext cx="3728599"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992C1"/>
                </a:solidFill>
                <a:effectLst/>
                <a:uLnTx/>
                <a:uFillTx/>
                <a:latin typeface="Ebrima" panose="02000000000000000000" pitchFamily="2" charset="0"/>
                <a:ea typeface="Ebrima" panose="02000000000000000000" pitchFamily="2" charset="0"/>
                <a:cs typeface="Ebrima" panose="02000000000000000000" pitchFamily="2" charset="0"/>
              </a:rPr>
              <a:t>Meghan Reilly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992C1"/>
                </a:solidFill>
                <a:effectLst/>
                <a:uLnTx/>
                <a:uFillTx/>
                <a:latin typeface="Ebrima" panose="02000000000000000000" pitchFamily="2" charset="0"/>
                <a:ea typeface="Ebrima" panose="02000000000000000000" pitchFamily="2" charset="0"/>
                <a:cs typeface="Ebrima" panose="02000000000000000000" pitchFamily="2" charset="0"/>
              </a:rPr>
              <a:t>Education &amp; Outreach Associate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992C1"/>
                </a:solidFill>
                <a:effectLst/>
                <a:uLnTx/>
                <a:uFillTx/>
                <a:latin typeface="Ebrima" panose="02000000000000000000" pitchFamily="2" charset="0"/>
                <a:ea typeface="Ebrima" panose="02000000000000000000" pitchFamily="2" charset="0"/>
                <a:cs typeface="Ebrima" panose="02000000000000000000" pitchFamily="2" charset="0"/>
              </a:rPr>
              <a:t>m.reilly@namepa.net</a:t>
            </a:r>
          </a:p>
        </p:txBody>
      </p:sp>
      <p:sp>
        <p:nvSpPr>
          <p:cNvPr id="4" name="Title 1">
            <a:extLst>
              <a:ext uri="{FF2B5EF4-FFF2-40B4-BE49-F238E27FC236}">
                <a16:creationId xmlns:a16="http://schemas.microsoft.com/office/drawing/2014/main" id="{3D797058-747F-DEAC-8C72-B3A7F1BDA1A7}"/>
              </a:ext>
            </a:extLst>
          </p:cNvPr>
          <p:cNvSpPr txBox="1">
            <a:spLocks/>
          </p:cNvSpPr>
          <p:nvPr/>
        </p:nvSpPr>
        <p:spPr>
          <a:xfrm>
            <a:off x="6552572" y="511444"/>
            <a:ext cx="5369521" cy="1794901"/>
          </a:xfrm>
          <a:prstGeom prst="rect">
            <a:avLst/>
          </a:prstGeom>
          <a:solidFill>
            <a:srgbClr val="409CBF">
              <a:alpha val="50196"/>
            </a:srgbClr>
          </a:solidFill>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b="1">
                <a:solidFill>
                  <a:schemeClr val="bg1"/>
                </a:solidFill>
                <a:latin typeface="Bahnschrift SemiBold Condensed" panose="020B0502040204020203" pitchFamily="34" charset="0"/>
              </a:rPr>
              <a:t>Exploring Coastal Habitats</a:t>
            </a:r>
            <a:br>
              <a:rPr lang="en-US" sz="5400" b="1">
                <a:solidFill>
                  <a:schemeClr val="bg1"/>
                </a:solidFill>
                <a:latin typeface="Bahnschrift SemiBold Condensed" panose="020B0502040204020203" pitchFamily="34" charset="0"/>
              </a:rPr>
            </a:br>
            <a:r>
              <a:rPr lang="en-US" sz="2667" b="1" i="1">
                <a:solidFill>
                  <a:schemeClr val="bg1"/>
                </a:solidFill>
                <a:latin typeface="Bahnschrift SemiBold Condensed" panose="020B0502040204020203" pitchFamily="34" charset="0"/>
              </a:rPr>
              <a:t>Planet Ocean Discovery Series: Coastal Habitats</a:t>
            </a:r>
            <a:endParaRPr lang="en-US" sz="5400" b="1" i="1" dirty="0">
              <a:solidFill>
                <a:schemeClr val="bg1"/>
              </a:solidFill>
              <a:latin typeface="Bahnschrift SemiBold Condensed" panose="020B0502040204020203" pitchFamily="34" charset="0"/>
            </a:endParaRPr>
          </a:p>
        </p:txBody>
      </p:sp>
    </p:spTree>
    <p:extLst>
      <p:ext uri="{BB962C8B-B14F-4D97-AF65-F5344CB8AC3E}">
        <p14:creationId xmlns:p14="http://schemas.microsoft.com/office/powerpoint/2010/main" val="2942118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8" name="Title 4">
            <a:extLst>
              <a:ext uri="{FF2B5EF4-FFF2-40B4-BE49-F238E27FC236}">
                <a16:creationId xmlns:a16="http://schemas.microsoft.com/office/drawing/2014/main" id="{41D4C59C-28E5-6331-D375-34A6FA8EDB19}"/>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dirty="0">
                <a:solidFill>
                  <a:srgbClr val="7BC8C0"/>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prstClr val="white"/>
                </a:solidFill>
                <a:latin typeface="Bahnschrift SemiBold SemiConden" panose="020B0502040204020203" pitchFamily="34" charset="0"/>
                <a:sym typeface="Arial"/>
              </a:rPr>
              <a:t>Let’s Explore!</a:t>
            </a:r>
          </a:p>
          <a:p>
            <a:pPr defTabSz="914377"/>
            <a:r>
              <a:rPr lang="en-US" sz="2933" dirty="0">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dirty="0">
                <a:solidFill>
                  <a:prstClr val="white"/>
                </a:solidFill>
                <a:latin typeface="Bahnschrift SemiBold SemiConden" panose="020B0502040204020203" pitchFamily="34" charset="0"/>
                <a:sym typeface="Arial"/>
              </a:rPr>
              <a:t>Coastal Habitats</a:t>
            </a:r>
          </a:p>
          <a:p>
            <a:pPr defTabSz="914377"/>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prstClr val="white"/>
                </a:solidFill>
                <a:latin typeface="Bahnschrift SemiBold SemiConden" panose="020B0502040204020203" pitchFamily="34" charset="0"/>
                <a:sym typeface="Arial"/>
              </a:rPr>
              <a:t>Review</a:t>
            </a:r>
          </a:p>
          <a:p>
            <a:pPr algn="ctr" defTabSz="914377"/>
            <a:endParaRPr lang="en-US" sz="4800" dirty="0">
              <a:solidFill>
                <a:srgbClr val="328485"/>
              </a:solidFill>
              <a:latin typeface="Bahnschrift SemiBold SemiConden" panose="020B0502040204020203" pitchFamily="34" charset="0"/>
              <a:sym typeface="Arial"/>
            </a:endParaRPr>
          </a:p>
          <a:p>
            <a:pPr defTabSz="914377"/>
            <a:endParaRPr lang="en-US" sz="3200" dirty="0">
              <a:solidFill>
                <a:prstClr val="white"/>
              </a:solidFill>
              <a:latin typeface="Bahnschrift SemiBold SemiConden" panose="020B0502040204020203" pitchFamily="34" charset="0"/>
              <a:sym typeface="Arial"/>
            </a:endParaRPr>
          </a:p>
        </p:txBody>
      </p:sp>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6600" dirty="0">
                <a:solidFill>
                  <a:srgbClr val="328486"/>
                </a:solidFill>
                <a:latin typeface="Bahnschrift SemiBold Condensed" panose="020B0502040204020203" pitchFamily="34" charset="0"/>
                <a:sym typeface="Arial"/>
              </a:rPr>
              <a:t>Last Time. . .</a:t>
            </a:r>
          </a:p>
        </p:txBody>
      </p:sp>
      <p:sp>
        <p:nvSpPr>
          <p:cNvPr id="19" name="Content Placeholder 2">
            <a:extLst>
              <a:ext uri="{FF2B5EF4-FFF2-40B4-BE49-F238E27FC236}">
                <a16:creationId xmlns:a16="http://schemas.microsoft.com/office/drawing/2014/main" id="{8C532BD6-ADB6-D52A-7832-CFCF266EC21A}"/>
              </a:ext>
            </a:extLst>
          </p:cNvPr>
          <p:cNvSpPr txBox="1">
            <a:spLocks/>
          </p:cNvSpPr>
          <p:nvPr/>
        </p:nvSpPr>
        <p:spPr>
          <a:xfrm>
            <a:off x="272716" y="1363579"/>
            <a:ext cx="8053137" cy="505326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342900" algn="l" rtl="0">
              <a:spcBef>
                <a:spcPts val="600"/>
              </a:spcBef>
              <a:spcAft>
                <a:spcPts val="0"/>
              </a:spcAft>
              <a:buSzPts val="1800"/>
              <a:buChar char="➔"/>
            </a:pPr>
            <a:r>
              <a:rPr lang="en-US" sz="2400" dirty="0">
                <a:solidFill>
                  <a:srgbClr val="282560"/>
                </a:solidFill>
              </a:rPr>
              <a:t>An </a:t>
            </a:r>
            <a:r>
              <a:rPr lang="en-US" sz="2400" b="1" dirty="0">
                <a:solidFill>
                  <a:srgbClr val="282560"/>
                </a:solidFill>
              </a:rPr>
              <a:t>ecosystem</a:t>
            </a:r>
            <a:r>
              <a:rPr lang="en-US" sz="2400" dirty="0">
                <a:solidFill>
                  <a:srgbClr val="282560"/>
                </a:solidFill>
              </a:rPr>
              <a:t> is community of living and nonliving things in an environment</a:t>
            </a:r>
            <a:br>
              <a:rPr lang="en-US" sz="2400" dirty="0">
                <a:solidFill>
                  <a:srgbClr val="282560"/>
                </a:solidFill>
              </a:rPr>
            </a:br>
            <a:endParaRPr lang="en-US" sz="2400" dirty="0">
              <a:solidFill>
                <a:srgbClr val="282560"/>
              </a:solidFill>
            </a:endParaRPr>
          </a:p>
          <a:p>
            <a:pPr marL="914400" lvl="1" indent="-342900" algn="l" rtl="0">
              <a:spcBef>
                <a:spcPts val="0"/>
              </a:spcBef>
              <a:spcAft>
                <a:spcPts val="0"/>
              </a:spcAft>
              <a:buSzPts val="1800"/>
              <a:buChar char="◆"/>
            </a:pPr>
            <a:r>
              <a:rPr lang="en-US" dirty="0">
                <a:solidFill>
                  <a:srgbClr val="282560"/>
                </a:solidFill>
              </a:rPr>
              <a:t>Organisms only survive when their needs are met </a:t>
            </a:r>
            <a:br>
              <a:rPr lang="en-US" dirty="0">
                <a:solidFill>
                  <a:srgbClr val="282560"/>
                </a:solidFill>
              </a:rPr>
            </a:br>
            <a:r>
              <a:rPr lang="en-US" dirty="0">
                <a:solidFill>
                  <a:srgbClr val="282560"/>
                </a:solidFill>
              </a:rPr>
              <a:t>(food, water, space, shelter)</a:t>
            </a:r>
            <a:br>
              <a:rPr lang="en-US" dirty="0">
                <a:solidFill>
                  <a:srgbClr val="282560"/>
                </a:solidFill>
              </a:rPr>
            </a:br>
            <a:endParaRPr lang="en-US" dirty="0">
              <a:solidFill>
                <a:srgbClr val="282560"/>
              </a:solidFill>
            </a:endParaRPr>
          </a:p>
          <a:p>
            <a:pPr marL="457200" lvl="0" indent="-342900" algn="l" rtl="0">
              <a:spcBef>
                <a:spcPts val="0"/>
              </a:spcBef>
              <a:spcAft>
                <a:spcPts val="0"/>
              </a:spcAft>
              <a:buSzPts val="1800"/>
              <a:buChar char="➔"/>
            </a:pPr>
            <a:r>
              <a:rPr lang="en-US" sz="2400" b="1" dirty="0">
                <a:solidFill>
                  <a:srgbClr val="282560"/>
                </a:solidFill>
              </a:rPr>
              <a:t>Energy flows </a:t>
            </a:r>
            <a:r>
              <a:rPr lang="en-US" sz="2400" dirty="0">
                <a:solidFill>
                  <a:srgbClr val="282560"/>
                </a:solidFill>
              </a:rPr>
              <a:t>in an ecosystem</a:t>
            </a:r>
            <a:br>
              <a:rPr lang="en-US" sz="2400" dirty="0">
                <a:solidFill>
                  <a:srgbClr val="282560"/>
                </a:solidFill>
              </a:rPr>
            </a:br>
            <a:endParaRPr lang="en-US" sz="2400" dirty="0">
              <a:solidFill>
                <a:srgbClr val="282560"/>
              </a:solidFill>
            </a:endParaRPr>
          </a:p>
          <a:p>
            <a:pPr marL="914400" lvl="1" indent="-342900" algn="l" rtl="0">
              <a:spcBef>
                <a:spcPts val="0"/>
              </a:spcBef>
              <a:spcAft>
                <a:spcPts val="0"/>
              </a:spcAft>
              <a:buSzPts val="1800"/>
              <a:buChar char="◆"/>
            </a:pPr>
            <a:r>
              <a:rPr lang="en-US" dirty="0">
                <a:solidFill>
                  <a:srgbClr val="282560"/>
                </a:solidFill>
              </a:rPr>
              <a:t>A </a:t>
            </a:r>
            <a:r>
              <a:rPr lang="en-US" b="1" dirty="0">
                <a:solidFill>
                  <a:srgbClr val="282560"/>
                </a:solidFill>
              </a:rPr>
              <a:t>food chain</a:t>
            </a:r>
            <a:r>
              <a:rPr lang="en-US" dirty="0">
                <a:solidFill>
                  <a:srgbClr val="282560"/>
                </a:solidFill>
              </a:rPr>
              <a:t> shows how energy is passed from one organism to another</a:t>
            </a:r>
            <a:br>
              <a:rPr lang="en-US" dirty="0">
                <a:solidFill>
                  <a:srgbClr val="282560"/>
                </a:solidFill>
              </a:rPr>
            </a:br>
            <a:endParaRPr lang="en-US" dirty="0">
              <a:solidFill>
                <a:srgbClr val="282560"/>
              </a:solidFill>
            </a:endParaRPr>
          </a:p>
          <a:p>
            <a:pPr marL="914400" lvl="1" indent="-342900" algn="l" rtl="0">
              <a:spcBef>
                <a:spcPts val="0"/>
              </a:spcBef>
              <a:spcAft>
                <a:spcPts val="0"/>
              </a:spcAft>
              <a:buSzPts val="1800"/>
              <a:buChar char="◆"/>
            </a:pPr>
            <a:r>
              <a:rPr lang="en-US" dirty="0">
                <a:solidFill>
                  <a:srgbClr val="282560"/>
                </a:solidFill>
              </a:rPr>
              <a:t>A </a:t>
            </a:r>
            <a:r>
              <a:rPr lang="en-US" b="1" dirty="0">
                <a:solidFill>
                  <a:srgbClr val="282560"/>
                </a:solidFill>
              </a:rPr>
              <a:t>food web</a:t>
            </a:r>
            <a:r>
              <a:rPr lang="en-US" dirty="0">
                <a:solidFill>
                  <a:srgbClr val="282560"/>
                </a:solidFill>
              </a:rPr>
              <a:t> shows the various chains of feeding between organisms in an ecosystem</a:t>
            </a:r>
            <a:br>
              <a:rPr lang="en-US" dirty="0">
                <a:solidFill>
                  <a:srgbClr val="282560"/>
                </a:solidFill>
              </a:rPr>
            </a:br>
            <a:endParaRPr lang="en-US" dirty="0">
              <a:solidFill>
                <a:srgbClr val="282560"/>
              </a:solidFill>
            </a:endParaRPr>
          </a:p>
          <a:p>
            <a:pPr marL="914400" lvl="1" indent="-342900" algn="l" rtl="0">
              <a:spcBef>
                <a:spcPts val="0"/>
              </a:spcBef>
              <a:spcAft>
                <a:spcPts val="0"/>
              </a:spcAft>
              <a:buSzPts val="1800"/>
              <a:buChar char="◆"/>
            </a:pPr>
            <a:r>
              <a:rPr lang="en-US" b="1" dirty="0">
                <a:solidFill>
                  <a:srgbClr val="282560"/>
                </a:solidFill>
              </a:rPr>
              <a:t>Interdependence:</a:t>
            </a:r>
            <a:r>
              <a:rPr lang="en-US" dirty="0">
                <a:solidFill>
                  <a:srgbClr val="282560"/>
                </a:solidFill>
              </a:rPr>
              <a:t> species depend on each other for survival </a:t>
            </a: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dirty="0">
                <a:solidFill>
                  <a:schemeClr val="bg1"/>
                </a:solidFill>
                <a:latin typeface="Bahnschrift SemiBold SemiConden" panose="020B0502040204020203" pitchFamily="34" charset="0"/>
                <a:cs typeface="Arial"/>
                <a:sym typeface="Arial"/>
              </a:rPr>
              <a:t>Agenda</a:t>
            </a:r>
          </a:p>
        </p:txBody>
      </p:sp>
    </p:spTree>
    <p:extLst>
      <p:ext uri="{BB962C8B-B14F-4D97-AF65-F5344CB8AC3E}">
        <p14:creationId xmlns:p14="http://schemas.microsoft.com/office/powerpoint/2010/main" val="2267861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8" name="Title 4">
            <a:extLst>
              <a:ext uri="{FF2B5EF4-FFF2-40B4-BE49-F238E27FC236}">
                <a16:creationId xmlns:a16="http://schemas.microsoft.com/office/drawing/2014/main" id="{41D4C59C-28E5-6331-D375-34A6FA8EDB19}"/>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rgbClr val="7BC8C0"/>
                </a:solidFill>
                <a:latin typeface="Bahnschrift SemiBold SemiConden" panose="020B0502040204020203" pitchFamily="34" charset="0"/>
                <a:sym typeface="Arial"/>
              </a:rPr>
              <a:t>Let’s Explore!</a:t>
            </a:r>
          </a:p>
          <a:p>
            <a:pPr defTabSz="914377"/>
            <a:r>
              <a:rPr lang="en-US" sz="2933" dirty="0">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dirty="0">
                <a:solidFill>
                  <a:prstClr val="white"/>
                </a:solidFill>
                <a:latin typeface="Bahnschrift SemiBold SemiConden" panose="020B0502040204020203" pitchFamily="34" charset="0"/>
                <a:sym typeface="Arial"/>
              </a:rPr>
              <a:t>Coastal Habitats</a:t>
            </a:r>
          </a:p>
          <a:p>
            <a:pPr defTabSz="914377"/>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prstClr val="white"/>
                </a:solidFill>
                <a:latin typeface="Bahnschrift SemiBold SemiConden" panose="020B0502040204020203" pitchFamily="34" charset="0"/>
                <a:sym typeface="Arial"/>
              </a:rPr>
              <a:t>Review</a:t>
            </a:r>
          </a:p>
          <a:p>
            <a:pPr algn="ctr" defTabSz="914377"/>
            <a:endParaRPr lang="en-US" sz="4800" dirty="0">
              <a:solidFill>
                <a:srgbClr val="328485"/>
              </a:solidFill>
              <a:latin typeface="Bahnschrift SemiBold SemiConden" panose="020B0502040204020203" pitchFamily="34" charset="0"/>
              <a:sym typeface="Arial"/>
            </a:endParaRPr>
          </a:p>
          <a:p>
            <a:pPr defTabSz="914377"/>
            <a:endParaRPr lang="en-US" sz="3200" dirty="0">
              <a:solidFill>
                <a:prstClr val="white"/>
              </a:solidFill>
              <a:latin typeface="Bahnschrift SemiBold SemiConden" panose="020B0502040204020203" pitchFamily="34" charset="0"/>
              <a:sym typeface="Arial"/>
            </a:endParaRPr>
          </a:p>
        </p:txBody>
      </p:sp>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6600" dirty="0">
                <a:solidFill>
                  <a:srgbClr val="328486"/>
                </a:solidFill>
                <a:latin typeface="Bahnschrift SemiBold Condensed" panose="020B0502040204020203" pitchFamily="34" charset="0"/>
                <a:sym typeface="Arial"/>
              </a:rPr>
              <a:t>Vocabulary</a:t>
            </a:r>
          </a:p>
        </p:txBody>
      </p:sp>
      <p:sp>
        <p:nvSpPr>
          <p:cNvPr id="19" name="Content Placeholder 2">
            <a:extLst>
              <a:ext uri="{FF2B5EF4-FFF2-40B4-BE49-F238E27FC236}">
                <a16:creationId xmlns:a16="http://schemas.microsoft.com/office/drawing/2014/main" id="{8C532BD6-ADB6-D52A-7832-CFCF266EC21A}"/>
              </a:ext>
            </a:extLst>
          </p:cNvPr>
          <p:cNvSpPr txBox="1">
            <a:spLocks/>
          </p:cNvSpPr>
          <p:nvPr/>
        </p:nvSpPr>
        <p:spPr>
          <a:xfrm>
            <a:off x="272716" y="1456567"/>
            <a:ext cx="8053137" cy="5053263"/>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377">
              <a:buNone/>
            </a:pPr>
            <a:r>
              <a:rPr lang="en-US" sz="4800" b="1" dirty="0">
                <a:solidFill>
                  <a:srgbClr val="262262"/>
                </a:solidFill>
                <a:latin typeface="Ebrima" panose="02000000000000000000" pitchFamily="2" charset="0"/>
                <a:ea typeface="Ebrima" panose="02000000000000000000" pitchFamily="2" charset="0"/>
                <a:cs typeface="Ebrima" panose="02000000000000000000" pitchFamily="2" charset="0"/>
                <a:sym typeface="Arial"/>
              </a:rPr>
              <a:t>Adaptations:</a:t>
            </a:r>
          </a:p>
          <a:p>
            <a:pPr defTabSz="914377"/>
            <a:r>
              <a:rPr lang="en-US" sz="4800" dirty="0">
                <a:solidFill>
                  <a:srgbClr val="262262"/>
                </a:solidFill>
                <a:latin typeface="Ebrima" panose="02000000000000000000" pitchFamily="2" charset="0"/>
                <a:ea typeface="Ebrima" panose="02000000000000000000" pitchFamily="2" charset="0"/>
                <a:cs typeface="Ebrima" panose="02000000000000000000" pitchFamily="2" charset="0"/>
                <a:sym typeface="Arial"/>
              </a:rPr>
              <a:t>Specific and special features that help an organism survive in its environment </a:t>
            </a:r>
          </a:p>
          <a:p>
            <a:pPr defTabSz="914377"/>
            <a:endParaRPr lang="en-US" sz="4800" dirty="0">
              <a:solidFill>
                <a:srgbClr val="262262"/>
              </a:solidFill>
              <a:latin typeface="Ebrima" panose="02000000000000000000" pitchFamily="2" charset="0"/>
              <a:ea typeface="Ebrima" panose="02000000000000000000" pitchFamily="2" charset="0"/>
              <a:cs typeface="Ebrima" panose="02000000000000000000" pitchFamily="2" charset="0"/>
              <a:sym typeface="Arial"/>
            </a:endParaRPr>
          </a:p>
          <a:p>
            <a:pPr marL="0" indent="0" defTabSz="914377">
              <a:buNone/>
            </a:pPr>
            <a:r>
              <a:rPr lang="en-US" sz="4800" b="1" dirty="0">
                <a:solidFill>
                  <a:srgbClr val="262262"/>
                </a:solidFill>
                <a:latin typeface="Ebrima" panose="02000000000000000000" pitchFamily="2" charset="0"/>
                <a:ea typeface="Ebrima" panose="02000000000000000000" pitchFamily="2" charset="0"/>
                <a:cs typeface="Ebrima" panose="02000000000000000000" pitchFamily="2" charset="0"/>
                <a:sym typeface="Arial"/>
              </a:rPr>
              <a:t>Biodiversity:</a:t>
            </a:r>
          </a:p>
          <a:p>
            <a:pPr defTabSz="914377"/>
            <a:r>
              <a:rPr lang="en-US" sz="4800" dirty="0">
                <a:solidFill>
                  <a:srgbClr val="262262"/>
                </a:solidFill>
                <a:latin typeface="Ebrima" panose="02000000000000000000" pitchFamily="2" charset="0"/>
                <a:ea typeface="Ebrima" panose="02000000000000000000" pitchFamily="2" charset="0"/>
                <a:cs typeface="Ebrima" panose="02000000000000000000" pitchFamily="2" charset="0"/>
                <a:sym typeface="Arial"/>
              </a:rPr>
              <a:t>Variety of all living things on Earth</a:t>
            </a:r>
          </a:p>
          <a:p>
            <a:pPr marL="0" indent="0" defTabSz="914377">
              <a:buNone/>
            </a:pPr>
            <a:endParaRPr lang="en-US" sz="4800" dirty="0">
              <a:solidFill>
                <a:srgbClr val="262262"/>
              </a:solidFill>
              <a:latin typeface="Ebrima" panose="02000000000000000000" pitchFamily="2" charset="0"/>
              <a:ea typeface="Ebrima" panose="02000000000000000000" pitchFamily="2" charset="0"/>
              <a:cs typeface="Ebrima" panose="02000000000000000000" pitchFamily="2" charset="0"/>
              <a:sym typeface="Arial"/>
            </a:endParaRPr>
          </a:p>
          <a:p>
            <a:pPr marL="0" indent="0" defTabSz="914377">
              <a:buNone/>
            </a:pPr>
            <a:r>
              <a:rPr lang="en-US" sz="4800" b="1" dirty="0">
                <a:solidFill>
                  <a:srgbClr val="262262"/>
                </a:solidFill>
                <a:latin typeface="Ebrima" panose="02000000000000000000" pitchFamily="2" charset="0"/>
                <a:ea typeface="Ebrima" panose="02000000000000000000" pitchFamily="2" charset="0"/>
                <a:cs typeface="Ebrima" panose="02000000000000000000" pitchFamily="2" charset="0"/>
                <a:sym typeface="Arial"/>
              </a:rPr>
              <a:t>Resilience: </a:t>
            </a:r>
          </a:p>
          <a:p>
            <a:pPr defTabSz="914377"/>
            <a:r>
              <a:rPr lang="en-US" sz="4800" dirty="0">
                <a:solidFill>
                  <a:srgbClr val="262262"/>
                </a:solidFill>
                <a:latin typeface="Ebrima" panose="02000000000000000000" pitchFamily="2" charset="0"/>
                <a:ea typeface="Ebrima" panose="02000000000000000000" pitchFamily="2" charset="0"/>
                <a:cs typeface="Ebrima" panose="02000000000000000000" pitchFamily="2" charset="0"/>
                <a:sym typeface="Arial"/>
              </a:rPr>
              <a:t>“Bouncing back” after something bad happens </a:t>
            </a: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dirty="0">
                <a:solidFill>
                  <a:schemeClr val="bg1"/>
                </a:solidFill>
                <a:latin typeface="Bahnschrift SemiBold SemiConden" panose="020B0502040204020203" pitchFamily="34" charset="0"/>
                <a:cs typeface="Arial"/>
                <a:sym typeface="Arial"/>
              </a:rPr>
              <a:t>Agenda</a:t>
            </a:r>
          </a:p>
        </p:txBody>
      </p:sp>
    </p:spTree>
    <p:extLst>
      <p:ext uri="{BB962C8B-B14F-4D97-AF65-F5344CB8AC3E}">
        <p14:creationId xmlns:p14="http://schemas.microsoft.com/office/powerpoint/2010/main" val="2552532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8" name="Title 4">
            <a:extLst>
              <a:ext uri="{FF2B5EF4-FFF2-40B4-BE49-F238E27FC236}">
                <a16:creationId xmlns:a16="http://schemas.microsoft.com/office/drawing/2014/main" id="{41D4C59C-28E5-6331-D375-34A6FA8EDB19}"/>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rgbClr val="7BC8C0"/>
                </a:solidFill>
                <a:latin typeface="Bahnschrift SemiBold SemiConden" panose="020B0502040204020203" pitchFamily="34" charset="0"/>
                <a:sym typeface="Arial"/>
              </a:rPr>
              <a:t>Let’s Explore!</a:t>
            </a:r>
          </a:p>
          <a:p>
            <a:pPr defTabSz="914377"/>
            <a:r>
              <a:rPr lang="en-US" sz="2933" dirty="0">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dirty="0">
                <a:solidFill>
                  <a:prstClr val="white"/>
                </a:solidFill>
                <a:latin typeface="Bahnschrift SemiBold SemiConden" panose="020B0502040204020203" pitchFamily="34" charset="0"/>
                <a:sym typeface="Arial"/>
              </a:rPr>
              <a:t>Coastal Habitats</a:t>
            </a:r>
          </a:p>
          <a:p>
            <a:pPr defTabSz="914377"/>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prstClr val="white"/>
                </a:solidFill>
                <a:latin typeface="Bahnschrift SemiBold SemiConden" panose="020B0502040204020203" pitchFamily="34" charset="0"/>
                <a:sym typeface="Arial"/>
              </a:rPr>
              <a:t>Review</a:t>
            </a:r>
          </a:p>
          <a:p>
            <a:pPr algn="ctr" defTabSz="914377"/>
            <a:endParaRPr lang="en-US" sz="4800" dirty="0">
              <a:solidFill>
                <a:srgbClr val="328485"/>
              </a:solidFill>
              <a:latin typeface="Bahnschrift SemiBold SemiConden" panose="020B0502040204020203" pitchFamily="34" charset="0"/>
              <a:sym typeface="Arial"/>
            </a:endParaRPr>
          </a:p>
          <a:p>
            <a:pPr defTabSz="914377"/>
            <a:endParaRPr lang="en-US" sz="3200" dirty="0">
              <a:solidFill>
                <a:prstClr val="white"/>
              </a:solidFill>
              <a:latin typeface="Bahnschrift SemiBold SemiConden" panose="020B0502040204020203" pitchFamily="34" charset="0"/>
              <a:sym typeface="Arial"/>
            </a:endParaRPr>
          </a:p>
        </p:txBody>
      </p:sp>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6600" dirty="0">
                <a:solidFill>
                  <a:srgbClr val="328486"/>
                </a:solidFill>
                <a:latin typeface="Bahnschrift SemiBold Condensed" panose="020B0502040204020203" pitchFamily="34" charset="0"/>
                <a:sym typeface="Arial"/>
              </a:rPr>
              <a:t>Matching: Adaptations</a:t>
            </a: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dirty="0">
                <a:solidFill>
                  <a:schemeClr val="bg1"/>
                </a:solidFill>
                <a:latin typeface="Bahnschrift SemiBold SemiConden" panose="020B0502040204020203" pitchFamily="34" charset="0"/>
                <a:cs typeface="Arial"/>
                <a:sym typeface="Arial"/>
              </a:rPr>
              <a:t>Agenda</a:t>
            </a:r>
          </a:p>
        </p:txBody>
      </p:sp>
      <p:pic>
        <p:nvPicPr>
          <p:cNvPr id="2" name="Google Shape;630;p29">
            <a:extLst>
              <a:ext uri="{FF2B5EF4-FFF2-40B4-BE49-F238E27FC236}">
                <a16:creationId xmlns:a16="http://schemas.microsoft.com/office/drawing/2014/main" id="{8DB5A82C-9888-5AF4-556B-94C82169F81B}"/>
              </a:ext>
            </a:extLst>
          </p:cNvPr>
          <p:cNvPicPr preferRelativeResize="0"/>
          <p:nvPr/>
        </p:nvPicPr>
        <p:blipFill rotWithShape="1">
          <a:blip r:embed="rId4">
            <a:alphaModFix/>
          </a:blip>
          <a:srcRect l="10235" r="10235"/>
          <a:stretch/>
        </p:blipFill>
        <p:spPr>
          <a:xfrm>
            <a:off x="332677" y="3645000"/>
            <a:ext cx="1657970" cy="1366787"/>
          </a:xfrm>
          <a:prstGeom prst="roundRect">
            <a:avLst>
              <a:gd name="adj" fmla="val 16667"/>
            </a:avLst>
          </a:prstGeom>
          <a:noFill/>
          <a:ln>
            <a:noFill/>
          </a:ln>
        </p:spPr>
      </p:pic>
      <p:sp>
        <p:nvSpPr>
          <p:cNvPr id="3" name="Google Shape;631;p29">
            <a:extLst>
              <a:ext uri="{FF2B5EF4-FFF2-40B4-BE49-F238E27FC236}">
                <a16:creationId xmlns:a16="http://schemas.microsoft.com/office/drawing/2014/main" id="{88A13802-7C2F-7A60-690F-841377E6EC1D}"/>
              </a:ext>
            </a:extLst>
          </p:cNvPr>
          <p:cNvSpPr txBox="1"/>
          <p:nvPr/>
        </p:nvSpPr>
        <p:spPr>
          <a:xfrm>
            <a:off x="2142777" y="4328393"/>
            <a:ext cx="1928700" cy="400200"/>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p:txBody>
      </p:sp>
      <p:pic>
        <p:nvPicPr>
          <p:cNvPr id="4" name="Google Shape;632;p29">
            <a:extLst>
              <a:ext uri="{FF2B5EF4-FFF2-40B4-BE49-F238E27FC236}">
                <a16:creationId xmlns:a16="http://schemas.microsoft.com/office/drawing/2014/main" id="{EA1F1E2B-B5F4-E167-801A-00CE0FA0EC38}"/>
              </a:ext>
            </a:extLst>
          </p:cNvPr>
          <p:cNvPicPr preferRelativeResize="0"/>
          <p:nvPr/>
        </p:nvPicPr>
        <p:blipFill rotWithShape="1">
          <a:blip r:embed="rId5">
            <a:alphaModFix/>
          </a:blip>
          <a:srcRect l="5840" t="15539" r="7766" b="16837"/>
          <a:stretch/>
        </p:blipFill>
        <p:spPr>
          <a:xfrm>
            <a:off x="332676" y="5429829"/>
            <a:ext cx="1612701" cy="1106262"/>
          </a:xfrm>
          <a:prstGeom prst="roundRect">
            <a:avLst>
              <a:gd name="adj" fmla="val 16667"/>
            </a:avLst>
          </a:prstGeom>
          <a:noFill/>
          <a:ln>
            <a:noFill/>
          </a:ln>
        </p:spPr>
      </p:pic>
      <p:sp>
        <p:nvSpPr>
          <p:cNvPr id="5" name="Google Shape;633;p29">
            <a:extLst>
              <a:ext uri="{FF2B5EF4-FFF2-40B4-BE49-F238E27FC236}">
                <a16:creationId xmlns:a16="http://schemas.microsoft.com/office/drawing/2014/main" id="{8C5D2B93-D671-CECF-230E-A643404430D0}"/>
              </a:ext>
            </a:extLst>
          </p:cNvPr>
          <p:cNvSpPr txBox="1"/>
          <p:nvPr/>
        </p:nvSpPr>
        <p:spPr>
          <a:xfrm>
            <a:off x="2114757" y="6060211"/>
            <a:ext cx="1928700" cy="400200"/>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p:txBody>
      </p:sp>
      <p:sp>
        <p:nvSpPr>
          <p:cNvPr id="6" name="Google Shape;635;p29">
            <a:extLst>
              <a:ext uri="{FF2B5EF4-FFF2-40B4-BE49-F238E27FC236}">
                <a16:creationId xmlns:a16="http://schemas.microsoft.com/office/drawing/2014/main" id="{50448FBA-6643-C016-25DA-B837255997C0}"/>
              </a:ext>
            </a:extLst>
          </p:cNvPr>
          <p:cNvSpPr txBox="1"/>
          <p:nvPr/>
        </p:nvSpPr>
        <p:spPr>
          <a:xfrm>
            <a:off x="2209677" y="2598388"/>
            <a:ext cx="1928700" cy="400200"/>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p:txBody>
      </p:sp>
      <p:pic>
        <p:nvPicPr>
          <p:cNvPr id="7" name="Google Shape;636;p29">
            <a:extLst>
              <a:ext uri="{FF2B5EF4-FFF2-40B4-BE49-F238E27FC236}">
                <a16:creationId xmlns:a16="http://schemas.microsoft.com/office/drawing/2014/main" id="{3A09EE72-3CD6-E481-6FF2-2640CBF60C01}"/>
              </a:ext>
            </a:extLst>
          </p:cNvPr>
          <p:cNvPicPr preferRelativeResize="0"/>
          <p:nvPr/>
        </p:nvPicPr>
        <p:blipFill>
          <a:blip r:embed="rId6">
            <a:alphaModFix/>
          </a:blip>
          <a:stretch>
            <a:fillRect/>
          </a:stretch>
        </p:blipFill>
        <p:spPr>
          <a:xfrm>
            <a:off x="492490" y="1584178"/>
            <a:ext cx="1657970" cy="1457215"/>
          </a:xfrm>
          <a:prstGeom prst="rect">
            <a:avLst/>
          </a:prstGeom>
          <a:noFill/>
          <a:ln>
            <a:noFill/>
          </a:ln>
        </p:spPr>
      </p:pic>
      <p:sp>
        <p:nvSpPr>
          <p:cNvPr id="8" name="Google Shape;641;p29">
            <a:extLst>
              <a:ext uri="{FF2B5EF4-FFF2-40B4-BE49-F238E27FC236}">
                <a16:creationId xmlns:a16="http://schemas.microsoft.com/office/drawing/2014/main" id="{222DE8A8-401B-551F-8A1F-E54B7D258919}"/>
              </a:ext>
            </a:extLst>
          </p:cNvPr>
          <p:cNvSpPr txBox="1"/>
          <p:nvPr/>
        </p:nvSpPr>
        <p:spPr>
          <a:xfrm>
            <a:off x="1945377" y="1575100"/>
            <a:ext cx="23235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dirty="0">
                <a:solidFill>
                  <a:srgbClr val="282560"/>
                </a:solidFill>
                <a:latin typeface="Ebrima" panose="02000000000000000000" pitchFamily="2" charset="0"/>
                <a:ea typeface="Ebrima" panose="02000000000000000000" pitchFamily="2" charset="0"/>
                <a:cs typeface="Ebrima" panose="02000000000000000000" pitchFamily="2" charset="0"/>
                <a:sym typeface="Dosis"/>
              </a:rPr>
              <a:t>Shivering to generate heat </a:t>
            </a:r>
            <a:endParaRPr sz="2200" b="1" dirty="0">
              <a:solidFill>
                <a:srgbClr val="282560"/>
              </a:solidFill>
              <a:latin typeface="Ebrima" panose="02000000000000000000" pitchFamily="2" charset="0"/>
              <a:ea typeface="Ebrima" panose="02000000000000000000" pitchFamily="2" charset="0"/>
              <a:cs typeface="Ebrima" panose="02000000000000000000" pitchFamily="2" charset="0"/>
              <a:sym typeface="Dosis"/>
            </a:endParaRPr>
          </a:p>
        </p:txBody>
      </p:sp>
      <p:sp>
        <p:nvSpPr>
          <p:cNvPr id="9" name="Google Shape;642;p29">
            <a:extLst>
              <a:ext uri="{FF2B5EF4-FFF2-40B4-BE49-F238E27FC236}">
                <a16:creationId xmlns:a16="http://schemas.microsoft.com/office/drawing/2014/main" id="{5E1FE9E4-86C7-71E7-DA0A-9C9E4EEDCB5A}"/>
              </a:ext>
            </a:extLst>
          </p:cNvPr>
          <p:cNvSpPr txBox="1"/>
          <p:nvPr/>
        </p:nvSpPr>
        <p:spPr>
          <a:xfrm>
            <a:off x="1905125" y="5189684"/>
            <a:ext cx="2678744" cy="861744"/>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dirty="0">
                <a:solidFill>
                  <a:srgbClr val="282560"/>
                </a:solidFill>
                <a:latin typeface="Ebrima" panose="02000000000000000000" pitchFamily="2" charset="0"/>
                <a:ea typeface="Ebrima" panose="02000000000000000000" pitchFamily="2" charset="0"/>
                <a:cs typeface="Ebrima" panose="02000000000000000000" pitchFamily="2" charset="0"/>
                <a:sym typeface="Dosis"/>
              </a:rPr>
              <a:t>Coloring changing to help blend in</a:t>
            </a:r>
            <a:endParaRPr sz="2200" b="1" dirty="0">
              <a:solidFill>
                <a:srgbClr val="282560"/>
              </a:solidFill>
              <a:latin typeface="Ebrima" panose="02000000000000000000" pitchFamily="2" charset="0"/>
              <a:ea typeface="Ebrima" panose="02000000000000000000" pitchFamily="2" charset="0"/>
              <a:cs typeface="Ebrima" panose="02000000000000000000" pitchFamily="2" charset="0"/>
              <a:sym typeface="Dosis"/>
            </a:endParaRPr>
          </a:p>
        </p:txBody>
      </p:sp>
      <p:sp>
        <p:nvSpPr>
          <p:cNvPr id="13" name="Google Shape;643;p29">
            <a:extLst>
              <a:ext uri="{FF2B5EF4-FFF2-40B4-BE49-F238E27FC236}">
                <a16:creationId xmlns:a16="http://schemas.microsoft.com/office/drawing/2014/main" id="{BE0C0242-FDDE-CE92-72AF-AC2852741CF0}"/>
              </a:ext>
            </a:extLst>
          </p:cNvPr>
          <p:cNvSpPr txBox="1"/>
          <p:nvPr/>
        </p:nvSpPr>
        <p:spPr>
          <a:xfrm>
            <a:off x="1953061" y="3458840"/>
            <a:ext cx="2323500" cy="861744"/>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dirty="0">
                <a:solidFill>
                  <a:srgbClr val="282560"/>
                </a:solidFill>
                <a:latin typeface="Ebrima" panose="02000000000000000000" pitchFamily="2" charset="0"/>
                <a:ea typeface="Ebrima" panose="02000000000000000000" pitchFamily="2" charset="0"/>
                <a:cs typeface="Ebrima" panose="02000000000000000000" pitchFamily="2" charset="0"/>
                <a:sym typeface="Dosis"/>
              </a:rPr>
              <a:t>A bear hibernating </a:t>
            </a:r>
            <a:endParaRPr sz="2200" b="1" dirty="0">
              <a:solidFill>
                <a:srgbClr val="282560"/>
              </a:solidFill>
              <a:latin typeface="Ebrima" panose="02000000000000000000" pitchFamily="2" charset="0"/>
              <a:ea typeface="Ebrima" panose="02000000000000000000" pitchFamily="2" charset="0"/>
              <a:cs typeface="Ebrima" panose="02000000000000000000" pitchFamily="2" charset="0"/>
              <a:sym typeface="Dosis"/>
            </a:endParaRPr>
          </a:p>
        </p:txBody>
      </p:sp>
      <p:sp>
        <p:nvSpPr>
          <p:cNvPr id="14" name="Google Shape;637;p29">
            <a:extLst>
              <a:ext uri="{FF2B5EF4-FFF2-40B4-BE49-F238E27FC236}">
                <a16:creationId xmlns:a16="http://schemas.microsoft.com/office/drawing/2014/main" id="{B0519AD2-9B3B-C6F0-9081-F4F21573296E}"/>
              </a:ext>
            </a:extLst>
          </p:cNvPr>
          <p:cNvSpPr txBox="1"/>
          <p:nvPr/>
        </p:nvSpPr>
        <p:spPr>
          <a:xfrm>
            <a:off x="5784037" y="4171224"/>
            <a:ext cx="16308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dirty="0">
                <a:solidFill>
                  <a:srgbClr val="4E839A"/>
                </a:solidFill>
                <a:latin typeface="Dosis"/>
                <a:ea typeface="Dosis"/>
                <a:cs typeface="Dosis"/>
                <a:sym typeface="Dosis"/>
              </a:rPr>
              <a:t>Structural </a:t>
            </a:r>
            <a:endParaRPr sz="2200" b="1" dirty="0">
              <a:solidFill>
                <a:srgbClr val="4E839A"/>
              </a:solidFill>
              <a:latin typeface="Dosis"/>
              <a:ea typeface="Dosis"/>
              <a:cs typeface="Dosis"/>
              <a:sym typeface="Dosis"/>
            </a:endParaRPr>
          </a:p>
        </p:txBody>
      </p:sp>
      <p:sp>
        <p:nvSpPr>
          <p:cNvPr id="15" name="Google Shape;638;p29">
            <a:extLst>
              <a:ext uri="{FF2B5EF4-FFF2-40B4-BE49-F238E27FC236}">
                <a16:creationId xmlns:a16="http://schemas.microsoft.com/office/drawing/2014/main" id="{BDD421E6-85C0-D503-D841-C88807655EB9}"/>
              </a:ext>
            </a:extLst>
          </p:cNvPr>
          <p:cNvSpPr txBox="1"/>
          <p:nvPr/>
        </p:nvSpPr>
        <p:spPr>
          <a:xfrm>
            <a:off x="5646564" y="4566530"/>
            <a:ext cx="19287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dirty="0">
                <a:solidFill>
                  <a:srgbClr val="4E839A"/>
                </a:solidFill>
                <a:latin typeface="Dosis"/>
                <a:ea typeface="Dosis"/>
                <a:cs typeface="Dosis"/>
                <a:sym typeface="Dosis"/>
              </a:rPr>
              <a:t>Physiological</a:t>
            </a:r>
            <a:endParaRPr sz="2200" b="1" dirty="0">
              <a:solidFill>
                <a:srgbClr val="4E839A"/>
              </a:solidFill>
              <a:latin typeface="Dosis"/>
              <a:ea typeface="Dosis"/>
              <a:cs typeface="Dosis"/>
              <a:sym typeface="Dosis"/>
            </a:endParaRPr>
          </a:p>
        </p:txBody>
      </p:sp>
      <p:sp>
        <p:nvSpPr>
          <p:cNvPr id="17" name="Google Shape;639;p29">
            <a:extLst>
              <a:ext uri="{FF2B5EF4-FFF2-40B4-BE49-F238E27FC236}">
                <a16:creationId xmlns:a16="http://schemas.microsoft.com/office/drawing/2014/main" id="{986D5A27-5278-8F8C-8AF9-3E0F20E985F0}"/>
              </a:ext>
            </a:extLst>
          </p:cNvPr>
          <p:cNvSpPr txBox="1"/>
          <p:nvPr/>
        </p:nvSpPr>
        <p:spPr>
          <a:xfrm>
            <a:off x="5784037" y="3734215"/>
            <a:ext cx="16308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dirty="0">
                <a:solidFill>
                  <a:srgbClr val="4E839A"/>
                </a:solidFill>
                <a:latin typeface="Dosis"/>
                <a:ea typeface="Dosis"/>
                <a:cs typeface="Dosis"/>
                <a:sym typeface="Dosis"/>
              </a:rPr>
              <a:t>Behavioral</a:t>
            </a:r>
            <a:endParaRPr sz="2200" b="1" dirty="0">
              <a:solidFill>
                <a:srgbClr val="4E839A"/>
              </a:solidFill>
              <a:latin typeface="Dosis"/>
              <a:ea typeface="Dosis"/>
              <a:cs typeface="Dosis"/>
              <a:sym typeface="Dosis"/>
            </a:endParaRPr>
          </a:p>
        </p:txBody>
      </p:sp>
      <p:sp>
        <p:nvSpPr>
          <p:cNvPr id="20" name="Google Shape;640;p29">
            <a:extLst>
              <a:ext uri="{FF2B5EF4-FFF2-40B4-BE49-F238E27FC236}">
                <a16:creationId xmlns:a16="http://schemas.microsoft.com/office/drawing/2014/main" id="{35DDEACD-88EB-0428-8F0B-5D444B5F2D19}"/>
              </a:ext>
            </a:extLst>
          </p:cNvPr>
          <p:cNvSpPr txBox="1"/>
          <p:nvPr/>
        </p:nvSpPr>
        <p:spPr>
          <a:xfrm>
            <a:off x="5275859" y="2490868"/>
            <a:ext cx="2647266" cy="1154132"/>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b="1" dirty="0">
                <a:solidFill>
                  <a:schemeClr val="accent1"/>
                </a:solidFill>
                <a:latin typeface="Ebrima" panose="02000000000000000000" pitchFamily="2" charset="0"/>
                <a:ea typeface="Ebrima" panose="02000000000000000000" pitchFamily="2" charset="0"/>
                <a:cs typeface="Ebrima" panose="02000000000000000000" pitchFamily="2" charset="0"/>
                <a:sym typeface="Sniglet"/>
              </a:rPr>
              <a:t>Which description matches the kind of adaptation?</a:t>
            </a:r>
            <a:endParaRPr sz="2100" b="1" dirty="0">
              <a:latin typeface="Ebrima" panose="02000000000000000000" pitchFamily="2" charset="0"/>
              <a:ea typeface="Ebrima" panose="02000000000000000000" pitchFamily="2" charset="0"/>
              <a:cs typeface="Ebrima" panose="02000000000000000000" pitchFamily="2" charset="0"/>
            </a:endParaRPr>
          </a:p>
        </p:txBody>
      </p:sp>
      <p:sp>
        <p:nvSpPr>
          <p:cNvPr id="21" name="Google Shape;638;p29">
            <a:extLst>
              <a:ext uri="{FF2B5EF4-FFF2-40B4-BE49-F238E27FC236}">
                <a16:creationId xmlns:a16="http://schemas.microsoft.com/office/drawing/2014/main" id="{E5D2E972-3EF3-A377-E279-DBE2E8905B2B}"/>
              </a:ext>
            </a:extLst>
          </p:cNvPr>
          <p:cNvSpPr txBox="1"/>
          <p:nvPr/>
        </p:nvSpPr>
        <p:spPr>
          <a:xfrm>
            <a:off x="2217671" y="2536888"/>
            <a:ext cx="19287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dirty="0">
                <a:solidFill>
                  <a:srgbClr val="4E839A"/>
                </a:solidFill>
                <a:latin typeface="Dosis"/>
                <a:ea typeface="Dosis"/>
                <a:cs typeface="Dosis"/>
                <a:sym typeface="Dosis"/>
              </a:rPr>
              <a:t>Physiological</a:t>
            </a:r>
            <a:endParaRPr sz="2200" b="1" dirty="0">
              <a:solidFill>
                <a:srgbClr val="4E839A"/>
              </a:solidFill>
              <a:latin typeface="Dosis"/>
              <a:ea typeface="Dosis"/>
              <a:cs typeface="Dosis"/>
              <a:sym typeface="Dosis"/>
            </a:endParaRPr>
          </a:p>
        </p:txBody>
      </p:sp>
      <p:sp>
        <p:nvSpPr>
          <p:cNvPr id="22" name="Google Shape;639;p29">
            <a:extLst>
              <a:ext uri="{FF2B5EF4-FFF2-40B4-BE49-F238E27FC236}">
                <a16:creationId xmlns:a16="http://schemas.microsoft.com/office/drawing/2014/main" id="{FB1CF7C8-2DB4-9C05-7A9D-1F9E2BB02BA4}"/>
              </a:ext>
            </a:extLst>
          </p:cNvPr>
          <p:cNvSpPr txBox="1"/>
          <p:nvPr/>
        </p:nvSpPr>
        <p:spPr>
          <a:xfrm>
            <a:off x="2351463" y="4257415"/>
            <a:ext cx="16308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dirty="0">
                <a:solidFill>
                  <a:srgbClr val="4E839A"/>
                </a:solidFill>
                <a:latin typeface="Dosis"/>
                <a:ea typeface="Dosis"/>
                <a:cs typeface="Dosis"/>
                <a:sym typeface="Dosis"/>
              </a:rPr>
              <a:t>Behavioral</a:t>
            </a:r>
            <a:endParaRPr sz="2200" b="1" dirty="0">
              <a:solidFill>
                <a:srgbClr val="4E839A"/>
              </a:solidFill>
              <a:latin typeface="Dosis"/>
              <a:ea typeface="Dosis"/>
              <a:cs typeface="Dosis"/>
              <a:sym typeface="Dosis"/>
            </a:endParaRPr>
          </a:p>
        </p:txBody>
      </p:sp>
      <p:sp>
        <p:nvSpPr>
          <p:cNvPr id="23" name="Google Shape;637;p29">
            <a:extLst>
              <a:ext uri="{FF2B5EF4-FFF2-40B4-BE49-F238E27FC236}">
                <a16:creationId xmlns:a16="http://schemas.microsoft.com/office/drawing/2014/main" id="{AAE0F69A-FF97-D007-6916-ECB7546D17CA}"/>
              </a:ext>
            </a:extLst>
          </p:cNvPr>
          <p:cNvSpPr txBox="1"/>
          <p:nvPr/>
        </p:nvSpPr>
        <p:spPr>
          <a:xfrm>
            <a:off x="2291727" y="5963745"/>
            <a:ext cx="16308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dirty="0">
                <a:solidFill>
                  <a:srgbClr val="4E839A"/>
                </a:solidFill>
                <a:latin typeface="Dosis"/>
                <a:ea typeface="Dosis"/>
                <a:cs typeface="Dosis"/>
                <a:sym typeface="Dosis"/>
              </a:rPr>
              <a:t>Structural </a:t>
            </a:r>
            <a:endParaRPr sz="2200" b="1" dirty="0">
              <a:solidFill>
                <a:srgbClr val="4E839A"/>
              </a:solidFill>
              <a:latin typeface="Dosis"/>
              <a:ea typeface="Dosis"/>
              <a:cs typeface="Dosis"/>
              <a:sym typeface="Dosis"/>
            </a:endParaRPr>
          </a:p>
        </p:txBody>
      </p:sp>
    </p:spTree>
    <p:extLst>
      <p:ext uri="{BB962C8B-B14F-4D97-AF65-F5344CB8AC3E}">
        <p14:creationId xmlns:p14="http://schemas.microsoft.com/office/powerpoint/2010/main" val="3833738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8" name="Title 4">
            <a:extLst>
              <a:ext uri="{FF2B5EF4-FFF2-40B4-BE49-F238E27FC236}">
                <a16:creationId xmlns:a16="http://schemas.microsoft.com/office/drawing/2014/main" id="{41D4C59C-28E5-6331-D375-34A6FA8EDB19}"/>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Let’s Explore!</a:t>
            </a:r>
          </a:p>
          <a:p>
            <a:pPr defTabSz="914377"/>
            <a:r>
              <a:rPr lang="en-US" sz="2933" dirty="0">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dirty="0">
                <a:solidFill>
                  <a:srgbClr val="7BC8C0"/>
                </a:solidFill>
                <a:latin typeface="Bahnschrift SemiBold SemiConden" panose="020B0502040204020203" pitchFamily="34" charset="0"/>
                <a:sym typeface="Arial"/>
              </a:rPr>
              <a:t>Coastal Habitats</a:t>
            </a:r>
          </a:p>
          <a:p>
            <a:pPr defTabSz="914377"/>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prstClr val="white"/>
                </a:solidFill>
                <a:latin typeface="Bahnschrift SemiBold SemiConden" panose="020B0502040204020203" pitchFamily="34" charset="0"/>
                <a:sym typeface="Arial"/>
              </a:rPr>
              <a:t>Review</a:t>
            </a:r>
          </a:p>
          <a:p>
            <a:pPr algn="ctr" defTabSz="914377"/>
            <a:endParaRPr lang="en-US" sz="4800" dirty="0">
              <a:solidFill>
                <a:srgbClr val="328485"/>
              </a:solidFill>
              <a:latin typeface="Bahnschrift SemiBold SemiConden" panose="020B0502040204020203" pitchFamily="34" charset="0"/>
              <a:sym typeface="Arial"/>
            </a:endParaRPr>
          </a:p>
          <a:p>
            <a:pPr defTabSz="914377"/>
            <a:endParaRPr lang="en-US" sz="3200" dirty="0">
              <a:solidFill>
                <a:prstClr val="white"/>
              </a:solidFill>
              <a:latin typeface="Bahnschrift SemiBold SemiConden" panose="020B0502040204020203" pitchFamily="34" charset="0"/>
              <a:sym typeface="Arial"/>
            </a:endParaRPr>
          </a:p>
        </p:txBody>
      </p:sp>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dirty="0">
                <a:solidFill>
                  <a:srgbClr val="328486"/>
                </a:solidFill>
                <a:latin typeface="Bahnschrift SemiBold Condensed" panose="020B0502040204020203" pitchFamily="34" charset="0"/>
                <a:sym typeface="Arial"/>
              </a:rPr>
              <a:t>Coastal Ecosystems</a:t>
            </a:r>
            <a:endParaRPr lang="en-US" sz="6600" dirty="0">
              <a:solidFill>
                <a:srgbClr val="328486"/>
              </a:solidFill>
              <a:latin typeface="Bahnschrift SemiBold Condensed" panose="020B0502040204020203" pitchFamily="34" charset="0"/>
              <a:sym typeface="Arial"/>
            </a:endParaRPr>
          </a:p>
        </p:txBody>
      </p:sp>
      <p:sp>
        <p:nvSpPr>
          <p:cNvPr id="19" name="Content Placeholder 2">
            <a:extLst>
              <a:ext uri="{FF2B5EF4-FFF2-40B4-BE49-F238E27FC236}">
                <a16:creationId xmlns:a16="http://schemas.microsoft.com/office/drawing/2014/main" id="{8C532BD6-ADB6-D52A-7832-CFCF266EC21A}"/>
              </a:ext>
            </a:extLst>
          </p:cNvPr>
          <p:cNvSpPr txBox="1">
            <a:spLocks/>
          </p:cNvSpPr>
          <p:nvPr/>
        </p:nvSpPr>
        <p:spPr>
          <a:xfrm>
            <a:off x="272716" y="1363579"/>
            <a:ext cx="8053137" cy="50532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368300" algn="l" rtl="0">
              <a:spcBef>
                <a:spcPts val="600"/>
              </a:spcBef>
              <a:spcAft>
                <a:spcPts val="0"/>
              </a:spcAft>
              <a:buSzPts val="2200"/>
              <a:buChar char="➔"/>
            </a:pPr>
            <a:r>
              <a:rPr lang="en-US" dirty="0">
                <a:solidFill>
                  <a:srgbClr val="282560"/>
                </a:solidFill>
                <a:latin typeface="Ebrima" panose="02000000000000000000" pitchFamily="2" charset="0"/>
                <a:ea typeface="Ebrima" panose="02000000000000000000" pitchFamily="2" charset="0"/>
                <a:cs typeface="Ebrima" panose="02000000000000000000" pitchFamily="2" charset="0"/>
              </a:rPr>
              <a:t>We will look at three (3) coastal ecosystems:</a:t>
            </a:r>
          </a:p>
          <a:p>
            <a:pPr marL="914400" lvl="1" indent="-368300" algn="l" rtl="0">
              <a:spcBef>
                <a:spcPts val="0"/>
              </a:spcBef>
              <a:spcAft>
                <a:spcPts val="0"/>
              </a:spcAft>
              <a:buSzPts val="2200"/>
              <a:buChar char="◆"/>
            </a:pPr>
            <a:r>
              <a:rPr lang="en-US" sz="2800" dirty="0">
                <a:solidFill>
                  <a:srgbClr val="282560"/>
                </a:solidFill>
                <a:latin typeface="Ebrima" panose="02000000000000000000" pitchFamily="2" charset="0"/>
                <a:ea typeface="Ebrima" panose="02000000000000000000" pitchFamily="2" charset="0"/>
                <a:cs typeface="Ebrima" panose="02000000000000000000" pitchFamily="2" charset="0"/>
              </a:rPr>
              <a:t>Wetlands</a:t>
            </a:r>
          </a:p>
          <a:p>
            <a:pPr marL="914400" lvl="1" indent="-368300" algn="l" rtl="0">
              <a:spcBef>
                <a:spcPts val="0"/>
              </a:spcBef>
              <a:spcAft>
                <a:spcPts val="0"/>
              </a:spcAft>
              <a:buSzPts val="2200"/>
              <a:buChar char="◆"/>
            </a:pPr>
            <a:r>
              <a:rPr lang="en-US" sz="2800" dirty="0">
                <a:solidFill>
                  <a:srgbClr val="282560"/>
                </a:solidFill>
                <a:latin typeface="Ebrima" panose="02000000000000000000" pitchFamily="2" charset="0"/>
                <a:ea typeface="Ebrima" panose="02000000000000000000" pitchFamily="2" charset="0"/>
                <a:cs typeface="Ebrima" panose="02000000000000000000" pitchFamily="2" charset="0"/>
              </a:rPr>
              <a:t>Coral Reefs</a:t>
            </a:r>
          </a:p>
          <a:p>
            <a:pPr marL="914400" lvl="1" indent="-368300" algn="l" rtl="0">
              <a:spcBef>
                <a:spcPts val="0"/>
              </a:spcBef>
              <a:spcAft>
                <a:spcPts val="0"/>
              </a:spcAft>
              <a:buSzPts val="2200"/>
              <a:buChar char="◆"/>
            </a:pPr>
            <a:r>
              <a:rPr lang="en-US" sz="2800" dirty="0">
                <a:solidFill>
                  <a:srgbClr val="282560"/>
                </a:solidFill>
                <a:latin typeface="Ebrima" panose="02000000000000000000" pitchFamily="2" charset="0"/>
                <a:ea typeface="Ebrima" panose="02000000000000000000" pitchFamily="2" charset="0"/>
                <a:cs typeface="Ebrima" panose="02000000000000000000" pitchFamily="2" charset="0"/>
              </a:rPr>
              <a:t>Mangroves</a:t>
            </a:r>
            <a:endParaRPr lang="en-US" sz="6000" b="1" dirty="0">
              <a:solidFill>
                <a:srgbClr val="282560"/>
              </a:solidFill>
              <a:latin typeface="Ebrima" panose="02000000000000000000" pitchFamily="2" charset="0"/>
              <a:ea typeface="Ebrima" panose="02000000000000000000" pitchFamily="2" charset="0"/>
              <a:cs typeface="Ebrima" panose="02000000000000000000" pitchFamily="2" charset="0"/>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dirty="0">
                <a:solidFill>
                  <a:schemeClr val="bg1"/>
                </a:solidFill>
                <a:latin typeface="Bahnschrift SemiBold SemiConden" panose="020B0502040204020203" pitchFamily="34" charset="0"/>
                <a:cs typeface="Arial"/>
                <a:sym typeface="Arial"/>
              </a:rPr>
              <a:t>Agenda</a:t>
            </a:r>
          </a:p>
        </p:txBody>
      </p:sp>
      <p:pic>
        <p:nvPicPr>
          <p:cNvPr id="2" name="Google Shape;650;p30">
            <a:extLst>
              <a:ext uri="{FF2B5EF4-FFF2-40B4-BE49-F238E27FC236}">
                <a16:creationId xmlns:a16="http://schemas.microsoft.com/office/drawing/2014/main" id="{ED24A17F-CDF1-7656-651E-26FF1AA17160}"/>
              </a:ext>
            </a:extLst>
          </p:cNvPr>
          <p:cNvPicPr preferRelativeResize="0"/>
          <p:nvPr/>
        </p:nvPicPr>
        <p:blipFill>
          <a:blip r:embed="rId4">
            <a:alphaModFix/>
          </a:blip>
          <a:stretch>
            <a:fillRect/>
          </a:stretch>
        </p:blipFill>
        <p:spPr>
          <a:xfrm>
            <a:off x="594232" y="4441752"/>
            <a:ext cx="2028626" cy="1353074"/>
          </a:xfrm>
          <a:prstGeom prst="rect">
            <a:avLst/>
          </a:prstGeom>
          <a:noFill/>
          <a:ln>
            <a:noFill/>
          </a:ln>
        </p:spPr>
      </p:pic>
      <p:pic>
        <p:nvPicPr>
          <p:cNvPr id="3" name="Google Shape;651;p30">
            <a:extLst>
              <a:ext uri="{FF2B5EF4-FFF2-40B4-BE49-F238E27FC236}">
                <a16:creationId xmlns:a16="http://schemas.microsoft.com/office/drawing/2014/main" id="{EB94B612-7E66-95D8-9D7A-584D50C1836E}"/>
              </a:ext>
            </a:extLst>
          </p:cNvPr>
          <p:cNvPicPr preferRelativeResize="0"/>
          <p:nvPr/>
        </p:nvPicPr>
        <p:blipFill>
          <a:blip r:embed="rId5">
            <a:alphaModFix/>
          </a:blip>
          <a:stretch>
            <a:fillRect/>
          </a:stretch>
        </p:blipFill>
        <p:spPr>
          <a:xfrm>
            <a:off x="3013505" y="4441751"/>
            <a:ext cx="2049037" cy="1353075"/>
          </a:xfrm>
          <a:prstGeom prst="rect">
            <a:avLst/>
          </a:prstGeom>
          <a:noFill/>
          <a:ln>
            <a:noFill/>
          </a:ln>
        </p:spPr>
      </p:pic>
      <p:pic>
        <p:nvPicPr>
          <p:cNvPr id="4" name="Google Shape;652;p30">
            <a:extLst>
              <a:ext uri="{FF2B5EF4-FFF2-40B4-BE49-F238E27FC236}">
                <a16:creationId xmlns:a16="http://schemas.microsoft.com/office/drawing/2014/main" id="{FB382CA4-2CA8-38BD-E1BE-7B1DAFEC6C91}"/>
              </a:ext>
            </a:extLst>
          </p:cNvPr>
          <p:cNvPicPr preferRelativeResize="0"/>
          <p:nvPr/>
        </p:nvPicPr>
        <p:blipFill>
          <a:blip r:embed="rId6">
            <a:alphaModFix/>
          </a:blip>
          <a:stretch>
            <a:fillRect/>
          </a:stretch>
        </p:blipFill>
        <p:spPr>
          <a:xfrm>
            <a:off x="5436856" y="4442410"/>
            <a:ext cx="2028625" cy="1352417"/>
          </a:xfrm>
          <a:prstGeom prst="rect">
            <a:avLst/>
          </a:prstGeom>
          <a:noFill/>
          <a:ln>
            <a:noFill/>
          </a:ln>
        </p:spPr>
      </p:pic>
      <p:sp>
        <p:nvSpPr>
          <p:cNvPr id="5" name="Google Shape;653;p30">
            <a:extLst>
              <a:ext uri="{FF2B5EF4-FFF2-40B4-BE49-F238E27FC236}">
                <a16:creationId xmlns:a16="http://schemas.microsoft.com/office/drawing/2014/main" id="{0242F06A-B30E-C533-FA34-EF480AA7E032}"/>
              </a:ext>
            </a:extLst>
          </p:cNvPr>
          <p:cNvSpPr txBox="1"/>
          <p:nvPr/>
        </p:nvSpPr>
        <p:spPr>
          <a:xfrm>
            <a:off x="588506" y="4441152"/>
            <a:ext cx="2028600" cy="461635"/>
          </a:xfrm>
          <a:prstGeom prst="rect">
            <a:avLst/>
          </a:prstGeom>
          <a:solidFill>
            <a:srgbClr val="282560"/>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lt1"/>
                </a:solidFill>
                <a:latin typeface="Ebrima" panose="02000000000000000000" pitchFamily="2" charset="0"/>
                <a:ea typeface="Ebrima" panose="02000000000000000000" pitchFamily="2" charset="0"/>
                <a:cs typeface="Ebrima" panose="02000000000000000000" pitchFamily="2" charset="0"/>
                <a:sym typeface="Dosis"/>
              </a:rPr>
              <a:t>Wetlands</a:t>
            </a:r>
            <a:endParaRPr b="1">
              <a:solidFill>
                <a:schemeClr val="lt1"/>
              </a:solidFill>
              <a:latin typeface="Ebrima" panose="02000000000000000000" pitchFamily="2" charset="0"/>
              <a:ea typeface="Ebrima" panose="02000000000000000000" pitchFamily="2" charset="0"/>
              <a:cs typeface="Ebrima" panose="02000000000000000000" pitchFamily="2" charset="0"/>
              <a:sym typeface="Dosis"/>
            </a:endParaRPr>
          </a:p>
        </p:txBody>
      </p:sp>
      <p:sp>
        <p:nvSpPr>
          <p:cNvPr id="6" name="Google Shape;654;p30">
            <a:extLst>
              <a:ext uri="{FF2B5EF4-FFF2-40B4-BE49-F238E27FC236}">
                <a16:creationId xmlns:a16="http://schemas.microsoft.com/office/drawing/2014/main" id="{C9C60BD0-28DA-21F2-FA2F-8A157496C2DE}"/>
              </a:ext>
            </a:extLst>
          </p:cNvPr>
          <p:cNvSpPr txBox="1"/>
          <p:nvPr/>
        </p:nvSpPr>
        <p:spPr>
          <a:xfrm>
            <a:off x="3015556" y="4441152"/>
            <a:ext cx="2046986" cy="461635"/>
          </a:xfrm>
          <a:prstGeom prst="rect">
            <a:avLst/>
          </a:prstGeom>
          <a:solidFill>
            <a:srgbClr val="282560"/>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lt1"/>
                </a:solidFill>
                <a:latin typeface="Ebrima" panose="02000000000000000000" pitchFamily="2" charset="0"/>
                <a:ea typeface="Ebrima" panose="02000000000000000000" pitchFamily="2" charset="0"/>
                <a:cs typeface="Ebrima" panose="02000000000000000000" pitchFamily="2" charset="0"/>
                <a:sym typeface="Dosis"/>
              </a:rPr>
              <a:t>Coral Reefs</a:t>
            </a:r>
            <a:endParaRPr b="1">
              <a:solidFill>
                <a:schemeClr val="lt1"/>
              </a:solidFill>
              <a:latin typeface="Ebrima" panose="02000000000000000000" pitchFamily="2" charset="0"/>
              <a:ea typeface="Ebrima" panose="02000000000000000000" pitchFamily="2" charset="0"/>
              <a:cs typeface="Ebrima" panose="02000000000000000000" pitchFamily="2" charset="0"/>
              <a:sym typeface="Dosis"/>
            </a:endParaRPr>
          </a:p>
        </p:txBody>
      </p:sp>
      <p:sp>
        <p:nvSpPr>
          <p:cNvPr id="7" name="Google Shape;655;p30">
            <a:extLst>
              <a:ext uri="{FF2B5EF4-FFF2-40B4-BE49-F238E27FC236}">
                <a16:creationId xmlns:a16="http://schemas.microsoft.com/office/drawing/2014/main" id="{054B3F8E-25AB-76BC-8F31-1AF1E4D7A3C0}"/>
              </a:ext>
            </a:extLst>
          </p:cNvPr>
          <p:cNvSpPr txBox="1"/>
          <p:nvPr/>
        </p:nvSpPr>
        <p:spPr>
          <a:xfrm>
            <a:off x="5418495" y="4441152"/>
            <a:ext cx="2046986" cy="461635"/>
          </a:xfrm>
          <a:prstGeom prst="rect">
            <a:avLst/>
          </a:prstGeom>
          <a:solidFill>
            <a:srgbClr val="282560"/>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lt1"/>
                </a:solidFill>
                <a:latin typeface="Ebrima" panose="02000000000000000000" pitchFamily="2" charset="0"/>
                <a:ea typeface="Ebrima" panose="02000000000000000000" pitchFamily="2" charset="0"/>
                <a:cs typeface="Ebrima" panose="02000000000000000000" pitchFamily="2" charset="0"/>
                <a:sym typeface="Dosis"/>
              </a:rPr>
              <a:t>Mangroves</a:t>
            </a:r>
            <a:endParaRPr b="1">
              <a:solidFill>
                <a:schemeClr val="lt1"/>
              </a:solidFill>
              <a:latin typeface="Ebrima" panose="02000000000000000000" pitchFamily="2" charset="0"/>
              <a:ea typeface="Ebrima" panose="02000000000000000000" pitchFamily="2" charset="0"/>
              <a:cs typeface="Ebrima" panose="02000000000000000000" pitchFamily="2" charset="0"/>
              <a:sym typeface="Dosis"/>
            </a:endParaRPr>
          </a:p>
        </p:txBody>
      </p:sp>
      <p:sp>
        <p:nvSpPr>
          <p:cNvPr id="8" name="Google Shape;649;p30">
            <a:extLst>
              <a:ext uri="{FF2B5EF4-FFF2-40B4-BE49-F238E27FC236}">
                <a16:creationId xmlns:a16="http://schemas.microsoft.com/office/drawing/2014/main" id="{881F0BF3-F42B-6ACA-EEF1-AE41EC34C5DD}"/>
              </a:ext>
            </a:extLst>
          </p:cNvPr>
          <p:cNvSpPr txBox="1">
            <a:spLocks/>
          </p:cNvSpPr>
          <p:nvPr/>
        </p:nvSpPr>
        <p:spPr>
          <a:xfrm>
            <a:off x="594232" y="3783851"/>
            <a:ext cx="6893275" cy="85740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7350" algn="l" rtl="0">
              <a:lnSpc>
                <a:spcPct val="100000"/>
              </a:lnSpc>
              <a:spcBef>
                <a:spcPts val="600"/>
              </a:spcBef>
              <a:spcAft>
                <a:spcPts val="0"/>
              </a:spcAft>
              <a:buClr>
                <a:schemeClr val="dk1"/>
              </a:buClr>
              <a:buSzPts val="2500"/>
              <a:buFont typeface="Dosis"/>
              <a:buChar char="✘"/>
              <a:defRPr sz="25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88900" indent="0" algn="ctr">
              <a:spcBef>
                <a:spcPts val="0"/>
              </a:spcBef>
              <a:buSzPts val="2200"/>
              <a:buNone/>
            </a:pPr>
            <a:r>
              <a:rPr lang="en-US" sz="2200" b="1" dirty="0">
                <a:solidFill>
                  <a:srgbClr val="328486"/>
                </a:solidFill>
                <a:latin typeface="Ebrima" panose="02000000000000000000" pitchFamily="2" charset="0"/>
                <a:ea typeface="Ebrima" panose="02000000000000000000" pitchFamily="2" charset="0"/>
                <a:cs typeface="Ebrima" panose="02000000000000000000" pitchFamily="2" charset="0"/>
              </a:rPr>
              <a:t>What do the three ecosystems have in common?</a:t>
            </a:r>
          </a:p>
          <a:p>
            <a:pPr marL="0" indent="0">
              <a:buFont typeface="Dosis"/>
              <a:buNone/>
            </a:pPr>
            <a:endParaRPr lang="en-US" sz="2300" dirty="0">
              <a:solidFill>
                <a:srgbClr val="328486"/>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3608642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6" name="object 6" descr="Blue rectangle">
            <a:extLst>
              <a:ext uri="{FF2B5EF4-FFF2-40B4-BE49-F238E27FC236}">
                <a16:creationId xmlns:a16="http://schemas.microsoft.com/office/drawing/2014/main" id="{4F33835F-3D64-1F85-3327-7E6E09E882DA}"/>
              </a:ext>
            </a:extLst>
          </p:cNvPr>
          <p:cNvSpPr/>
          <p:nvPr/>
        </p:nvSpPr>
        <p:spPr>
          <a:xfrm rot="16200000">
            <a:off x="5829301" y="495299"/>
            <a:ext cx="533400" cy="12192000"/>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sp>
        <p:nvSpPr>
          <p:cNvPr id="7" name="Title 4">
            <a:extLst>
              <a:ext uri="{FF2B5EF4-FFF2-40B4-BE49-F238E27FC236}">
                <a16:creationId xmlns:a16="http://schemas.microsoft.com/office/drawing/2014/main" id="{3BE72643-553A-4DAA-E493-D955BE6E8463}"/>
              </a:ext>
            </a:extLst>
          </p:cNvPr>
          <p:cNvSpPr txBox="1">
            <a:spLocks/>
          </p:cNvSpPr>
          <p:nvPr/>
        </p:nvSpPr>
        <p:spPr>
          <a:xfrm>
            <a:off x="2108485" y="1970932"/>
            <a:ext cx="7975029" cy="2285067"/>
          </a:xfrm>
          <a:prstGeom prst="rect">
            <a:avLst/>
          </a:prstGeom>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377"/>
            <a:r>
              <a:rPr lang="en-US" sz="11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Bahnschrift SemiBold Condensed" panose="020B0502040204020203" pitchFamily="34" charset="0"/>
                <a:sym typeface="Arial"/>
              </a:rPr>
              <a:t>WETLANDS</a:t>
            </a:r>
            <a:endParaRPr lang="en-US" sz="9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Bahnschrift SemiBold Condensed" panose="020B0502040204020203" pitchFamily="34" charset="0"/>
              <a:sym typeface="Arial"/>
            </a:endParaRPr>
          </a:p>
        </p:txBody>
      </p:sp>
      <p:pic>
        <p:nvPicPr>
          <p:cNvPr id="9" name="Picture 8" descr="Logo, icon&#10;&#10;Description automatically generated">
            <a:extLst>
              <a:ext uri="{FF2B5EF4-FFF2-40B4-BE49-F238E27FC236}">
                <a16:creationId xmlns:a16="http://schemas.microsoft.com/office/drawing/2014/main" id="{D44AD31D-F339-4ABA-D86E-C045A3F570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69601" y="172348"/>
            <a:ext cx="1248702" cy="1276502"/>
          </a:xfrm>
          <a:prstGeom prst="rect">
            <a:avLst/>
          </a:prstGeom>
        </p:spPr>
      </p:pic>
    </p:spTree>
    <p:extLst>
      <p:ext uri="{BB962C8B-B14F-4D97-AF65-F5344CB8AC3E}">
        <p14:creationId xmlns:p14="http://schemas.microsoft.com/office/powerpoint/2010/main" val="2578381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8" name="Title 4">
            <a:extLst>
              <a:ext uri="{FF2B5EF4-FFF2-40B4-BE49-F238E27FC236}">
                <a16:creationId xmlns:a16="http://schemas.microsoft.com/office/drawing/2014/main" id="{41D4C59C-28E5-6331-D375-34A6FA8EDB19}"/>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Let’s Explore!</a:t>
            </a:r>
          </a:p>
          <a:p>
            <a:pPr defTabSz="914377"/>
            <a:r>
              <a:rPr lang="en-US" sz="2933" dirty="0">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dirty="0">
                <a:solidFill>
                  <a:srgbClr val="7BC8C0"/>
                </a:solidFill>
                <a:latin typeface="Bahnschrift SemiBold SemiConden" panose="020B0502040204020203" pitchFamily="34" charset="0"/>
                <a:sym typeface="Arial"/>
              </a:rPr>
              <a:t>Coastal Habitats</a:t>
            </a:r>
          </a:p>
          <a:p>
            <a:pPr defTabSz="914377"/>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Review</a:t>
            </a:r>
          </a:p>
          <a:p>
            <a:pPr algn="ctr" defTabSz="914377"/>
            <a:endParaRPr lang="en-US" sz="4800" dirty="0">
              <a:solidFill>
                <a:srgbClr val="328485"/>
              </a:solidFill>
              <a:latin typeface="Bahnschrift SemiBold SemiConden" panose="020B0502040204020203" pitchFamily="34" charset="0"/>
              <a:sym typeface="Arial"/>
            </a:endParaRPr>
          </a:p>
          <a:p>
            <a:pPr defTabSz="914377"/>
            <a:endParaRPr lang="en-US" sz="3200" dirty="0">
              <a:solidFill>
                <a:prstClr val="white"/>
              </a:solidFill>
              <a:latin typeface="Bahnschrift SemiBold SemiConden" panose="020B0502040204020203" pitchFamily="34" charset="0"/>
              <a:sym typeface="Arial"/>
            </a:endParaRPr>
          </a:p>
        </p:txBody>
      </p:sp>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dirty="0">
                <a:solidFill>
                  <a:srgbClr val="328486"/>
                </a:solidFill>
                <a:latin typeface="Bahnschrift SemiBold Condensed" panose="020B0502040204020203" pitchFamily="34" charset="0"/>
                <a:sym typeface="Arial"/>
              </a:rPr>
              <a:t>WETLANDS</a:t>
            </a:r>
            <a:endParaRPr lang="en-US" sz="6600" dirty="0">
              <a:solidFill>
                <a:srgbClr val="328486"/>
              </a:solidFill>
              <a:latin typeface="Bahnschrift SemiBold Condensed" panose="020B0502040204020203" pitchFamily="34" charset="0"/>
              <a:sym typeface="Arial"/>
            </a:endParaRPr>
          </a:p>
        </p:txBody>
      </p:sp>
      <p:sp>
        <p:nvSpPr>
          <p:cNvPr id="19" name="Content Placeholder 2">
            <a:extLst>
              <a:ext uri="{FF2B5EF4-FFF2-40B4-BE49-F238E27FC236}">
                <a16:creationId xmlns:a16="http://schemas.microsoft.com/office/drawing/2014/main" id="{8C532BD6-ADB6-D52A-7832-CFCF266EC21A}"/>
              </a:ext>
            </a:extLst>
          </p:cNvPr>
          <p:cNvSpPr txBox="1">
            <a:spLocks/>
          </p:cNvSpPr>
          <p:nvPr/>
        </p:nvSpPr>
        <p:spPr>
          <a:xfrm>
            <a:off x="332677" y="1516152"/>
            <a:ext cx="7460938" cy="375811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377">
              <a:buNone/>
            </a:pPr>
            <a:r>
              <a:rPr lang="en-US" b="1" dirty="0">
                <a:solidFill>
                  <a:srgbClr val="262262"/>
                </a:solidFill>
                <a:latin typeface="Ebrima" panose="02000000000000000000" pitchFamily="2" charset="0"/>
                <a:ea typeface="Ebrima" panose="02000000000000000000" pitchFamily="2" charset="0"/>
                <a:cs typeface="Ebrima" panose="02000000000000000000" pitchFamily="2" charset="0"/>
                <a:sym typeface="Arial"/>
              </a:rPr>
              <a:t>Wetland: </a:t>
            </a:r>
          </a:p>
          <a:p>
            <a:pPr defTabSz="914377"/>
            <a:r>
              <a:rPr lang="en-US" dirty="0">
                <a:solidFill>
                  <a:srgbClr val="262262"/>
                </a:solidFill>
                <a:latin typeface="Ebrima" panose="02000000000000000000" pitchFamily="2" charset="0"/>
                <a:ea typeface="Ebrima" panose="02000000000000000000" pitchFamily="2" charset="0"/>
                <a:cs typeface="Ebrima" panose="02000000000000000000" pitchFamily="2" charset="0"/>
                <a:sym typeface="Arial"/>
              </a:rPr>
              <a:t>A flooded ecosystem where water covers the soil for varying amounts of time of time </a:t>
            </a:r>
            <a:br>
              <a:rPr lang="en-US" dirty="0">
                <a:solidFill>
                  <a:srgbClr val="262262"/>
                </a:solidFill>
                <a:latin typeface="Ebrima" panose="02000000000000000000" pitchFamily="2" charset="0"/>
                <a:ea typeface="Ebrima" panose="02000000000000000000" pitchFamily="2" charset="0"/>
                <a:cs typeface="Ebrima" panose="02000000000000000000" pitchFamily="2" charset="0"/>
                <a:sym typeface="Arial"/>
              </a:rPr>
            </a:br>
            <a:endParaRPr lang="en-US" dirty="0">
              <a:solidFill>
                <a:srgbClr val="262262"/>
              </a:solidFill>
              <a:latin typeface="Ebrima" panose="02000000000000000000" pitchFamily="2" charset="0"/>
              <a:ea typeface="Ebrima" panose="02000000000000000000" pitchFamily="2" charset="0"/>
              <a:cs typeface="Ebrima" panose="02000000000000000000" pitchFamily="2" charset="0"/>
              <a:sym typeface="Arial"/>
            </a:endParaRPr>
          </a:p>
          <a:p>
            <a:pPr marL="0" indent="0" defTabSz="914377">
              <a:buNone/>
            </a:pPr>
            <a:r>
              <a:rPr lang="en-US" dirty="0">
                <a:solidFill>
                  <a:srgbClr val="262262"/>
                </a:solidFill>
                <a:latin typeface="Ebrima" panose="02000000000000000000" pitchFamily="2" charset="0"/>
                <a:ea typeface="Ebrima" panose="02000000000000000000" pitchFamily="2" charset="0"/>
                <a:cs typeface="Ebrima" panose="02000000000000000000" pitchFamily="2" charset="0"/>
                <a:sym typeface="Arial"/>
              </a:rPr>
              <a:t>The vegetation, or plants, act as natural filters in streams and lakes </a:t>
            </a:r>
            <a:br>
              <a:rPr lang="en-US" dirty="0">
                <a:solidFill>
                  <a:srgbClr val="262262"/>
                </a:solidFill>
                <a:latin typeface="Ebrima" panose="02000000000000000000" pitchFamily="2" charset="0"/>
                <a:ea typeface="Ebrima" panose="02000000000000000000" pitchFamily="2" charset="0"/>
                <a:cs typeface="Ebrima" panose="02000000000000000000" pitchFamily="2" charset="0"/>
                <a:sym typeface="Arial"/>
              </a:rPr>
            </a:br>
            <a:endParaRPr lang="en-US" dirty="0">
              <a:solidFill>
                <a:srgbClr val="262262"/>
              </a:solidFill>
              <a:latin typeface="Ebrima" panose="02000000000000000000" pitchFamily="2" charset="0"/>
              <a:ea typeface="Ebrima" panose="02000000000000000000" pitchFamily="2" charset="0"/>
              <a:cs typeface="Ebrima" panose="02000000000000000000" pitchFamily="2" charset="0"/>
              <a:sym typeface="Arial"/>
            </a:endParaRPr>
          </a:p>
          <a:p>
            <a:pPr marL="0" indent="0" algn="ctr" defTabSz="914377">
              <a:buNone/>
            </a:pPr>
            <a:r>
              <a:rPr lang="en-US" b="1" dirty="0">
                <a:solidFill>
                  <a:srgbClr val="262262"/>
                </a:solidFill>
                <a:latin typeface="Ebrima" panose="02000000000000000000" pitchFamily="2" charset="0"/>
                <a:ea typeface="Ebrima" panose="02000000000000000000" pitchFamily="2" charset="0"/>
                <a:cs typeface="Ebrima" panose="02000000000000000000" pitchFamily="2" charset="0"/>
                <a:sym typeface="Arial"/>
              </a:rPr>
              <a:t>What kind of species and adaptations do we think we might find in a wetland?</a:t>
            </a: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dirty="0">
                <a:solidFill>
                  <a:schemeClr val="bg1"/>
                </a:solidFill>
                <a:latin typeface="Bahnschrift SemiBold SemiConden" panose="020B0502040204020203" pitchFamily="34" charset="0"/>
                <a:cs typeface="Arial"/>
                <a:sym typeface="Arial"/>
              </a:rPr>
              <a:t>Agenda</a:t>
            </a:r>
          </a:p>
        </p:txBody>
      </p:sp>
      <p:pic>
        <p:nvPicPr>
          <p:cNvPr id="2" name="Google Shape;666;p31">
            <a:extLst>
              <a:ext uri="{FF2B5EF4-FFF2-40B4-BE49-F238E27FC236}">
                <a16:creationId xmlns:a16="http://schemas.microsoft.com/office/drawing/2014/main" id="{95DD68FE-3DC9-4A2D-BB36-7F728E67D590}"/>
              </a:ext>
            </a:extLst>
          </p:cNvPr>
          <p:cNvPicPr preferRelativeResize="0"/>
          <p:nvPr/>
        </p:nvPicPr>
        <p:blipFill>
          <a:blip r:embed="rId4">
            <a:alphaModFix/>
          </a:blip>
          <a:stretch>
            <a:fillRect/>
          </a:stretch>
        </p:blipFill>
        <p:spPr>
          <a:xfrm>
            <a:off x="5920688" y="257318"/>
            <a:ext cx="1774206" cy="1516151"/>
          </a:xfrm>
          <a:prstGeom prst="rect">
            <a:avLst/>
          </a:prstGeom>
          <a:noFill/>
          <a:ln>
            <a:noFill/>
          </a:ln>
        </p:spPr>
      </p:pic>
      <p:pic>
        <p:nvPicPr>
          <p:cNvPr id="4" name="Google Shape;664;p31">
            <a:extLst>
              <a:ext uri="{FF2B5EF4-FFF2-40B4-BE49-F238E27FC236}">
                <a16:creationId xmlns:a16="http://schemas.microsoft.com/office/drawing/2014/main" id="{489C1F27-8D33-2E39-F001-9BF398A0AFA3}"/>
              </a:ext>
            </a:extLst>
          </p:cNvPr>
          <p:cNvPicPr preferRelativeResize="0"/>
          <p:nvPr/>
        </p:nvPicPr>
        <p:blipFill>
          <a:blip r:embed="rId5">
            <a:alphaModFix/>
          </a:blip>
          <a:stretch>
            <a:fillRect/>
          </a:stretch>
        </p:blipFill>
        <p:spPr>
          <a:xfrm>
            <a:off x="9159314" y="5199887"/>
            <a:ext cx="2800027" cy="2378952"/>
          </a:xfrm>
          <a:prstGeom prst="rect">
            <a:avLst/>
          </a:prstGeom>
          <a:noFill/>
          <a:ln>
            <a:noFill/>
          </a:ln>
        </p:spPr>
      </p:pic>
      <p:pic>
        <p:nvPicPr>
          <p:cNvPr id="5" name="Google Shape;664;p31">
            <a:extLst>
              <a:ext uri="{FF2B5EF4-FFF2-40B4-BE49-F238E27FC236}">
                <a16:creationId xmlns:a16="http://schemas.microsoft.com/office/drawing/2014/main" id="{6F790FC1-5612-5448-B91E-1080C7AA4307}"/>
              </a:ext>
            </a:extLst>
          </p:cNvPr>
          <p:cNvPicPr preferRelativeResize="0"/>
          <p:nvPr/>
        </p:nvPicPr>
        <p:blipFill>
          <a:blip r:embed="rId5">
            <a:alphaModFix/>
          </a:blip>
          <a:stretch>
            <a:fillRect/>
          </a:stretch>
        </p:blipFill>
        <p:spPr>
          <a:xfrm flipH="1">
            <a:off x="6919476" y="5287605"/>
            <a:ext cx="3058208" cy="2378952"/>
          </a:xfrm>
          <a:prstGeom prst="rect">
            <a:avLst/>
          </a:prstGeom>
          <a:noFill/>
          <a:ln>
            <a:noFill/>
          </a:ln>
        </p:spPr>
      </p:pic>
      <p:pic>
        <p:nvPicPr>
          <p:cNvPr id="7" name="Google Shape;664;p31">
            <a:extLst>
              <a:ext uri="{FF2B5EF4-FFF2-40B4-BE49-F238E27FC236}">
                <a16:creationId xmlns:a16="http://schemas.microsoft.com/office/drawing/2014/main" id="{01711B0C-65EB-B9E1-C82F-8F8EDA55D2C8}"/>
              </a:ext>
            </a:extLst>
          </p:cNvPr>
          <p:cNvPicPr preferRelativeResize="0"/>
          <p:nvPr/>
        </p:nvPicPr>
        <p:blipFill>
          <a:blip r:embed="rId5">
            <a:alphaModFix/>
          </a:blip>
          <a:stretch>
            <a:fillRect/>
          </a:stretch>
        </p:blipFill>
        <p:spPr>
          <a:xfrm flipH="1">
            <a:off x="6156129" y="5547203"/>
            <a:ext cx="3058208" cy="2378952"/>
          </a:xfrm>
          <a:prstGeom prst="rect">
            <a:avLst/>
          </a:prstGeom>
          <a:noFill/>
          <a:ln>
            <a:noFill/>
          </a:ln>
        </p:spPr>
      </p:pic>
      <p:pic>
        <p:nvPicPr>
          <p:cNvPr id="13" name="Google Shape;665;p31">
            <a:extLst>
              <a:ext uri="{FF2B5EF4-FFF2-40B4-BE49-F238E27FC236}">
                <a16:creationId xmlns:a16="http://schemas.microsoft.com/office/drawing/2014/main" id="{7603FF92-4FBD-2576-4D31-64D408433DB7}"/>
              </a:ext>
            </a:extLst>
          </p:cNvPr>
          <p:cNvPicPr preferRelativeResize="0"/>
          <p:nvPr/>
        </p:nvPicPr>
        <p:blipFill>
          <a:blip r:embed="rId6">
            <a:alphaModFix/>
          </a:blip>
          <a:stretch>
            <a:fillRect/>
          </a:stretch>
        </p:blipFill>
        <p:spPr>
          <a:xfrm>
            <a:off x="8526247" y="5158348"/>
            <a:ext cx="857400" cy="857400"/>
          </a:xfrm>
          <a:prstGeom prst="rect">
            <a:avLst/>
          </a:prstGeom>
          <a:noFill/>
          <a:ln>
            <a:noFill/>
          </a:ln>
        </p:spPr>
      </p:pic>
      <p:pic>
        <p:nvPicPr>
          <p:cNvPr id="8" name="Google Shape;664;p31">
            <a:extLst>
              <a:ext uri="{FF2B5EF4-FFF2-40B4-BE49-F238E27FC236}">
                <a16:creationId xmlns:a16="http://schemas.microsoft.com/office/drawing/2014/main" id="{670391BF-9CFF-7527-BFC4-A19E5CCD0584}"/>
              </a:ext>
            </a:extLst>
          </p:cNvPr>
          <p:cNvPicPr preferRelativeResize="0"/>
          <p:nvPr/>
        </p:nvPicPr>
        <p:blipFill>
          <a:blip r:embed="rId5">
            <a:alphaModFix/>
          </a:blip>
          <a:stretch>
            <a:fillRect/>
          </a:stretch>
        </p:blipFill>
        <p:spPr>
          <a:xfrm>
            <a:off x="8393727" y="5534353"/>
            <a:ext cx="2800027" cy="2378952"/>
          </a:xfrm>
          <a:prstGeom prst="rect">
            <a:avLst/>
          </a:prstGeom>
          <a:noFill/>
          <a:ln>
            <a:noFill/>
          </a:ln>
        </p:spPr>
      </p:pic>
      <p:pic>
        <p:nvPicPr>
          <p:cNvPr id="9" name="Google Shape;664;p31">
            <a:extLst>
              <a:ext uri="{FF2B5EF4-FFF2-40B4-BE49-F238E27FC236}">
                <a16:creationId xmlns:a16="http://schemas.microsoft.com/office/drawing/2014/main" id="{F143EF43-DAFF-5FC1-C6E2-EE26A94B0861}"/>
              </a:ext>
            </a:extLst>
          </p:cNvPr>
          <p:cNvPicPr preferRelativeResize="0"/>
          <p:nvPr/>
        </p:nvPicPr>
        <p:blipFill>
          <a:blip r:embed="rId5">
            <a:alphaModFix/>
          </a:blip>
          <a:stretch>
            <a:fillRect/>
          </a:stretch>
        </p:blipFill>
        <p:spPr>
          <a:xfrm>
            <a:off x="9850679" y="5468910"/>
            <a:ext cx="2800027" cy="2378952"/>
          </a:xfrm>
          <a:prstGeom prst="rect">
            <a:avLst/>
          </a:prstGeom>
          <a:noFill/>
          <a:ln>
            <a:noFill/>
          </a:ln>
        </p:spPr>
      </p:pic>
      <p:pic>
        <p:nvPicPr>
          <p:cNvPr id="14" name="Google Shape;665;p31">
            <a:extLst>
              <a:ext uri="{FF2B5EF4-FFF2-40B4-BE49-F238E27FC236}">
                <a16:creationId xmlns:a16="http://schemas.microsoft.com/office/drawing/2014/main" id="{E5B62C23-C905-8733-D62C-048C2EFFAE91}"/>
              </a:ext>
            </a:extLst>
          </p:cNvPr>
          <p:cNvPicPr preferRelativeResize="0"/>
          <p:nvPr/>
        </p:nvPicPr>
        <p:blipFill>
          <a:blip r:embed="rId6">
            <a:alphaModFix/>
          </a:blip>
          <a:stretch>
            <a:fillRect/>
          </a:stretch>
        </p:blipFill>
        <p:spPr>
          <a:xfrm flipH="1">
            <a:off x="10874771" y="5916955"/>
            <a:ext cx="751845" cy="1199599"/>
          </a:xfrm>
          <a:prstGeom prst="rect">
            <a:avLst/>
          </a:prstGeom>
          <a:noFill/>
          <a:ln>
            <a:noFill/>
          </a:ln>
        </p:spPr>
      </p:pic>
      <p:pic>
        <p:nvPicPr>
          <p:cNvPr id="15" name="Google Shape;664;p31">
            <a:extLst>
              <a:ext uri="{FF2B5EF4-FFF2-40B4-BE49-F238E27FC236}">
                <a16:creationId xmlns:a16="http://schemas.microsoft.com/office/drawing/2014/main" id="{E554EEED-D994-48A9-5702-BDCDF99D78E6}"/>
              </a:ext>
            </a:extLst>
          </p:cNvPr>
          <p:cNvPicPr preferRelativeResize="0"/>
          <p:nvPr/>
        </p:nvPicPr>
        <p:blipFill>
          <a:blip r:embed="rId5">
            <a:alphaModFix/>
          </a:blip>
          <a:stretch>
            <a:fillRect/>
          </a:stretch>
        </p:blipFill>
        <p:spPr>
          <a:xfrm flipH="1">
            <a:off x="8324614" y="5711100"/>
            <a:ext cx="3058208" cy="2378952"/>
          </a:xfrm>
          <a:prstGeom prst="rect">
            <a:avLst/>
          </a:prstGeom>
          <a:noFill/>
          <a:ln>
            <a:noFill/>
          </a:ln>
        </p:spPr>
      </p:pic>
      <p:pic>
        <p:nvPicPr>
          <p:cNvPr id="23" name="Picture 22" descr="A picture containing oystercatcher, aquatic bird&#10;&#10;Description automatically generated">
            <a:extLst>
              <a:ext uri="{FF2B5EF4-FFF2-40B4-BE49-F238E27FC236}">
                <a16:creationId xmlns:a16="http://schemas.microsoft.com/office/drawing/2014/main" id="{2EBAAE29-9455-6077-378B-2458424F6F28}"/>
              </a:ext>
            </a:extLst>
          </p:cNvPr>
          <p:cNvPicPr>
            <a:picLocks noChangeAspect="1"/>
          </p:cNvPicPr>
          <p:nvPr/>
        </p:nvPicPr>
        <p:blipFill rotWithShape="1">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3350" t="23011" r="32236" b="7499"/>
          <a:stretch/>
        </p:blipFill>
        <p:spPr>
          <a:xfrm>
            <a:off x="232658" y="5203106"/>
            <a:ext cx="1981657" cy="1650214"/>
          </a:xfrm>
          <a:prstGeom prst="rect">
            <a:avLst/>
          </a:prstGeom>
        </p:spPr>
      </p:pic>
    </p:spTree>
    <p:extLst>
      <p:ext uri="{BB962C8B-B14F-4D97-AF65-F5344CB8AC3E}">
        <p14:creationId xmlns:p14="http://schemas.microsoft.com/office/powerpoint/2010/main" val="3407142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dirty="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dirty="0">
                <a:solidFill>
                  <a:srgbClr val="328486"/>
                </a:solidFill>
                <a:latin typeface="Bahnschrift SemiBold Condensed" panose="020B0502040204020203" pitchFamily="34" charset="0"/>
                <a:sym typeface="Arial"/>
              </a:rPr>
              <a:t>Biodiversity</a:t>
            </a:r>
            <a:endParaRPr lang="en-US" sz="6600" dirty="0">
              <a:solidFill>
                <a:srgbClr val="328486"/>
              </a:solidFill>
              <a:latin typeface="Bahnschrift SemiBold Condensed" panose="020B0502040204020203" pitchFamily="34" charset="0"/>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dirty="0">
                <a:solidFill>
                  <a:schemeClr val="bg1"/>
                </a:solidFill>
                <a:latin typeface="Bahnschrift SemiBold SemiConden" panose="020B0502040204020203" pitchFamily="34" charset="0"/>
                <a:cs typeface="Arial"/>
                <a:sym typeface="Arial"/>
              </a:rPr>
              <a:t>Agenda</a:t>
            </a:r>
          </a:p>
        </p:txBody>
      </p:sp>
      <p:pic>
        <p:nvPicPr>
          <p:cNvPr id="2" name="Google Shape;671;p32">
            <a:extLst>
              <a:ext uri="{FF2B5EF4-FFF2-40B4-BE49-F238E27FC236}">
                <a16:creationId xmlns:a16="http://schemas.microsoft.com/office/drawing/2014/main" id="{EAD30761-D7A6-37A1-9021-A271D2CCFED7}"/>
              </a:ext>
            </a:extLst>
          </p:cNvPr>
          <p:cNvPicPr preferRelativeResize="0"/>
          <p:nvPr/>
        </p:nvPicPr>
        <p:blipFill rotWithShape="1">
          <a:blip r:embed="rId4">
            <a:alphaModFix/>
          </a:blip>
          <a:srcRect l="3868" t="8483" r="4016" b="4688"/>
          <a:stretch/>
        </p:blipFill>
        <p:spPr>
          <a:xfrm>
            <a:off x="635431" y="1363579"/>
            <a:ext cx="7113722" cy="5493138"/>
          </a:xfrm>
          <a:prstGeom prst="rect">
            <a:avLst/>
          </a:prstGeom>
          <a:noFill/>
          <a:ln>
            <a:noFill/>
          </a:ln>
        </p:spPr>
      </p:pic>
      <p:sp>
        <p:nvSpPr>
          <p:cNvPr id="5" name="Title 4">
            <a:extLst>
              <a:ext uri="{FF2B5EF4-FFF2-40B4-BE49-F238E27FC236}">
                <a16:creationId xmlns:a16="http://schemas.microsoft.com/office/drawing/2014/main" id="{34BCAFF3-ABC9-10D0-A8DC-FFB6EE49091A}"/>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Let’s Explore!</a:t>
            </a:r>
          </a:p>
          <a:p>
            <a:pPr defTabSz="914377"/>
            <a:r>
              <a:rPr lang="en-US" sz="2933" dirty="0">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dirty="0">
                <a:solidFill>
                  <a:srgbClr val="7BC8C0"/>
                </a:solidFill>
                <a:latin typeface="Bahnschrift SemiBold SemiConden" panose="020B0502040204020203" pitchFamily="34" charset="0"/>
                <a:sym typeface="Arial"/>
              </a:rPr>
              <a:t>Coastal Habitats</a:t>
            </a:r>
          </a:p>
          <a:p>
            <a:pPr defTabSz="914377"/>
            <a:endParaRPr lang="en-US" sz="2933" dirty="0">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dirty="0">
                <a:solidFill>
                  <a:schemeClr val="bg1"/>
                </a:solidFill>
                <a:latin typeface="Bahnschrift SemiBold SemiConden" panose="020B0502040204020203" pitchFamily="34" charset="0"/>
                <a:sym typeface="Arial"/>
              </a:rPr>
              <a:t>Review</a:t>
            </a:r>
          </a:p>
          <a:p>
            <a:pPr algn="ctr" defTabSz="914377"/>
            <a:endParaRPr lang="en-US" sz="4800" dirty="0">
              <a:solidFill>
                <a:srgbClr val="328485"/>
              </a:solidFill>
              <a:latin typeface="Bahnschrift SemiBold SemiConden" panose="020B0502040204020203" pitchFamily="34" charset="0"/>
              <a:sym typeface="Arial"/>
            </a:endParaRPr>
          </a:p>
          <a:p>
            <a:pPr defTabSz="914377"/>
            <a:endParaRPr lang="en-US" sz="3200" dirty="0">
              <a:solidFill>
                <a:prstClr val="white"/>
              </a:solidFill>
              <a:latin typeface="Bahnschrift SemiBold SemiConden" panose="020B0502040204020203" pitchFamily="34" charset="0"/>
              <a:sym typeface="Arial"/>
            </a:endParaRPr>
          </a:p>
        </p:txBody>
      </p:sp>
    </p:spTree>
    <p:extLst>
      <p:ext uri="{BB962C8B-B14F-4D97-AF65-F5344CB8AC3E}">
        <p14:creationId xmlns:p14="http://schemas.microsoft.com/office/powerpoint/2010/main" val="190701775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5a571d1-362f-4c67-a1b2-aea945ed79e1" xsi:nil="true"/>
    <lcf76f155ced4ddcb4097134ff3c332f xmlns="2324fff9-1875-4ea1-813f-16ffe0d56384">
      <Terms xmlns="http://schemas.microsoft.com/office/infopath/2007/PartnerControls"/>
    </lcf76f155ced4ddcb4097134ff3c332f>
    <SharedWithUsers xmlns="25a571d1-362f-4c67-a1b2-aea945ed79e1">
      <UserInfo>
        <DisplayName/>
        <AccountId xsi:nil="true"/>
        <AccountType/>
      </UserInfo>
    </SharedWithUsers>
    <MediaLengthInSeconds xmlns="2324fff9-1875-4ea1-813f-16ffe0d5638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E1998353A5BC44CBF0A5DC68D10446D" ma:contentTypeVersion="17" ma:contentTypeDescription="Create a new document." ma:contentTypeScope="" ma:versionID="e7b1126ca680253b025828c3c414cee2">
  <xsd:schema xmlns:xsd="http://www.w3.org/2001/XMLSchema" xmlns:xs="http://www.w3.org/2001/XMLSchema" xmlns:p="http://schemas.microsoft.com/office/2006/metadata/properties" xmlns:ns2="2324fff9-1875-4ea1-813f-16ffe0d56384" xmlns:ns3="25a571d1-362f-4c67-a1b2-aea945ed79e1" targetNamespace="http://schemas.microsoft.com/office/2006/metadata/properties" ma:root="true" ma:fieldsID="33620cd73df0458b91d0ab40e915b829" ns2:_="" ns3:_="">
    <xsd:import namespace="2324fff9-1875-4ea1-813f-16ffe0d56384"/>
    <xsd:import namespace="25a571d1-362f-4c67-a1b2-aea945ed79e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24fff9-1875-4ea1-813f-16ffe0d563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be86045-e7a1-46d9-91f3-f76c729b688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a571d1-362f-4c67-a1b2-aea945ed79e1"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7985e25-a61e-4d97-a29e-2131a38116c5}" ma:internalName="TaxCatchAll" ma:showField="CatchAllData" ma:web="25a571d1-362f-4c67-a1b2-aea945ed79e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C873F6-A142-4ACB-A117-EE86F98469A6}">
  <ds:schemaRefs>
    <ds:schemaRef ds:uri="a6b8e001-c696-4791-b3eb-897dc1b22138"/>
    <ds:schemaRef ds:uri="http://schemas.microsoft.com/office/2006/documentManagement/types"/>
    <ds:schemaRef ds:uri="7ffaef24-4b3d-4a10-9d5a-084a3fd12b91"/>
    <ds:schemaRef ds:uri="http://schemas.microsoft.com/office/2006/metadata/properties"/>
    <ds:schemaRef ds:uri="http://www.w3.org/XML/1998/namespace"/>
    <ds:schemaRef ds:uri="http://purl.org/dc/elements/1.1/"/>
    <ds:schemaRef ds:uri="http://schemas.openxmlformats.org/package/2006/metadata/core-properties"/>
    <ds:schemaRef ds:uri="965ab153-a705-40f0-88c5-05238f194b1d"/>
    <ds:schemaRef ds:uri="http://purl.org/dc/dcmitype/"/>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F7218878-3BBB-47AF-8F62-12E943D1FD8E}">
  <ds:schemaRefs>
    <ds:schemaRef ds:uri="http://schemas.microsoft.com/sharepoint/v3/contenttype/forms"/>
  </ds:schemaRefs>
</ds:datastoreItem>
</file>

<file path=customXml/itemProps3.xml><?xml version="1.0" encoding="utf-8"?>
<ds:datastoreItem xmlns:ds="http://schemas.openxmlformats.org/officeDocument/2006/customXml" ds:itemID="{3368138B-C095-40C9-B535-DD5F269974F1}"/>
</file>

<file path=docProps/app.xml><?xml version="1.0" encoding="utf-8"?>
<Properties xmlns="http://schemas.openxmlformats.org/officeDocument/2006/extended-properties" xmlns:vt="http://schemas.openxmlformats.org/officeDocument/2006/docPropsVTypes">
  <TotalTime>167</TotalTime>
  <Words>3636</Words>
  <Application>Microsoft Office PowerPoint</Application>
  <PresentationFormat>Widescreen</PresentationFormat>
  <Paragraphs>504</Paragraphs>
  <Slides>27</Slides>
  <Notes>22</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27</vt:i4>
      </vt:variant>
    </vt:vector>
  </HeadingPairs>
  <TitlesOfParts>
    <vt:vector size="40" baseType="lpstr">
      <vt:lpstr>Arial</vt:lpstr>
      <vt:lpstr>Arial </vt:lpstr>
      <vt:lpstr>Avenir Next LT Pro Light</vt:lpstr>
      <vt:lpstr>Bahnschrift Light Condensed</vt:lpstr>
      <vt:lpstr>Bahnschrift SemiBold Condensed</vt:lpstr>
      <vt:lpstr>Bahnschrift SemiBold SemiConden</vt:lpstr>
      <vt:lpstr>Cabin</vt:lpstr>
      <vt:lpstr>Calibri</vt:lpstr>
      <vt:lpstr>Calibri Light</vt:lpstr>
      <vt:lpstr>Dosis</vt:lpstr>
      <vt:lpstr>Ebrima</vt:lpstr>
      <vt:lpstr>1_Office Theme</vt:lpstr>
      <vt:lpstr>Office Theme</vt:lpstr>
      <vt:lpstr>Exploring Coastal Habitats Planet Ocean Discovery Series: Coastal Habitats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Coastal Habitat slides</dc:title>
  <dc:creator>NAMEPA</dc:creator>
  <cp:lastModifiedBy>Molly Dushay</cp:lastModifiedBy>
  <cp:revision>4</cp:revision>
  <dcterms:created xsi:type="dcterms:W3CDTF">2023-02-07T01:40:09Z</dcterms:created>
  <dcterms:modified xsi:type="dcterms:W3CDTF">2023-04-27T23:13:52Z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0x010100FE1998353A5BC44CBF0A5DC68D10446D</vt:lpwstr>
  </property>
  <property fmtid="{D5CDD505-2E9C-101B-9397-08002B2CF9AE}" pid="3" name="Order">
    <vt:r8>330900</vt:r8>
  </property>
  <property fmtid="{D5CDD505-2E9C-101B-9397-08002B2CF9AE}" pid="4" name="xd_Signature">
    <vt:bool>false</vt:bool>
  </property>
  <property fmtid="{D5CDD505-2E9C-101B-9397-08002B2CF9AE}" pid="5" name="xd_ProgID">
    <vt:lpwstr/>
  </property>
  <property fmtid="{D5CDD505-2E9C-101B-9397-08002B2CF9AE}" pid="6" name="TemplateUrl">
    <vt:lpwstr/>
  </property>
  <property fmtid="{D5CDD505-2E9C-101B-9397-08002B2CF9AE}" pid="7" name="ComplianceAssetId">
    <vt:lpwstr/>
  </property>
  <property fmtid="{D5CDD505-2E9C-101B-9397-08002B2CF9AE}" pid="8" name="_ExtendedDescription">
    <vt:lpwstr/>
  </property>
  <property fmtid="{D5CDD505-2E9C-101B-9397-08002B2CF9AE}" pid="9" name="TriggerFlowInfo">
    <vt:lpwstr/>
  </property>
  <property fmtid="{D5CDD505-2E9C-101B-9397-08002B2CF9AE}" pid="10" name="MediaServiceImageTags">
    <vt:lpwstr/>
  </property>
  <property fmtid="{D5CDD505-2E9C-101B-9397-08002B2CF9AE}" pid="11" name="_SourceUrl">
    <vt:lpwstr/>
  </property>
  <property fmtid="{D5CDD505-2E9C-101B-9397-08002B2CF9AE}" pid="12" name="_SharedFileIndex">
    <vt:lpwstr/>
  </property>
</Properties>
</file>