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259" r:id="rId6"/>
    <p:sldId id="262" r:id="rId7"/>
    <p:sldId id="265" r:id="rId8"/>
    <p:sldId id="267" r:id="rId9"/>
    <p:sldId id="270" r:id="rId10"/>
    <p:sldId id="271" r:id="rId11"/>
    <p:sldId id="277" r:id="rId12"/>
    <p:sldId id="280" r:id="rId13"/>
    <p:sldId id="281" r:id="rId14"/>
    <p:sldId id="282" r:id="rId15"/>
    <p:sldId id="276" r:id="rId16"/>
    <p:sldId id="283" r:id="rId17"/>
    <p:sldId id="278" r:id="rId18"/>
    <p:sldId id="284" r:id="rId19"/>
    <p:sldId id="274" r:id="rId20"/>
    <p:sldId id="272" r:id="rId21"/>
    <p:sldId id="263" r:id="rId22"/>
    <p:sldId id="273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262"/>
    <a:srgbClr val="328485"/>
    <a:srgbClr val="4472C4"/>
    <a:srgbClr val="194A5B"/>
    <a:srgbClr val="8BBEE7"/>
    <a:srgbClr val="7CC4B6"/>
    <a:srgbClr val="409C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EDD89-9A45-474D-8E69-D52A348F1273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AE0F2-55F0-49B8-8FD0-83330BD1DD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998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7CD6A-F96D-4C4F-9DD7-D149C47EE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6F65C2-5833-44B3-BC9E-A3E1B37E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00379-A077-4E4B-855F-D216727E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43365-EC25-4EAA-A183-0DCDCB48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F2229-424E-49A9-8AC2-A43660C4E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52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1B2C-C1A9-45F8-88D9-C42A12AFB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4605C6-D6DE-4BAD-AE3A-E43130DD5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639EB-9BB1-44D0-B787-F8A78A4FB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B1891-069F-48D9-9FC2-7464A23C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316F6-57C8-4EA1-AEC2-60B8651E1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15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AAEBF0-A830-48AA-A71E-8551F9E241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22090-25DE-4949-9113-85F2F24EA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8084C-36BC-4A26-9B80-C5DB4DA1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6B7E1-28F2-4B87-A3CC-E90129BC4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AC528-14F1-4A81-ADB0-31BE0F081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76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52E51-CA54-4531-AAC3-3BCE836C8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F867E-BA6A-46BA-AF37-ADEB72A51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4CD50-BE98-4152-A836-9E8A2A4E0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5A5AF-E606-4D67-A010-C960C1A79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18D5F-4EFF-4700-8931-8E3A8B6D3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075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F3C94-84B4-4250-9EAB-7960E7D9F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B4DADD-9BD1-4CA5-8A89-52E18644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6674-82DD-4494-ACA7-CF7727EE7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490DC-4B44-4EF3-9B3A-6EA2D505A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62350-D590-4D84-8210-AC8E9AD0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314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54DF8-28AC-45F7-9BBE-6C0C6412B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785F8-336B-4511-B5B7-DBA2DA663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D9D13-1191-459B-9F0D-53F1C5028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D5A05-2B8C-4429-8AC4-DBDE370E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5AF7D-EA85-4D6F-9CBE-A4A487284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44B56-ED1B-41B6-9B47-C12E42E92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32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7E28F-6BBA-43F6-9185-A2EBCFC65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909A3-3A71-42E3-928E-2C8ADA926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5A9EB-B825-4E4A-8643-C9A9B4D42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2DD375-B948-415B-8D8E-8871C97B5B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70C0E8-88C5-4431-ACAC-3F48EB88D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D204ED-313B-463E-BE3B-6ABCEB1F3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CB0FB2-0F2B-4CCC-A21B-32DD5F14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38170-E2E5-4365-B946-952EFD5E2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41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AC7CD-4BDC-4752-AACB-AA4FC774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3D4FC-D517-4C48-8257-110A0D93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9620F-E17F-4929-BA72-76EF7BAD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6A0F8-9276-449C-A57A-B13E5766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13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6A5287-9274-4582-B801-9B8578EDE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869121-B590-46BD-B779-A0A762F91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405A3-23BE-43B0-A2CB-A8561EF5E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10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DEB4-3922-4CFC-8924-AE4A54482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281A2-4B80-4606-B727-A3DC0839C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92385-9BEB-44EE-AB8F-E267D8BB8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F1FD8-6700-4E31-9257-C6B275343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E99A4A-3BED-49F5-8C6B-A01F1F0E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29795-F805-4E58-A778-CB3AA7D7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25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ED669-C6BD-4DA1-A692-C453CEC5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26CCA2-F30D-48D4-9A5A-5F0DD1140E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27FE5-7E0C-42E3-8FBB-67341E671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6E6E7-1170-425E-B82F-F6BB5B5CA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80A80-864B-4D86-8137-24101ABAC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71B05-B43F-48CC-8FD2-58E9C1486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23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28F66A-F18E-4F37-8173-D99216BE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279CE-EFD0-4BD6-BDC4-4334D3CE3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35D44-F582-4821-9F34-BCE9537BD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90696-1C25-4F46-AA75-3519DA08C29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3E114-BBF9-4529-BF6A-C04F87120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D8559-2B3D-4225-B43F-49581EB6A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F62BF-AE87-4817-9A39-49085038F6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20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hyperlink" Target="https://www.ncbi.nlm.nih.gov/pmc/articles/PMC6863350/" TargetMode="External"/><Relationship Id="rId18" Type="http://schemas.openxmlformats.org/officeDocument/2006/relationships/image" Target="../media/image54.jpeg"/><Relationship Id="rId3" Type="http://schemas.openxmlformats.org/officeDocument/2006/relationships/hyperlink" Target="https://www.irishtimes.com/news/world/europe/microplastics-found-in-human-blood-1.4842301" TargetMode="External"/><Relationship Id="rId7" Type="http://schemas.openxmlformats.org/officeDocument/2006/relationships/hyperlink" Target="https://journal.medizzy.com/microplastics-discovered-in-human-lung-tissue/" TargetMode="External"/><Relationship Id="rId12" Type="http://schemas.openxmlformats.org/officeDocument/2006/relationships/image" Target="../media/image50.png"/><Relationship Id="rId17" Type="http://schemas.openxmlformats.org/officeDocument/2006/relationships/image" Target="../media/image53.jpeg"/><Relationship Id="rId2" Type="http://schemas.openxmlformats.org/officeDocument/2006/relationships/image" Target="../media/image4.png"/><Relationship Id="rId16" Type="http://schemas.openxmlformats.org/officeDocument/2006/relationships/image" Target="../media/image52.png"/><Relationship Id="rId20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hyperlink" Target="https://www.ncbi.nlm.nih.gov/pmc/articles/PMC7171031/" TargetMode="External"/><Relationship Id="rId5" Type="http://schemas.openxmlformats.org/officeDocument/2006/relationships/hyperlink" Target="https://www.digitaljournal.com/tech-science/microplastics-found-deep-in-the-lungs-of-living-humans-fhttps:/www.digitaljournal.com/tech-science/microplastics-found-deep-in-the-lungs-of-living-humans-for-the-first-time/articleor-the-first-time/article" TargetMode="External"/><Relationship Id="rId15" Type="http://schemas.openxmlformats.org/officeDocument/2006/relationships/hyperlink" Target="https://pubmed.ncbi.nlm.nih.gov/33669327/" TargetMode="External"/><Relationship Id="rId10" Type="http://schemas.openxmlformats.org/officeDocument/2006/relationships/image" Target="../media/image49.png"/><Relationship Id="rId19" Type="http://schemas.openxmlformats.org/officeDocument/2006/relationships/image" Target="../media/image55.jpeg"/><Relationship Id="rId4" Type="http://schemas.openxmlformats.org/officeDocument/2006/relationships/image" Target="../media/image46.png"/><Relationship Id="rId9" Type="http://schemas.openxmlformats.org/officeDocument/2006/relationships/hyperlink" Target="https://www.ncbi.nlm.nih.gov/pmc/articles/PMC8308544/" TargetMode="External"/><Relationship Id="rId1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hyperlink" Target="https://commons.wikimedia.org/wiki/File:YouTube_full-color_icon_(2017).svg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en.wikipedia.org/wiki/File:Instagram_logo_2016.svg" TargetMode="External"/><Relationship Id="rId12" Type="http://schemas.openxmlformats.org/officeDocument/2006/relationships/image" Target="../media/image7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hyperlink" Target="http://2017.igem.org/Team:Macquarie_Australia" TargetMode="External"/><Relationship Id="rId5" Type="http://schemas.openxmlformats.org/officeDocument/2006/relationships/hyperlink" Target="https://commons.wikimedia.org/wiki/File:LinkedIn_logo_initials.png" TargetMode="External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hyperlink" Target="https://freepngimg.com/png/60060-blue-symbol-square-facebook-social-free-download-png-h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blicdomainpictures.net/view-image.php?image=213650&amp;picture=cigaretta-csikk-a-homokban" TargetMode="External"/><Relationship Id="rId13" Type="http://schemas.openxmlformats.org/officeDocument/2006/relationships/image" Target="../media/image18.tiff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12" Type="http://schemas.openxmlformats.org/officeDocument/2006/relationships/hyperlink" Target="http://mantlin.blogspot.com/2015/04/sacchetto-di-plastica-disastro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11" Type="http://schemas.openxmlformats.org/officeDocument/2006/relationships/image" Target="../media/image17.jpg"/><Relationship Id="rId5" Type="http://schemas.openxmlformats.org/officeDocument/2006/relationships/image" Target="../media/image13.jpeg"/><Relationship Id="rId15" Type="http://schemas.openxmlformats.org/officeDocument/2006/relationships/image" Target="../media/image20.jpeg"/><Relationship Id="rId10" Type="http://schemas.openxmlformats.org/officeDocument/2006/relationships/hyperlink" Target="https://www.goodfreephotos.com/textures/river-water.jpg.php" TargetMode="External"/><Relationship Id="rId4" Type="http://schemas.openxmlformats.org/officeDocument/2006/relationships/image" Target="../media/image12.jpeg"/><Relationship Id="rId9" Type="http://schemas.openxmlformats.org/officeDocument/2006/relationships/image" Target="../media/image16.jpg"/><Relationship Id="rId14" Type="http://schemas.openxmlformats.org/officeDocument/2006/relationships/image" Target="../media/image19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hyperlink" Target="https://saverosecreek.org/?cat=1" TargetMode="External"/><Relationship Id="rId7" Type="http://schemas.openxmlformats.org/officeDocument/2006/relationships/hyperlink" Target="https://www.flickr.com/photos/taylar/31652153502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hyperlink" Target="http://www.pixnio.com/miscellaneous/junkyards-pictures/litter-pollution-in-wetland-area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22.jpg"/><Relationship Id="rId9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tiff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tiff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1362" y="340322"/>
            <a:ext cx="5690730" cy="1496867"/>
          </a:xfrm>
          <a:solidFill>
            <a:srgbClr val="409CBF">
              <a:alpha val="50196"/>
            </a:srgbClr>
          </a:solidFill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Chemistry of Plastic </a:t>
            </a:r>
            <a:r>
              <a:rPr lang="en-US" sz="3200" dirty="0">
                <a:solidFill>
                  <a:schemeClr val="bg1"/>
                </a:solidFill>
                <a:latin typeface="Bahnschrift SemiBold" panose="020B0502040204020203" pitchFamily="34" charset="0"/>
              </a:rPr>
              <a:t>Plastic degradation and what this means for our oceans</a:t>
            </a:r>
            <a:endParaRPr lang="en-US" sz="40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1E97914-BAE2-40F7-AF42-7BE9A5A6F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6" y="-54792"/>
            <a:ext cx="5001362" cy="1659195"/>
          </a:xfrm>
          <a:prstGeom prst="rect">
            <a:avLst/>
          </a:prstGeom>
        </p:spPr>
      </p:pic>
      <p:sp>
        <p:nvSpPr>
          <p:cNvPr id="7" name="object 6" descr="Blue rectangle">
            <a:extLst>
              <a:ext uri="{FF2B5EF4-FFF2-40B4-BE49-F238E27FC236}">
                <a16:creationId xmlns:a16="http://schemas.microsoft.com/office/drawing/2014/main" id="{F9E42100-2676-4CD6-8F90-0ECF495BD459}"/>
              </a:ext>
            </a:extLst>
          </p:cNvPr>
          <p:cNvSpPr/>
          <p:nvPr/>
        </p:nvSpPr>
        <p:spPr>
          <a:xfrm>
            <a:off x="6320683" y="3537284"/>
            <a:ext cx="5690730" cy="2980394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rgbClr val="409CBF">
              <a:alpha val="80000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C9C908F-CD45-4364-BAED-48826A4B0EC2}"/>
              </a:ext>
            </a:extLst>
          </p:cNvPr>
          <p:cNvSpPr txBox="1">
            <a:spLocks/>
          </p:cNvSpPr>
          <p:nvPr/>
        </p:nvSpPr>
        <p:spPr>
          <a:xfrm>
            <a:off x="7263565" y="3619090"/>
            <a:ext cx="3748033" cy="7493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latin typeface="Bahnschrift SemiBold Condensed" panose="020B0502040204020203" pitchFamily="34" charset="0"/>
              </a:rPr>
              <a:t>Our Mission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D116B31-6869-4996-B02E-008803AE6EAD}"/>
              </a:ext>
            </a:extLst>
          </p:cNvPr>
          <p:cNvSpPr txBox="1">
            <a:spLocks/>
          </p:cNvSpPr>
          <p:nvPr/>
        </p:nvSpPr>
        <p:spPr>
          <a:xfrm>
            <a:off x="6594707" y="4415786"/>
            <a:ext cx="5085748" cy="21018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en-US" sz="2800" b="1" i="1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Cabin"/>
              </a:rPr>
              <a:t>Preserving the marine environment by promoting sustainable maritime industry best practices and educating the public to Save Our Seas</a:t>
            </a:r>
          </a:p>
        </p:txBody>
      </p:sp>
      <p:sp>
        <p:nvSpPr>
          <p:cNvPr id="10" name="object 9" descr="Beige rectangle">
            <a:extLst>
              <a:ext uri="{FF2B5EF4-FFF2-40B4-BE49-F238E27FC236}">
                <a16:creationId xmlns:a16="http://schemas.microsoft.com/office/drawing/2014/main" id="{B4011D43-CC02-4A4F-B815-40DA8C8D84D1}"/>
              </a:ext>
            </a:extLst>
          </p:cNvPr>
          <p:cNvSpPr/>
          <p:nvPr/>
        </p:nvSpPr>
        <p:spPr>
          <a:xfrm>
            <a:off x="7263565" y="4370067"/>
            <a:ext cx="3748033" cy="45719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16" y="0"/>
                </a:lnTo>
              </a:path>
            </a:pathLst>
          </a:custGeom>
          <a:ln w="54863">
            <a:solidFill>
              <a:schemeClr val="bg2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93BD05-E22D-4595-BA3D-95FFA45587CC}"/>
              </a:ext>
            </a:extLst>
          </p:cNvPr>
          <p:cNvSpPr txBox="1"/>
          <p:nvPr/>
        </p:nvSpPr>
        <p:spPr>
          <a:xfrm>
            <a:off x="143779" y="3828283"/>
            <a:ext cx="54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#SAVEOURSEAS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0A4234-D980-4E44-8FD4-975A1791C038}"/>
              </a:ext>
            </a:extLst>
          </p:cNvPr>
          <p:cNvSpPr txBox="1"/>
          <p:nvPr/>
        </p:nvSpPr>
        <p:spPr>
          <a:xfrm rot="16200000">
            <a:off x="-2464777" y="3707269"/>
            <a:ext cx="54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49C8A1-C32C-4CC4-9AC4-181C8BD3A41F}"/>
              </a:ext>
            </a:extLst>
          </p:cNvPr>
          <p:cNvSpPr txBox="1"/>
          <p:nvPr/>
        </p:nvSpPr>
        <p:spPr>
          <a:xfrm>
            <a:off x="1307962" y="6252583"/>
            <a:ext cx="1376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Maritime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5D59FA-4766-48D3-AB29-F3C182896DCC}"/>
              </a:ext>
            </a:extLst>
          </p:cNvPr>
          <p:cNvSpPr txBox="1"/>
          <p:nvPr/>
        </p:nvSpPr>
        <p:spPr>
          <a:xfrm rot="5400000">
            <a:off x="1797961" y="5971142"/>
            <a:ext cx="1376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Protection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67BF38-0063-4C4D-8366-DC3C42446203}"/>
              </a:ext>
            </a:extLst>
          </p:cNvPr>
          <p:cNvSpPr txBox="1"/>
          <p:nvPr/>
        </p:nvSpPr>
        <p:spPr>
          <a:xfrm>
            <a:off x="1127402" y="5241236"/>
            <a:ext cx="1637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28485"/>
                </a:solidFill>
                <a:latin typeface="Bahnschrift Light Condensed" panose="020B0502040204020203" pitchFamily="34" charset="0"/>
              </a:rPr>
              <a:t>Conservation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210831-2A01-4AA4-813C-8BF8164DA40A}"/>
              </a:ext>
            </a:extLst>
          </p:cNvPr>
          <p:cNvSpPr txBox="1"/>
          <p:nvPr/>
        </p:nvSpPr>
        <p:spPr>
          <a:xfrm>
            <a:off x="615780" y="6151987"/>
            <a:ext cx="996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328485"/>
                </a:solidFill>
                <a:latin typeface="Bahnschrift Light Condensed" panose="020B0502040204020203" pitchFamily="34" charset="0"/>
              </a:rPr>
              <a:t>K-12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6CD8CA-C2BB-411F-91D6-4D20E7478087}"/>
              </a:ext>
            </a:extLst>
          </p:cNvPr>
          <p:cNvSpPr txBox="1"/>
          <p:nvPr/>
        </p:nvSpPr>
        <p:spPr>
          <a:xfrm>
            <a:off x="1723714" y="2605007"/>
            <a:ext cx="1774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Sustainability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E1A5B2-D534-42D5-B806-CE0579C24C8A}"/>
              </a:ext>
            </a:extLst>
          </p:cNvPr>
          <p:cNvSpPr txBox="1"/>
          <p:nvPr/>
        </p:nvSpPr>
        <p:spPr>
          <a:xfrm rot="16200000">
            <a:off x="688257" y="4447554"/>
            <a:ext cx="1376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Educate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A45E9B-AB73-4078-B4B8-C99A55E5BE05}"/>
              </a:ext>
            </a:extLst>
          </p:cNvPr>
          <p:cNvSpPr txBox="1"/>
          <p:nvPr/>
        </p:nvSpPr>
        <p:spPr>
          <a:xfrm>
            <a:off x="1035782" y="2248721"/>
            <a:ext cx="1376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Activate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82F7D8-BCFA-4045-B2F9-8F33DD892014}"/>
              </a:ext>
            </a:extLst>
          </p:cNvPr>
          <p:cNvSpPr txBox="1"/>
          <p:nvPr/>
        </p:nvSpPr>
        <p:spPr>
          <a:xfrm>
            <a:off x="143779" y="3512167"/>
            <a:ext cx="1376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28485"/>
                </a:solidFill>
                <a:latin typeface="Bahnschrift Light Condensed" panose="020B0502040204020203" pitchFamily="34" charset="0"/>
              </a:rPr>
              <a:t>Advocate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21F09B-5D65-4746-BD2E-669601BBF259}"/>
              </a:ext>
            </a:extLst>
          </p:cNvPr>
          <p:cNvSpPr txBox="1"/>
          <p:nvPr/>
        </p:nvSpPr>
        <p:spPr>
          <a:xfrm>
            <a:off x="1080652" y="2740694"/>
            <a:ext cx="1891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328485"/>
                </a:solidFill>
                <a:latin typeface="Bahnschrift Light Condensed" panose="020B0502040204020203" pitchFamily="34" charset="0"/>
              </a:rPr>
              <a:t>Environment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37A54E-4F45-4DA3-9C85-843F1400D047}"/>
              </a:ext>
            </a:extLst>
          </p:cNvPr>
          <p:cNvSpPr txBox="1"/>
          <p:nvPr/>
        </p:nvSpPr>
        <p:spPr>
          <a:xfrm>
            <a:off x="1639699" y="4443858"/>
            <a:ext cx="1521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Community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1CF023-D12E-480A-A8A9-378004EB6BF4}"/>
              </a:ext>
            </a:extLst>
          </p:cNvPr>
          <p:cNvSpPr txBox="1"/>
          <p:nvPr/>
        </p:nvSpPr>
        <p:spPr>
          <a:xfrm rot="5400000">
            <a:off x="154365" y="5000605"/>
            <a:ext cx="1585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Collaboration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85901F-421E-451C-B7E8-7042D5E7A88B}"/>
              </a:ext>
            </a:extLst>
          </p:cNvPr>
          <p:cNvSpPr txBox="1"/>
          <p:nvPr/>
        </p:nvSpPr>
        <p:spPr>
          <a:xfrm rot="16200000">
            <a:off x="-397066" y="2653761"/>
            <a:ext cx="1376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Awareness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B6B0FD-7ADA-4342-B070-C4F3D9AA56E9}"/>
              </a:ext>
            </a:extLst>
          </p:cNvPr>
          <p:cNvSpPr txBox="1"/>
          <p:nvPr/>
        </p:nvSpPr>
        <p:spPr>
          <a:xfrm rot="5400000">
            <a:off x="2486038" y="2858077"/>
            <a:ext cx="1541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Maritime Industry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047410-1048-497F-B704-AC2BC72F9E7B}"/>
              </a:ext>
            </a:extLst>
          </p:cNvPr>
          <p:cNvSpPr txBox="1"/>
          <p:nvPr/>
        </p:nvSpPr>
        <p:spPr>
          <a:xfrm>
            <a:off x="185655" y="1645096"/>
            <a:ext cx="1513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Leadership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1EA126-1CA7-4844-94E0-3737CA5AD4DB}"/>
              </a:ext>
            </a:extLst>
          </p:cNvPr>
          <p:cNvSpPr txBox="1"/>
          <p:nvPr/>
        </p:nvSpPr>
        <p:spPr>
          <a:xfrm>
            <a:off x="739282" y="2435596"/>
            <a:ext cx="1323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Change</a:t>
            </a:r>
            <a:endParaRPr lang="en-US" sz="1600" dirty="0">
              <a:solidFill>
                <a:srgbClr val="262262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D6F4EB-BE39-41E6-A69A-3F565664EAAC}"/>
              </a:ext>
            </a:extLst>
          </p:cNvPr>
          <p:cNvSpPr txBox="1"/>
          <p:nvPr/>
        </p:nvSpPr>
        <p:spPr>
          <a:xfrm>
            <a:off x="526747" y="3208885"/>
            <a:ext cx="1861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Commitment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88FE39-A1AA-404E-95F3-84A783847999}"/>
              </a:ext>
            </a:extLst>
          </p:cNvPr>
          <p:cNvSpPr txBox="1"/>
          <p:nvPr/>
        </p:nvSpPr>
        <p:spPr>
          <a:xfrm>
            <a:off x="1847706" y="2114892"/>
            <a:ext cx="1376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Educate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C4C1FB-9816-45F4-8753-85D022E10A35}"/>
              </a:ext>
            </a:extLst>
          </p:cNvPr>
          <p:cNvSpPr txBox="1"/>
          <p:nvPr/>
        </p:nvSpPr>
        <p:spPr>
          <a:xfrm rot="16200000">
            <a:off x="1104258" y="1464501"/>
            <a:ext cx="1376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328485"/>
                </a:solidFill>
                <a:latin typeface="Bahnschrift Light Condensed" panose="020B0502040204020203" pitchFamily="34" charset="0"/>
              </a:rPr>
              <a:t>Advocate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12CAD3-6ADB-4FEE-BE2F-D736E42D1D95}"/>
              </a:ext>
            </a:extLst>
          </p:cNvPr>
          <p:cNvSpPr txBox="1"/>
          <p:nvPr/>
        </p:nvSpPr>
        <p:spPr>
          <a:xfrm>
            <a:off x="845762" y="5794225"/>
            <a:ext cx="1376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Sustainable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BDB105-1762-46F3-8F74-776809FB1709}"/>
              </a:ext>
            </a:extLst>
          </p:cNvPr>
          <p:cNvSpPr txBox="1"/>
          <p:nvPr/>
        </p:nvSpPr>
        <p:spPr>
          <a:xfrm>
            <a:off x="1837543" y="3553059"/>
            <a:ext cx="1323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Marine Debris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348714-9F3C-4430-BF6C-21E1ACE32AE7}"/>
              </a:ext>
            </a:extLst>
          </p:cNvPr>
          <p:cNvSpPr txBox="1"/>
          <p:nvPr/>
        </p:nvSpPr>
        <p:spPr>
          <a:xfrm>
            <a:off x="42719" y="1360981"/>
            <a:ext cx="2141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Marine Environment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6999D1-EEB5-4F23-B01D-7A8B0FF48AFC}"/>
              </a:ext>
            </a:extLst>
          </p:cNvPr>
          <p:cNvSpPr txBox="1"/>
          <p:nvPr/>
        </p:nvSpPr>
        <p:spPr>
          <a:xfrm>
            <a:off x="2073096" y="3282821"/>
            <a:ext cx="1376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Advocate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DC9B409-7892-4FB6-B04D-62814693E58D}"/>
              </a:ext>
            </a:extLst>
          </p:cNvPr>
          <p:cNvSpPr txBox="1"/>
          <p:nvPr/>
        </p:nvSpPr>
        <p:spPr>
          <a:xfrm>
            <a:off x="1643171" y="4850924"/>
            <a:ext cx="1082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Leadership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686F3A-D7A2-4A35-A03B-E29A62D2FD99}"/>
              </a:ext>
            </a:extLst>
          </p:cNvPr>
          <p:cNvSpPr txBox="1"/>
          <p:nvPr/>
        </p:nvSpPr>
        <p:spPr>
          <a:xfrm>
            <a:off x="2182260" y="1763035"/>
            <a:ext cx="1585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28485"/>
                </a:solidFill>
                <a:latin typeface="Bahnschrift Light Condensed" panose="020B0502040204020203" pitchFamily="34" charset="0"/>
              </a:rPr>
              <a:t>Collaboration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162AAE8-F68D-4978-B1ED-7713722B74DA}"/>
              </a:ext>
            </a:extLst>
          </p:cNvPr>
          <p:cNvSpPr txBox="1"/>
          <p:nvPr/>
        </p:nvSpPr>
        <p:spPr>
          <a:xfrm>
            <a:off x="81493" y="4710552"/>
            <a:ext cx="1376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Support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A5DE19D-EBBD-45CC-9339-1942D715F90C}"/>
              </a:ext>
            </a:extLst>
          </p:cNvPr>
          <p:cNvSpPr txBox="1"/>
          <p:nvPr/>
        </p:nvSpPr>
        <p:spPr>
          <a:xfrm rot="16200000">
            <a:off x="331481" y="2628494"/>
            <a:ext cx="996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K-12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411F95-58C6-4B30-9491-8C1DB5A580D3}"/>
              </a:ext>
            </a:extLst>
          </p:cNvPr>
          <p:cNvSpPr txBox="1"/>
          <p:nvPr/>
        </p:nvSpPr>
        <p:spPr>
          <a:xfrm>
            <a:off x="72978" y="5042948"/>
            <a:ext cx="1513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Values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41A110B-A30D-4E29-BA0B-63717416E3A8}"/>
              </a:ext>
            </a:extLst>
          </p:cNvPr>
          <p:cNvSpPr txBox="1"/>
          <p:nvPr/>
        </p:nvSpPr>
        <p:spPr>
          <a:xfrm>
            <a:off x="360809" y="2030604"/>
            <a:ext cx="1376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Development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1FC000-83F7-462B-B13B-782C08117599}"/>
              </a:ext>
            </a:extLst>
          </p:cNvPr>
          <p:cNvSpPr txBox="1"/>
          <p:nvPr/>
        </p:nvSpPr>
        <p:spPr>
          <a:xfrm>
            <a:off x="1952265" y="1307496"/>
            <a:ext cx="2493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Responsibility</a:t>
            </a:r>
          </a:p>
        </p:txBody>
      </p:sp>
    </p:spTree>
    <p:extLst>
      <p:ext uri="{BB962C8B-B14F-4D97-AF65-F5344CB8AC3E}">
        <p14:creationId xmlns:p14="http://schemas.microsoft.com/office/powerpoint/2010/main" val="459810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66333"/>
          </a:xfrm>
          <a:noFill/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Polystyrene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2274B-DEC1-431E-AF4A-D8A25623D28A}"/>
              </a:ext>
            </a:extLst>
          </p:cNvPr>
          <p:cNvSpPr txBox="1"/>
          <p:nvPr/>
        </p:nvSpPr>
        <p:spPr>
          <a:xfrm>
            <a:off x="198815" y="1689449"/>
            <a:ext cx="706188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Abadi Extra Light" panose="020B0204020104020204" pitchFamily="34" charset="0"/>
              </a:rPr>
              <a:t>Foam and transparent plastic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262262"/>
              </a:solidFill>
              <a:latin typeface="Abadi Extra Light" panose="020B0204020104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Thermoset material </a:t>
            </a:r>
            <a:r>
              <a:rPr lang="en-US" sz="3200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  <a:t> rigid, heat resistant, little degradation</a:t>
            </a:r>
            <a:br>
              <a:rPr lang="en-US" sz="3200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</a:br>
            <a:endParaRPr lang="en-US" sz="3200" dirty="0">
              <a:solidFill>
                <a:srgbClr val="262262"/>
              </a:solidFill>
              <a:latin typeface="Abadi Extra Light" panose="020B0204020104020204" pitchFamily="34" charset="0"/>
              <a:sym typeface="Wingdings" panose="05000000000000000000" pitchFamily="2" charset="2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Abadi Extra Light" panose="020B0204020104020204" pitchFamily="34" charset="0"/>
              </a:rPr>
              <a:t>Styrofoam is a thermal insulator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262262"/>
              </a:solidFill>
              <a:latin typeface="Abadi Extra Light" panose="020B0204020104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High</a:t>
            </a:r>
            <a:r>
              <a:rPr lang="en-US" sz="3200" dirty="0">
                <a:solidFill>
                  <a:srgbClr val="262262"/>
                </a:solidFill>
                <a:latin typeface="Abadi Extra Light" panose="020B0204020104020204" pitchFamily="34" charset="0"/>
              </a:rPr>
              <a:t> </a:t>
            </a:r>
            <a:r>
              <a:rPr lang="en-US" sz="32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melting point (210 – 249</a:t>
            </a:r>
            <a:r>
              <a:rPr lang="en-US" sz="3200" b="0" i="0" dirty="0">
                <a:solidFill>
                  <a:srgbClr val="262262"/>
                </a:solidFill>
                <a:effectLst/>
                <a:latin typeface="Abadi Extra Light" panose="020B0204020104020204" pitchFamily="34" charset="0"/>
              </a:rPr>
              <a:t>°C</a:t>
            </a:r>
            <a:r>
              <a:rPr lang="en-US" sz="3200" b="1" i="0" dirty="0">
                <a:solidFill>
                  <a:srgbClr val="262262"/>
                </a:solidFill>
                <a:effectLst/>
                <a:latin typeface="Abadi Extra Light" panose="020B0204020104020204" pitchFamily="34" charset="0"/>
              </a:rPr>
              <a:t>)</a:t>
            </a:r>
            <a:endParaRPr lang="en-US" sz="3200" b="0" i="0" dirty="0">
              <a:solidFill>
                <a:srgbClr val="262262"/>
              </a:solidFill>
              <a:effectLst/>
              <a:latin typeface="Abadi Extra Light" panose="020B0204020104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0266E3-AB99-4112-977D-092FAF09C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9784" y="1244680"/>
            <a:ext cx="2229323" cy="1107651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994E6FC4-6087-4D8A-BAF1-10E9D38C2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023" y="2243274"/>
            <a:ext cx="3182768" cy="318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193A2B39-4F4E-4592-A0D8-C5A03A3F9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4"/>
          <a:stretch/>
        </p:blipFill>
        <p:spPr bwMode="auto">
          <a:xfrm>
            <a:off x="9918623" y="3981873"/>
            <a:ext cx="2229324" cy="253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907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61552" y="-211042"/>
            <a:ext cx="12192000" cy="1566333"/>
          </a:xfrm>
          <a:noFill/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Polyethylene Terephthalate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2274B-DEC1-431E-AF4A-D8A25623D28A}"/>
              </a:ext>
            </a:extLst>
          </p:cNvPr>
          <p:cNvSpPr txBox="1"/>
          <p:nvPr/>
        </p:nvSpPr>
        <p:spPr>
          <a:xfrm>
            <a:off x="198815" y="1689449"/>
            <a:ext cx="801416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The world’s </a:t>
            </a: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most useful 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plastic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rgbClr val="262262"/>
              </a:solidFill>
              <a:latin typeface="Abadi Extra Light" panose="020B0204020104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Naturally </a:t>
            </a: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transparent &amp; semi-crystalline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 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  <a:t>Resistant to water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rgbClr val="262262"/>
              </a:solidFill>
              <a:latin typeface="Abadi Extra Light" panose="020B0204020104020204" pitchFamily="34" charset="0"/>
              <a:sym typeface="Wingdings" panose="05000000000000000000" pitchFamily="2" charset="2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  <a:t>High strength 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  <a:t>to weight ratio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rgbClr val="262262"/>
              </a:solidFill>
              <a:latin typeface="Abadi Extra Light" panose="020B0204020104020204" pitchFamily="34" charset="0"/>
              <a:sym typeface="Wingdings" panose="05000000000000000000" pitchFamily="2" charset="2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  <a:t>3D printing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rgbClr val="262262"/>
              </a:solidFill>
              <a:latin typeface="Abadi Extra Light" panose="020B0204020104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High melting point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 (260</a:t>
            </a:r>
            <a:r>
              <a:rPr lang="en-US" sz="2800" i="0" dirty="0">
                <a:solidFill>
                  <a:srgbClr val="262262"/>
                </a:solidFill>
                <a:effectLst/>
                <a:latin typeface="Abadi Extra Light" panose="020B0204020104020204" pitchFamily="34" charset="0"/>
              </a:rPr>
              <a:t>°C)</a:t>
            </a:r>
          </a:p>
        </p:txBody>
      </p:sp>
      <p:pic>
        <p:nvPicPr>
          <p:cNvPr id="8" name="Picture 7" descr="A close-up of a jar of peanut butter&#10;&#10;Description automatically generated with low confidence">
            <a:extLst>
              <a:ext uri="{FF2B5EF4-FFF2-40B4-BE49-F238E27FC236}">
                <a16:creationId xmlns:a16="http://schemas.microsoft.com/office/drawing/2014/main" id="{5227E63C-C9A8-4AEE-B823-E62C6252E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984" y="2521679"/>
            <a:ext cx="2037653" cy="1253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BFECD8-FEDA-4034-A913-777348B62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9242" y="2015170"/>
            <a:ext cx="2572149" cy="1413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C5F359BB-6E24-4591-A774-E893B9C6E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257" y="4109777"/>
            <a:ext cx="4227191" cy="2295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ee the source image">
            <a:extLst>
              <a:ext uri="{FF2B5EF4-FFF2-40B4-BE49-F238E27FC236}">
                <a16:creationId xmlns:a16="http://schemas.microsoft.com/office/drawing/2014/main" id="{F07B38BD-2892-47B2-AAAA-32ACF898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132" y="278162"/>
            <a:ext cx="1015656" cy="132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618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66333"/>
          </a:xfrm>
          <a:noFill/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Degradation of Plastics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2274B-DEC1-431E-AF4A-D8A25623D28A}"/>
              </a:ext>
            </a:extLst>
          </p:cNvPr>
          <p:cNvSpPr txBox="1"/>
          <p:nvPr/>
        </p:nvSpPr>
        <p:spPr>
          <a:xfrm>
            <a:off x="136937" y="1566333"/>
            <a:ext cx="687900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Process: 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Chemical reaction from light, heat and water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UV radiation initiates breakdown, followed by hydrolysis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262262"/>
              </a:solidFill>
              <a:latin typeface="Bahnschrift Light Condensed" panose="020B0502040204020203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Factors that affect rate: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Polymer surface (macro versus micro)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Heteroatomic versus homoatomic  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Additives for stability  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3200" dirty="0">
              <a:solidFill>
                <a:srgbClr val="262262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664906-86DB-4A72-84C5-077B5122052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7015942" y="1741711"/>
            <a:ext cx="1899759" cy="2075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012C2C8-0D65-4F41-ADF7-1CDC6175815D}"/>
              </a:ext>
            </a:extLst>
          </p:cNvPr>
          <p:cNvSpPr/>
          <p:nvPr/>
        </p:nvSpPr>
        <p:spPr>
          <a:xfrm>
            <a:off x="7858688" y="2359594"/>
            <a:ext cx="788565" cy="88923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412A7A57-2466-44B0-9D63-D102835D8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942" y="4250602"/>
            <a:ext cx="4771505" cy="2385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ee the source image">
            <a:extLst>
              <a:ext uri="{FF2B5EF4-FFF2-40B4-BE49-F238E27FC236}">
                <a16:creationId xmlns:a16="http://schemas.microsoft.com/office/drawing/2014/main" id="{D78D496E-6A77-4CB6-81CE-53BEA1FD5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4975">
            <a:off x="9758447" y="1903977"/>
            <a:ext cx="1899759" cy="202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75DAD88-FEA6-4531-8EA4-68F0258CCA5F}"/>
              </a:ext>
            </a:extLst>
          </p:cNvPr>
          <p:cNvSpPr txBox="1"/>
          <p:nvPr/>
        </p:nvSpPr>
        <p:spPr>
          <a:xfrm rot="21151858">
            <a:off x="9963522" y="2277035"/>
            <a:ext cx="18438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Do plastics break down completely? </a:t>
            </a:r>
          </a:p>
        </p:txBody>
      </p:sp>
    </p:spTree>
    <p:extLst>
      <p:ext uri="{BB962C8B-B14F-4D97-AF65-F5344CB8AC3E}">
        <p14:creationId xmlns:p14="http://schemas.microsoft.com/office/powerpoint/2010/main" val="736728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3513"/>
          </a:xfrm>
          <a:noFill/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Degradation of Plastics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4FD8FDB2-4BDF-4CE9-932B-6DBAD5BC2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678416"/>
              </p:ext>
            </p:extLst>
          </p:nvPr>
        </p:nvGraphicFramePr>
        <p:xfrm>
          <a:off x="0" y="1511844"/>
          <a:ext cx="12181114" cy="493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676">
                  <a:extLst>
                    <a:ext uri="{9D8B030D-6E8A-4147-A177-3AD203B41FA5}">
                      <a16:colId xmlns:a16="http://schemas.microsoft.com/office/drawing/2014/main" val="3509464943"/>
                    </a:ext>
                  </a:extLst>
                </a:gridCol>
                <a:gridCol w="3910676">
                  <a:extLst>
                    <a:ext uri="{9D8B030D-6E8A-4147-A177-3AD203B41FA5}">
                      <a16:colId xmlns:a16="http://schemas.microsoft.com/office/drawing/2014/main" val="2420861016"/>
                    </a:ext>
                  </a:extLst>
                </a:gridCol>
                <a:gridCol w="4359762">
                  <a:extLst>
                    <a:ext uri="{9D8B030D-6E8A-4147-A177-3AD203B41FA5}">
                      <a16:colId xmlns:a16="http://schemas.microsoft.com/office/drawing/2014/main" val="25332102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Bahnschrift Light Condensed" panose="020B0502040204020203" pitchFamily="34" charset="0"/>
                        </a:rPr>
                        <a:t>Polyethylene </a:t>
                      </a:r>
                      <a:endParaRPr lang="en-US" sz="32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622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Bahnschrift Light Condensed" panose="020B0502040204020203" pitchFamily="34" charset="0"/>
                        </a:rPr>
                        <a:t>Polystyrene</a:t>
                      </a:r>
                      <a:endParaRPr lang="en-US" sz="32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622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Bahnschrift Light Condensed" panose="020B0502040204020203" pitchFamily="34" charset="0"/>
                        </a:rPr>
                        <a:t>Polyethylene Terephthalate</a:t>
                      </a:r>
                      <a:endParaRPr lang="en-US" sz="3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62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196999"/>
                  </a:ext>
                </a:extLst>
              </a:tr>
              <a:tr h="69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4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400" b="0" dirty="0">
                          <a:solidFill>
                            <a:srgbClr val="262262"/>
                          </a:solidFill>
                          <a:latin typeface="Cabin"/>
                        </a:rPr>
                        <a:t>-C=C-H</a:t>
                      </a:r>
                      <a:r>
                        <a:rPr lang="en-US" sz="24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-C=CH(C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6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5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)</a:t>
                      </a:r>
                      <a:endParaRPr lang="en-US" sz="28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rgbClr val="262262"/>
                          </a:solidFill>
                          <a:latin typeface="Cabin"/>
                        </a:rPr>
                        <a:t>C=O(C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6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4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)-O-CH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-CH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-O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6574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>
                          <a:solidFill>
                            <a:srgbClr val="262262"/>
                          </a:solidFill>
                          <a:latin typeface="Cabin"/>
                        </a:rPr>
                        <a:t>UV Radiation produces alcohols, aldehydes &amp; ketones (containing O</a:t>
                      </a:r>
                      <a:r>
                        <a:rPr lang="en-US" sz="20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000" b="0" dirty="0">
                          <a:solidFill>
                            <a:srgbClr val="262262"/>
                          </a:solidFill>
                          <a:latin typeface="Cabin"/>
                        </a:rPr>
                        <a:t>)</a:t>
                      </a:r>
                    </a:p>
                    <a:p>
                      <a:endParaRPr lang="en-US" sz="20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dirty="0">
                          <a:solidFill>
                            <a:srgbClr val="262262"/>
                          </a:solidFill>
                          <a:latin typeface="Cabin"/>
                        </a:rPr>
                        <a:t>Hydrolysis breaks down free radicals to propane –</a:t>
                      </a:r>
                      <a:r>
                        <a:rPr lang="en-US" sz="2000" b="0" dirty="0" err="1">
                          <a:solidFill>
                            <a:srgbClr val="262262"/>
                          </a:solidFill>
                          <a:latin typeface="Cabin"/>
                        </a:rPr>
                        <a:t>ene</a:t>
                      </a:r>
                      <a:r>
                        <a:rPr lang="en-US" sz="2000" b="0" dirty="0">
                          <a:solidFill>
                            <a:srgbClr val="262262"/>
                          </a:solidFill>
                          <a:latin typeface="Cabin"/>
                        </a:rPr>
                        <a:t>, ethane –</a:t>
                      </a:r>
                      <a:r>
                        <a:rPr lang="en-US" sz="2000" b="0" dirty="0" err="1">
                          <a:solidFill>
                            <a:srgbClr val="262262"/>
                          </a:solidFill>
                          <a:latin typeface="Cabin"/>
                        </a:rPr>
                        <a:t>ene</a:t>
                      </a:r>
                      <a:r>
                        <a:rPr lang="en-US" sz="2000" b="0" dirty="0">
                          <a:solidFill>
                            <a:srgbClr val="262262"/>
                          </a:solidFill>
                          <a:latin typeface="Cabin"/>
                        </a:rPr>
                        <a:t>, butene </a:t>
                      </a:r>
                    </a:p>
                    <a:p>
                      <a:endParaRPr lang="en-US" sz="20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262262"/>
                          </a:solidFill>
                          <a:latin typeface="Cabin"/>
                        </a:rPr>
                        <a:t>Ending product is CO</a:t>
                      </a:r>
                      <a:r>
                        <a:rPr lang="en-US" sz="20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rgbClr val="262262"/>
                          </a:solidFill>
                          <a:latin typeface="Cabin"/>
                        </a:rPr>
                        <a:t>Process is faster because of phenyl ring (benzene)</a:t>
                      </a:r>
                    </a:p>
                    <a:p>
                      <a:endParaRPr lang="en-US" sz="18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rgbClr val="262262"/>
                          </a:solidFill>
                          <a:latin typeface="Cabin"/>
                        </a:rPr>
                        <a:t>Produces benzene, ethylbenzene, benzyl alcohols and ketones </a:t>
                      </a:r>
                    </a:p>
                    <a:p>
                      <a:endParaRPr lang="en-US" sz="18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rgbClr val="262262"/>
                          </a:solidFill>
                          <a:latin typeface="Cabin"/>
                        </a:rPr>
                        <a:t>Water resistant causes UV radiation to initial breakdown and thermolytic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8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rgbClr val="262262"/>
                          </a:solidFill>
                          <a:latin typeface="Cabin"/>
                        </a:rPr>
                        <a:t>Yellowing occurs as a result 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18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rgbClr val="262262"/>
                          </a:solidFill>
                          <a:latin typeface="Cabin"/>
                        </a:rPr>
                        <a:t>Produces carboxylic acids &amp; methyl groups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rgbClr val="26226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038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262262"/>
                          </a:solidFill>
                          <a:latin typeface="Bahnschrift SemiBold" panose="020B0502040204020203" pitchFamily="34" charset="0"/>
                        </a:rPr>
                        <a:t>Takes decades or longer to breakdown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262262"/>
                          </a:solidFill>
                          <a:latin typeface="Bahnschrift SemiBold" panose="020B0502040204020203" pitchFamily="34" charset="0"/>
                        </a:rPr>
                        <a:t>Cancer causing compounds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262262"/>
                          </a:solidFill>
                          <a:latin typeface="Bahnschrift SemiBold" panose="020B0502040204020203" pitchFamily="34" charset="0"/>
                        </a:rPr>
                        <a:t>Slow process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874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06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66333"/>
          </a:xfrm>
          <a:noFill/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Bisphenol-A (BPA)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FF0AE7-DF29-45BA-B066-8F52CC7C98F7}"/>
              </a:ext>
            </a:extLst>
          </p:cNvPr>
          <p:cNvSpPr txBox="1"/>
          <p:nvPr/>
        </p:nvSpPr>
        <p:spPr>
          <a:xfrm>
            <a:off x="293182" y="1566333"/>
            <a:ext cx="760924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Chemical used in the </a:t>
            </a:r>
            <a:r>
              <a:rPr lang="en-US" sz="2800" b="1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process of making &amp; binding plastics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Found in detergents, perfumes, cosmetics, baby powders, body lotions, sunscreens, hairsprays, deodorant, soap, nail polish, shampoo, soft vinyl toys, teething rings, shower curtains  </a:t>
            </a:r>
            <a:b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</a:br>
            <a:endParaRPr lang="en-US" sz="2800" dirty="0">
              <a:solidFill>
                <a:srgbClr val="262262"/>
              </a:solidFill>
              <a:latin typeface="Bahnschrift Light Condensed" panose="020B0502040204020203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Endocrine </a:t>
            </a:r>
            <a:r>
              <a:rPr lang="en-US" sz="2800" b="1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disruptor</a:t>
            </a:r>
            <a: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Adverse developmental, neurological and immune effects in humans and wildlife </a:t>
            </a:r>
            <a:b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</a:br>
            <a:endParaRPr lang="en-US" sz="2800" dirty="0">
              <a:solidFill>
                <a:srgbClr val="262262"/>
              </a:solidFill>
              <a:latin typeface="Bahnschrift Light Condensed" panose="020B0502040204020203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Heat causes </a:t>
            </a:r>
            <a:r>
              <a:rPr lang="en-US" sz="2800" b="1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leeching of BPA </a:t>
            </a:r>
            <a:r>
              <a:rPr lang="en-US" sz="28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from plastic to source </a:t>
            </a:r>
          </a:p>
        </p:txBody>
      </p:sp>
      <p:pic>
        <p:nvPicPr>
          <p:cNvPr id="5124" name="Picture 4" descr="See the source image">
            <a:extLst>
              <a:ext uri="{FF2B5EF4-FFF2-40B4-BE49-F238E27FC236}">
                <a16:creationId xmlns:a16="http://schemas.microsoft.com/office/drawing/2014/main" id="{3776CBD8-A967-496A-881F-A4B5C829A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9" t="12381" r="9431" b="9524"/>
          <a:stretch/>
        </p:blipFill>
        <p:spPr bwMode="auto">
          <a:xfrm>
            <a:off x="8966612" y="1756060"/>
            <a:ext cx="2039488" cy="1961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ee the source image">
            <a:extLst>
              <a:ext uri="{FF2B5EF4-FFF2-40B4-BE49-F238E27FC236}">
                <a16:creationId xmlns:a16="http://schemas.microsoft.com/office/drawing/2014/main" id="{D57F2F5E-40CE-4294-9604-FF71580D6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127" y="3907525"/>
            <a:ext cx="3387577" cy="2366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671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11" y="-50474"/>
            <a:ext cx="12192000" cy="1566333"/>
          </a:xfrm>
          <a:noFill/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Micro &amp; Nano Plastics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FF0AE7-DF29-45BA-B066-8F52CC7C98F7}"/>
              </a:ext>
            </a:extLst>
          </p:cNvPr>
          <p:cNvSpPr txBox="1"/>
          <p:nvPr/>
        </p:nvSpPr>
        <p:spPr>
          <a:xfrm>
            <a:off x="135221" y="1542131"/>
            <a:ext cx="6903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Does plastic </a:t>
            </a:r>
            <a:r>
              <a:rPr lang="en-US" sz="3600" b="1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completely</a:t>
            </a:r>
            <a:r>
              <a:rPr lang="en-US" sz="36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 breakdown? </a:t>
            </a:r>
            <a:endParaRPr lang="en-US" sz="3600" b="1" dirty="0">
              <a:solidFill>
                <a:srgbClr val="262262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1359EA50-35CF-4388-A6AB-9FCE0C367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7328" y="3628818"/>
            <a:ext cx="4710113" cy="883473"/>
          </a:xfrm>
          <a:prstGeom prst="rect">
            <a:avLst/>
          </a:prstGeom>
        </p:spPr>
      </p:pic>
      <p:pic>
        <p:nvPicPr>
          <p:cNvPr id="8" name="Picture 7">
            <a:hlinkClick r:id="rId5"/>
            <a:extLst>
              <a:ext uri="{FF2B5EF4-FFF2-40B4-BE49-F238E27FC236}">
                <a16:creationId xmlns:a16="http://schemas.microsoft.com/office/drawing/2014/main" id="{5B1A4332-D581-49DC-9A16-F72F08C27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6185" y="4675585"/>
            <a:ext cx="2182074" cy="509439"/>
          </a:xfrm>
          <a:prstGeom prst="rect">
            <a:avLst/>
          </a:prstGeom>
        </p:spPr>
      </p:pic>
      <p:pic>
        <p:nvPicPr>
          <p:cNvPr id="10" name="Picture 9">
            <a:hlinkClick r:id="rId7"/>
            <a:extLst>
              <a:ext uri="{FF2B5EF4-FFF2-40B4-BE49-F238E27FC236}">
                <a16:creationId xmlns:a16="http://schemas.microsoft.com/office/drawing/2014/main" id="{78708CE2-BB00-44AE-AB23-6F7B374DF2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1542" y="4667942"/>
            <a:ext cx="1908555" cy="483779"/>
          </a:xfrm>
          <a:prstGeom prst="rect">
            <a:avLst/>
          </a:prstGeom>
        </p:spPr>
      </p:pic>
      <p:pic>
        <p:nvPicPr>
          <p:cNvPr id="12" name="Picture 11">
            <a:hlinkClick r:id="rId9"/>
            <a:extLst>
              <a:ext uri="{FF2B5EF4-FFF2-40B4-BE49-F238E27FC236}">
                <a16:creationId xmlns:a16="http://schemas.microsoft.com/office/drawing/2014/main" id="{A5410D9E-2BB8-4405-BB90-8843E38901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8257" y="5351854"/>
            <a:ext cx="4019220" cy="761472"/>
          </a:xfrm>
          <a:prstGeom prst="rect">
            <a:avLst/>
          </a:prstGeom>
        </p:spPr>
      </p:pic>
      <p:pic>
        <p:nvPicPr>
          <p:cNvPr id="14" name="Picture 13">
            <a:hlinkClick r:id="rId11"/>
            <a:extLst>
              <a:ext uri="{FF2B5EF4-FFF2-40B4-BE49-F238E27FC236}">
                <a16:creationId xmlns:a16="http://schemas.microsoft.com/office/drawing/2014/main" id="{9FBD935A-A689-4741-B91B-7513985C5A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7328" y="2759576"/>
            <a:ext cx="4355016" cy="762630"/>
          </a:xfrm>
          <a:prstGeom prst="rect">
            <a:avLst/>
          </a:prstGeom>
        </p:spPr>
      </p:pic>
      <p:pic>
        <p:nvPicPr>
          <p:cNvPr id="16" name="Picture 15">
            <a:hlinkClick r:id="rId13"/>
            <a:extLst>
              <a:ext uri="{FF2B5EF4-FFF2-40B4-BE49-F238E27FC236}">
                <a16:creationId xmlns:a16="http://schemas.microsoft.com/office/drawing/2014/main" id="{75DA2CC2-F14E-469E-BD1D-BB0E40F194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89286" y="1672976"/>
            <a:ext cx="3202122" cy="791343"/>
          </a:xfrm>
          <a:prstGeom prst="rect">
            <a:avLst/>
          </a:prstGeom>
        </p:spPr>
      </p:pic>
      <p:pic>
        <p:nvPicPr>
          <p:cNvPr id="18" name="Picture 17">
            <a:hlinkClick r:id="rId15"/>
            <a:extLst>
              <a:ext uri="{FF2B5EF4-FFF2-40B4-BE49-F238E27FC236}">
                <a16:creationId xmlns:a16="http://schemas.microsoft.com/office/drawing/2014/main" id="{26095943-6516-4CD3-8DE1-5D8540F7E3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74836" y="1607080"/>
            <a:ext cx="2631852" cy="850478"/>
          </a:xfrm>
          <a:prstGeom prst="rect">
            <a:avLst/>
          </a:prstGeom>
        </p:spPr>
      </p:pic>
      <p:pic>
        <p:nvPicPr>
          <p:cNvPr id="6154" name="Picture 10" descr="See the source image">
            <a:extLst>
              <a:ext uri="{FF2B5EF4-FFF2-40B4-BE49-F238E27FC236}">
                <a16:creationId xmlns:a16="http://schemas.microsoft.com/office/drawing/2014/main" id="{336D7A8A-4C5C-4A4D-B51E-814BDAA38E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84" b="4665"/>
          <a:stretch/>
        </p:blipFill>
        <p:spPr bwMode="auto">
          <a:xfrm>
            <a:off x="135221" y="4762976"/>
            <a:ext cx="3030946" cy="2022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See the source image">
            <a:extLst>
              <a:ext uri="{FF2B5EF4-FFF2-40B4-BE49-F238E27FC236}">
                <a16:creationId xmlns:a16="http://schemas.microsoft.com/office/drawing/2014/main" id="{69A93A72-336D-4252-91C7-30AAA98EF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57" y="4820641"/>
            <a:ext cx="2046287" cy="1965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See the source image">
            <a:extLst>
              <a:ext uri="{FF2B5EF4-FFF2-40B4-BE49-F238E27FC236}">
                <a16:creationId xmlns:a16="http://schemas.microsoft.com/office/drawing/2014/main" id="{6365F911-6BD7-45C8-AB75-DD67A11F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1" y="2402669"/>
            <a:ext cx="6717218" cy="2239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See the source image">
            <a:extLst>
              <a:ext uri="{FF2B5EF4-FFF2-40B4-BE49-F238E27FC236}">
                <a16:creationId xmlns:a16="http://schemas.microsoft.com/office/drawing/2014/main" id="{89A5E92A-24FD-454F-8FB4-30437CEF0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234" y="5134420"/>
            <a:ext cx="2370617" cy="16515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593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A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478" y="135466"/>
            <a:ext cx="6705600" cy="1392268"/>
          </a:xfrm>
          <a:noFill/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Do Your Part!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2274B-DEC1-431E-AF4A-D8A25623D28A}"/>
              </a:ext>
            </a:extLst>
          </p:cNvPr>
          <p:cNvSpPr txBox="1"/>
          <p:nvPr/>
        </p:nvSpPr>
        <p:spPr>
          <a:xfrm>
            <a:off x="0" y="1527734"/>
            <a:ext cx="462233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Change your relationship with plastic!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Light Condensed" panose="020B0502040204020203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Refuse </a:t>
            </a:r>
            <a:r>
              <a:rPr lang="en-US" sz="28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and </a:t>
            </a:r>
            <a:r>
              <a:rPr lang="en-US" sz="2800" b="1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Reduce </a:t>
            </a:r>
            <a:r>
              <a:rPr lang="en-US" sz="28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consumption</a:t>
            </a:r>
            <a:r>
              <a:rPr lang="en-US" sz="2800" b="1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single-use plastics!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Invest in </a:t>
            </a:r>
            <a:r>
              <a:rPr lang="en-US" sz="2800" b="1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Reusable </a:t>
            </a:r>
            <a:r>
              <a:rPr lang="en-US" sz="28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items like coffee mugs, water bottles, bags and cutlery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Recycle </a:t>
            </a:r>
            <a:r>
              <a:rPr lang="en-US" sz="28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and </a:t>
            </a:r>
            <a:r>
              <a:rPr lang="en-US" sz="2800" b="1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Repurpose </a:t>
            </a:r>
            <a:r>
              <a:rPr lang="en-US" sz="28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items at the end of their intended life </a:t>
            </a:r>
            <a:endParaRPr lang="en-US" sz="2800" b="1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B336C3-2DD8-4972-92D8-B74C897378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8" t="25618" r="43751" b="15180"/>
          <a:stretch/>
        </p:blipFill>
        <p:spPr>
          <a:xfrm>
            <a:off x="7925095" y="236432"/>
            <a:ext cx="4266905" cy="294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181B6C-BCC3-43CB-8ACB-E92E3C640D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025" t="25618" r="800" b="1060"/>
          <a:stretch/>
        </p:blipFill>
        <p:spPr>
          <a:xfrm>
            <a:off x="4622333" y="2548016"/>
            <a:ext cx="3860364" cy="40538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B51D33-FC20-41BF-99ED-0F062E0B4714}"/>
              </a:ext>
            </a:extLst>
          </p:cNvPr>
          <p:cNvSpPr txBox="1"/>
          <p:nvPr/>
        </p:nvSpPr>
        <p:spPr>
          <a:xfrm>
            <a:off x="4047067" y="2567715"/>
            <a:ext cx="931333" cy="615117"/>
          </a:xfrm>
          <a:prstGeom prst="rect">
            <a:avLst/>
          </a:prstGeom>
          <a:solidFill>
            <a:srgbClr val="194A5B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D9F6F1DB-E100-4E7A-A4C9-94A16012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6106">
            <a:off x="9230815" y="3776020"/>
            <a:ext cx="2557839" cy="272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2BDFA76-6D41-4085-8195-8372D13D9E64}"/>
              </a:ext>
            </a:extLst>
          </p:cNvPr>
          <p:cNvSpPr txBox="1"/>
          <p:nvPr/>
        </p:nvSpPr>
        <p:spPr>
          <a:xfrm rot="21240309">
            <a:off x="9299840" y="4238569"/>
            <a:ext cx="22249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ras Light ITC" panose="020B0402030504020804" pitchFamily="34" charset="0"/>
              </a:rPr>
              <a:t>Individual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Community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>
                <a:solidFill>
                  <a:schemeClr val="bg1"/>
                </a:solidFill>
                <a:latin typeface="Eras Light ITC" panose="020B0402030504020804" pitchFamily="34" charset="0"/>
              </a:rPr>
              <a:t>Corporate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>
                <a:solidFill>
                  <a:schemeClr val="bg1"/>
                </a:solidFill>
                <a:latin typeface="Eras Light ITC" panose="020B0402030504020804" pitchFamily="34" charset="0"/>
              </a:rPr>
              <a:t>Global</a:t>
            </a:r>
            <a:endParaRPr lang="en-US" sz="2400" dirty="0">
              <a:solidFill>
                <a:schemeClr val="bg1"/>
              </a:solidFill>
              <a:latin typeface="Eras Light ITC" panose="020B04020305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485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390" y="2130678"/>
            <a:ext cx="5147129" cy="1566333"/>
          </a:xfrm>
          <a:noFill/>
        </p:spPr>
        <p:txBody>
          <a:bodyPr>
            <a:normAutofit fontScale="90000"/>
          </a:bodyPr>
          <a:lstStyle/>
          <a:p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Take Action </a:t>
            </a:r>
            <a:b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</a:br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Now!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1B979F52-FC85-46D7-AB16-5C62B7D97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0" y="0"/>
            <a:ext cx="6375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4B966A4-E2DE-4DC5-8E32-9D204E6FE52D}"/>
              </a:ext>
            </a:extLst>
          </p:cNvPr>
          <p:cNvSpPr txBox="1">
            <a:spLocks/>
          </p:cNvSpPr>
          <p:nvPr/>
        </p:nvSpPr>
        <p:spPr>
          <a:xfrm>
            <a:off x="403221" y="3919782"/>
            <a:ext cx="4961466" cy="19026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NAMEPA brings communities together to protect marine environments. 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800" dirty="0">
              <a:solidFill>
                <a:srgbClr val="262262"/>
              </a:solidFill>
              <a:latin typeface="Bahnschrift Light Condensed" panose="020B0502040204020203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We can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all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do our part to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</a:rPr>
              <a:t>Save Our Seas!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262262"/>
              </a:solidFill>
              <a:effectLst/>
              <a:uLnTx/>
              <a:uFillTx/>
              <a:latin typeface="Bahnschrift Light Condensed" panose="020B0502040204020203" pitchFamily="34" charset="0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B8328EAC-344B-483E-95C5-3C7AD2764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6" y="-54792"/>
            <a:ext cx="5001362" cy="16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56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48FEDE8-FE72-48B9-9695-66505549A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" r="8503" b="-2"/>
          <a:stretch/>
        </p:blipFill>
        <p:spPr bwMode="auto">
          <a:xfrm>
            <a:off x="11026" y="0"/>
            <a:ext cx="4003019" cy="338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C33C51-DE1B-4177-964B-9787969652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9" r="7844" b="-3"/>
          <a:stretch/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D20BF8-0F0B-48A4-BFBC-785B411695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0" r="2" b="29356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87DE73-4E53-4DE4-8F3C-93817AD21C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" r="22110" b="-2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5D240C-2017-4EB1-85D8-585C35848A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" r="6070" b="4"/>
          <a:stretch/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417CD4-1B30-4D9C-9DB4-6EC412509C9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2" r="-3" b="-3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81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298" name="Picture 10">
            <a:extLst>
              <a:ext uri="{FF2B5EF4-FFF2-40B4-BE49-F238E27FC236}">
                <a16:creationId xmlns:a16="http://schemas.microsoft.com/office/drawing/2014/main" id="{F8E3EE1C-65C8-4009-8332-672E43D1F5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" r="9902" b="-2"/>
          <a:stretch/>
        </p:blipFill>
        <p:spPr bwMode="auto">
          <a:xfrm>
            <a:off x="20" y="10"/>
            <a:ext cx="4003019" cy="338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277A2A72-4D1F-473A-B1A8-9CB0FA888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4" r="22574" b="-2"/>
          <a:stretch/>
        </p:blipFill>
        <p:spPr bwMode="auto">
          <a:xfrm>
            <a:off x="4094479" y="10"/>
            <a:ext cx="4014047" cy="338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6FC0F3FE-49D3-4723-88DF-BD2DA3C8AE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5" r="8883"/>
          <a:stretch/>
        </p:blipFill>
        <p:spPr bwMode="auto">
          <a:xfrm>
            <a:off x="8188960" y="10"/>
            <a:ext cx="4003039" cy="338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C90A0D9F-1F40-475A-9189-75EDCBDCD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" r="7740" b="-3"/>
          <a:stretch/>
        </p:blipFill>
        <p:spPr bwMode="auto">
          <a:xfrm>
            <a:off x="20" y="3469102"/>
            <a:ext cx="4003019" cy="33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B5D48519-583B-4DFD-BE88-930E67E904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6" r="20811" b="-2"/>
          <a:stretch/>
        </p:blipFill>
        <p:spPr bwMode="auto">
          <a:xfrm>
            <a:off x="4094479" y="3469102"/>
            <a:ext cx="4014047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B38AF069-7B32-499D-8CF9-B70AD043B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49" b="-3"/>
          <a:stretch/>
        </p:blipFill>
        <p:spPr bwMode="auto">
          <a:xfrm>
            <a:off x="8199966" y="3469102"/>
            <a:ext cx="3992034" cy="33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77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37FDE83-A8DE-49AF-A752-5EAF61FEA416}"/>
              </a:ext>
            </a:extLst>
          </p:cNvPr>
          <p:cNvSpPr txBox="1">
            <a:spLocks/>
          </p:cNvSpPr>
          <p:nvPr/>
        </p:nvSpPr>
        <p:spPr>
          <a:xfrm>
            <a:off x="2221832" y="1305090"/>
            <a:ext cx="7748336" cy="10015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0000"/>
                    <a:lumOff val="80000"/>
                  </a:srgbClr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+mj-ea"/>
                <a:cs typeface="+mj-cs"/>
              </a:rPr>
              <a:t>Supporting the Maritime Industry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857AA17-6F50-4C49-A567-86D3D522D070}"/>
              </a:ext>
            </a:extLst>
          </p:cNvPr>
          <p:cNvSpPr txBox="1">
            <a:spLocks/>
          </p:cNvSpPr>
          <p:nvPr/>
        </p:nvSpPr>
        <p:spPr>
          <a:xfrm>
            <a:off x="1313160" y="4930209"/>
            <a:ext cx="10065276" cy="13674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+mn-ea"/>
                <a:cs typeface="+mn-cs"/>
              </a:rPr>
              <a:t>NAMEPA brings together industry, government, regulatory, conservation and educational organizations to provide access, collaboration and participation in preserving the marine environment.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SemiBold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0" name="object 9" descr="Beige rectangle">
            <a:extLst>
              <a:ext uri="{FF2B5EF4-FFF2-40B4-BE49-F238E27FC236}">
                <a16:creationId xmlns:a16="http://schemas.microsoft.com/office/drawing/2014/main" id="{BD7B9A25-7BF1-44D6-8002-4C0D0DA6B99B}"/>
              </a:ext>
            </a:extLst>
          </p:cNvPr>
          <p:cNvSpPr/>
          <p:nvPr/>
        </p:nvSpPr>
        <p:spPr>
          <a:xfrm>
            <a:off x="3826665" y="2440693"/>
            <a:ext cx="4538670" cy="49073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16" y="0"/>
                </a:lnTo>
              </a:path>
            </a:pathLst>
          </a:custGeom>
          <a:ln w="54863">
            <a:solidFill>
              <a:schemeClr val="bg2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</p:txBody>
      </p:sp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246DD459-730C-457E-91C3-734417B36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92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1E97914-BAE2-40F7-AF42-7BE9A5A6F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6" y="-54792"/>
            <a:ext cx="5001362" cy="1659195"/>
          </a:xfrm>
          <a:prstGeom prst="rect">
            <a:avLst/>
          </a:prstGeom>
        </p:spPr>
      </p:pic>
      <p:sp>
        <p:nvSpPr>
          <p:cNvPr id="7" name="object 6" descr="Blue rectangle">
            <a:extLst>
              <a:ext uri="{FF2B5EF4-FFF2-40B4-BE49-F238E27FC236}">
                <a16:creationId xmlns:a16="http://schemas.microsoft.com/office/drawing/2014/main" id="{F9E42100-2676-4CD6-8F90-0ECF495BD459}"/>
              </a:ext>
            </a:extLst>
          </p:cNvPr>
          <p:cNvSpPr/>
          <p:nvPr/>
        </p:nvSpPr>
        <p:spPr>
          <a:xfrm>
            <a:off x="6641891" y="3537284"/>
            <a:ext cx="5369521" cy="2980394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rgbClr val="409CBF">
              <a:alpha val="80000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C9C908F-CD45-4364-BAED-48826A4B0EC2}"/>
              </a:ext>
            </a:extLst>
          </p:cNvPr>
          <p:cNvSpPr txBox="1">
            <a:spLocks/>
          </p:cNvSpPr>
          <p:nvPr/>
        </p:nvSpPr>
        <p:spPr>
          <a:xfrm>
            <a:off x="7363315" y="3619090"/>
            <a:ext cx="3748033" cy="7493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0000"/>
                    <a:lumOff val="80000"/>
                  </a:srgbClr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+mj-ea"/>
                <a:cs typeface="+mj-cs"/>
              </a:rPr>
              <a:t>Our Mission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D116B31-6869-4996-B02E-008803AE6EAD}"/>
              </a:ext>
            </a:extLst>
          </p:cNvPr>
          <p:cNvSpPr txBox="1">
            <a:spLocks/>
          </p:cNvSpPr>
          <p:nvPr/>
        </p:nvSpPr>
        <p:spPr>
          <a:xfrm>
            <a:off x="6694457" y="4415786"/>
            <a:ext cx="5085748" cy="21018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0000"/>
                    <a:lumOff val="80000"/>
                  </a:srgbClr>
                </a:solidFill>
                <a:effectLst/>
                <a:uLnTx/>
                <a:uFillTx/>
                <a:latin typeface="Cabin"/>
                <a:ea typeface="+mn-ea"/>
                <a:cs typeface="+mn-cs"/>
              </a:rPr>
              <a:t>Preserving the marine environment by promoting sustainable maritime industry best practices and educating the public to Save Our Seas</a:t>
            </a:r>
          </a:p>
        </p:txBody>
      </p:sp>
      <p:sp>
        <p:nvSpPr>
          <p:cNvPr id="10" name="object 9" descr="Beige rectangle">
            <a:extLst>
              <a:ext uri="{FF2B5EF4-FFF2-40B4-BE49-F238E27FC236}">
                <a16:creationId xmlns:a16="http://schemas.microsoft.com/office/drawing/2014/main" id="{B4011D43-CC02-4A4F-B815-40DA8C8D84D1}"/>
              </a:ext>
            </a:extLst>
          </p:cNvPr>
          <p:cNvSpPr/>
          <p:nvPr/>
        </p:nvSpPr>
        <p:spPr>
          <a:xfrm>
            <a:off x="7363315" y="4370067"/>
            <a:ext cx="3748033" cy="45719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16" y="0"/>
                </a:lnTo>
              </a:path>
            </a:pathLst>
          </a:custGeom>
          <a:ln w="54863">
            <a:solidFill>
              <a:schemeClr val="bg2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93BD05-E22D-4595-BA3D-95FFA45587CC}"/>
              </a:ext>
            </a:extLst>
          </p:cNvPr>
          <p:cNvSpPr txBox="1"/>
          <p:nvPr/>
        </p:nvSpPr>
        <p:spPr>
          <a:xfrm>
            <a:off x="180588" y="6139030"/>
            <a:ext cx="2284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Avenir Next LT Pro Light" panose="020B0304020202020204" pitchFamily="34" charset="0"/>
              </a:rPr>
              <a:t>www.namepa.net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34386A-976A-4C3D-8417-CB7BFCC748E0}"/>
              </a:ext>
            </a:extLst>
          </p:cNvPr>
          <p:cNvSpPr txBox="1"/>
          <p:nvPr/>
        </p:nvSpPr>
        <p:spPr>
          <a:xfrm>
            <a:off x="695538" y="1342793"/>
            <a:ext cx="54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328485"/>
                </a:solidFill>
                <a:latin typeface="Bahnschrift SemiBold Condensed" panose="020B0502040204020203" pitchFamily="34" charset="0"/>
              </a:rPr>
              <a:t>ADVOCATE | EDUCATE | ACTIVATE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28485"/>
              </a:solidFill>
              <a:effectLst/>
              <a:uLnTx/>
              <a:uFillTx/>
              <a:latin typeface="Bahnschrift SemiBold Condensed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796846A-F75B-408C-9225-A4329A323124}"/>
              </a:ext>
            </a:extLst>
          </p:cNvPr>
          <p:cNvSpPr txBox="1"/>
          <p:nvPr/>
        </p:nvSpPr>
        <p:spPr>
          <a:xfrm>
            <a:off x="180588" y="4677091"/>
            <a:ext cx="372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Molly Dushay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4472C4"/>
                </a:solidFill>
                <a:latin typeface="Bahnschrift Light Condensed" panose="020B0502040204020203" pitchFamily="34" charset="0"/>
              </a:rPr>
              <a:t>Education &amp; Outreach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m.dushay@namepa.net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B177915-8FA2-41BF-B41D-CC242D4556AD}"/>
              </a:ext>
            </a:extLst>
          </p:cNvPr>
          <p:cNvSpPr txBox="1"/>
          <p:nvPr/>
        </p:nvSpPr>
        <p:spPr>
          <a:xfrm>
            <a:off x="180588" y="1971515"/>
            <a:ext cx="372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Carleen Lyden Walker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262262"/>
                </a:solidFill>
                <a:latin typeface="Bahnschrift Light Condensed" panose="020B0502040204020203" pitchFamily="34" charset="0"/>
              </a:rPr>
              <a:t>Co-Founder &amp; Executive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62262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executivedirector@namepa.net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1B115F3-869E-48D9-9894-8BA94D208859}"/>
              </a:ext>
            </a:extLst>
          </p:cNvPr>
          <p:cNvSpPr txBox="1"/>
          <p:nvPr/>
        </p:nvSpPr>
        <p:spPr>
          <a:xfrm>
            <a:off x="180588" y="3295873"/>
            <a:ext cx="3728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28485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Lyn Harris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328485"/>
                </a:solidFill>
                <a:latin typeface="Bahnschrift Light Condensed" panose="020B0502040204020203" pitchFamily="34" charset="0"/>
              </a:rPr>
              <a:t>Chief Operating Officer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28485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l.harris@namepa.net</a:t>
            </a:r>
          </a:p>
        </p:txBody>
      </p:sp>
      <p:pic>
        <p:nvPicPr>
          <p:cNvPr id="27" name="Picture 26" descr="Logo&#10;&#10;Description automatically generated">
            <a:extLst>
              <a:ext uri="{FF2B5EF4-FFF2-40B4-BE49-F238E27FC236}">
                <a16:creationId xmlns:a16="http://schemas.microsoft.com/office/drawing/2014/main" id="{D94ADA4B-D94C-482A-B3C4-C000F299AC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40482" y="6477584"/>
            <a:ext cx="211372" cy="21137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B44DC95-351F-4A4B-91B9-56B6EBD67B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624040" y="6477584"/>
            <a:ext cx="211372" cy="21137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D29EFBF-658C-460C-AA25-85762A253C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/>
        </p:blipFill>
        <p:spPr>
          <a:xfrm>
            <a:off x="885113" y="6466538"/>
            <a:ext cx="220565" cy="220565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D45C7D3C-5FA4-4A57-BD05-61C0D96034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/>
        </p:blipFill>
        <p:spPr>
          <a:xfrm>
            <a:off x="1151916" y="6466538"/>
            <a:ext cx="211372" cy="21137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8F8B35E-FAA0-4068-B913-CB129109CD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/>
          <a:stretch/>
        </p:blipFill>
        <p:spPr>
          <a:xfrm>
            <a:off x="1412990" y="6467168"/>
            <a:ext cx="304873" cy="210742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DDA1DB12-E5BE-476C-8AA9-61F61A7EA33A}"/>
              </a:ext>
            </a:extLst>
          </p:cNvPr>
          <p:cNvSpPr txBox="1">
            <a:spLocks/>
          </p:cNvSpPr>
          <p:nvPr/>
        </p:nvSpPr>
        <p:spPr>
          <a:xfrm>
            <a:off x="6231362" y="340322"/>
            <a:ext cx="5690730" cy="1496867"/>
          </a:xfrm>
          <a:prstGeom prst="rect">
            <a:avLst/>
          </a:prstGeom>
          <a:solidFill>
            <a:srgbClr val="409CBF">
              <a:alpha val="50196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solidFill>
                  <a:schemeClr val="bg1"/>
                </a:solidFill>
                <a:latin typeface="Bahnschrift SemiBold" panose="020B0502040204020203" pitchFamily="34" charset="0"/>
              </a:rPr>
              <a:t>Chemistry of Plastic </a:t>
            </a:r>
            <a:r>
              <a:rPr lang="en-US" sz="3200">
                <a:solidFill>
                  <a:schemeClr val="bg1"/>
                </a:solidFill>
                <a:latin typeface="Bahnschrift SemiBold" panose="020B0502040204020203" pitchFamily="34" charset="0"/>
              </a:rPr>
              <a:t>Plastic degradation and what this means for our oceans</a:t>
            </a:r>
            <a:endParaRPr lang="en-US" sz="40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18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8485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37FDE83-A8DE-49AF-A752-5EAF61FEA416}"/>
              </a:ext>
            </a:extLst>
          </p:cNvPr>
          <p:cNvSpPr txBox="1">
            <a:spLocks/>
          </p:cNvSpPr>
          <p:nvPr/>
        </p:nvSpPr>
        <p:spPr>
          <a:xfrm>
            <a:off x="2162565" y="207592"/>
            <a:ext cx="7748336" cy="10015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US" sz="4400" b="1" i="0" dirty="0">
                <a:solidFill>
                  <a:schemeClr val="bg1"/>
                </a:solidFill>
                <a:effectLst/>
                <a:latin typeface="Bahnschrift SemiBold Condensed" panose="020B0502040204020203" pitchFamily="34" charset="0"/>
              </a:rPr>
              <a:t>Educating the Public 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857AA17-6F50-4C49-A567-86D3D522D070}"/>
              </a:ext>
            </a:extLst>
          </p:cNvPr>
          <p:cNvSpPr txBox="1">
            <a:spLocks/>
          </p:cNvSpPr>
          <p:nvPr/>
        </p:nvSpPr>
        <p:spPr>
          <a:xfrm>
            <a:off x="3750734" y="1526338"/>
            <a:ext cx="5435601" cy="45781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+mn-ea"/>
                <a:cs typeface="+mn-cs"/>
              </a:rPr>
              <a:t>Through educational materials, virtual lessons, and opportunities for leadership, NAMEPA's mission is to teach the public on the importance of the maritime industry &amp; protecting the marine environment.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SemiBold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0" name="object 9" descr="Beige rectangle">
            <a:extLst>
              <a:ext uri="{FF2B5EF4-FFF2-40B4-BE49-F238E27FC236}">
                <a16:creationId xmlns:a16="http://schemas.microsoft.com/office/drawing/2014/main" id="{BD7B9A25-7BF1-44D6-8002-4C0D0DA6B99B}"/>
              </a:ext>
            </a:extLst>
          </p:cNvPr>
          <p:cNvSpPr/>
          <p:nvPr/>
        </p:nvSpPr>
        <p:spPr>
          <a:xfrm>
            <a:off x="3767398" y="1343195"/>
            <a:ext cx="4538670" cy="49073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16" y="0"/>
                </a:lnTo>
              </a:path>
            </a:pathLst>
          </a:custGeom>
          <a:ln w="54863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"/>
              <a:ea typeface="+mn-ea"/>
              <a:cs typeface="+mn-cs"/>
            </a:endParaRPr>
          </a:p>
        </p:txBody>
      </p:sp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246DD459-730C-457E-91C3-734417B36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pic>
        <p:nvPicPr>
          <p:cNvPr id="6" name="Picture 5" descr="A picture containing ground, person, outdoor, child&#10;&#10;Description automatically generated">
            <a:extLst>
              <a:ext uri="{FF2B5EF4-FFF2-40B4-BE49-F238E27FC236}">
                <a16:creationId xmlns:a16="http://schemas.microsoft.com/office/drawing/2014/main" id="{0BC33C51-DE1B-4177-964B-978796965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067" y="119576"/>
            <a:ext cx="2913569" cy="3996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group of children posing for a photo&#10;&#10;Description automatically generated">
            <a:extLst>
              <a:ext uri="{FF2B5EF4-FFF2-40B4-BE49-F238E27FC236}">
                <a16:creationId xmlns:a16="http://schemas.microsoft.com/office/drawing/2014/main" id="{375D240C-2017-4EB1-85D8-585C35848A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02"/>
          <a:stretch/>
        </p:blipFill>
        <p:spPr>
          <a:xfrm>
            <a:off x="116527" y="4202356"/>
            <a:ext cx="4233587" cy="2625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D417CD4-1B30-4D9C-9DB4-6EC412509C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2" r="22257" b="31796"/>
          <a:stretch/>
        </p:blipFill>
        <p:spPr>
          <a:xfrm rot="5400000">
            <a:off x="4555827" y="4178665"/>
            <a:ext cx="2619494" cy="2617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person standing next to a white board with pictures on it&#10;&#10;Description automatically generated with low confidence">
            <a:extLst>
              <a:ext uri="{FF2B5EF4-FFF2-40B4-BE49-F238E27FC236}">
                <a16:creationId xmlns:a16="http://schemas.microsoft.com/office/drawing/2014/main" id="{84D20BF8-0F0B-48A4-BFBC-785B411695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2" t="18169" r="11944" b="4986"/>
          <a:stretch/>
        </p:blipFill>
        <p:spPr>
          <a:xfrm>
            <a:off x="116527" y="1475601"/>
            <a:ext cx="3445934" cy="2593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A picture containing sky, grass, person, outdoor&#10;&#10;Description automatically generated">
            <a:extLst>
              <a:ext uri="{FF2B5EF4-FFF2-40B4-BE49-F238E27FC236}">
                <a16:creationId xmlns:a16="http://schemas.microsoft.com/office/drawing/2014/main" id="{4587DE73-4E53-4DE4-8F3C-93817AD21C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2" t="4226" r="4167" b="13381"/>
          <a:stretch/>
        </p:blipFill>
        <p:spPr>
          <a:xfrm>
            <a:off x="7358446" y="4177445"/>
            <a:ext cx="4716788" cy="2625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716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1000" r="-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58189"/>
          </a:xfrm>
          <a:noFill/>
        </p:spPr>
        <p:txBody>
          <a:bodyPr>
            <a:normAutofit fontScale="90000"/>
          </a:bodyPr>
          <a:lstStyle/>
          <a:p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Every Action Counts to </a:t>
            </a:r>
            <a:b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</a:br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SAVE OUR SEAS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2274B-DEC1-431E-AF4A-D8A25623D28A}"/>
              </a:ext>
            </a:extLst>
          </p:cNvPr>
          <p:cNvSpPr txBox="1"/>
          <p:nvPr/>
        </p:nvSpPr>
        <p:spPr>
          <a:xfrm>
            <a:off x="625643" y="2358189"/>
            <a:ext cx="110209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62262"/>
                </a:solidFill>
                <a:effectLst/>
                <a:latin typeface="Bahnschrift Light" panose="020B0502040204020203" pitchFamily="34" charset="0"/>
              </a:rPr>
              <a:t>With 71% of our planet comprised of water, the ever-increasing issue of marine pollution is of great </a:t>
            </a:r>
            <a:r>
              <a:rPr lang="en-US" sz="2400" b="1" i="0" dirty="0">
                <a:solidFill>
                  <a:srgbClr val="262262"/>
                </a:solidFill>
                <a:effectLst/>
                <a:latin typeface="Bahnschrift Light" panose="020B0502040204020203" pitchFamily="34" charset="0"/>
              </a:rPr>
              <a:t>concern to all life </a:t>
            </a:r>
            <a:r>
              <a:rPr lang="en-US" sz="2400" b="0" i="0" dirty="0">
                <a:solidFill>
                  <a:srgbClr val="262262"/>
                </a:solidFill>
                <a:effectLst/>
                <a:latin typeface="Bahnschrift Light" panose="020B0502040204020203" pitchFamily="34" charset="0"/>
              </a:rPr>
              <a:t>– and can only be successfully addressed by </a:t>
            </a:r>
            <a:r>
              <a:rPr lang="en-US" sz="2400" b="1" i="0" dirty="0">
                <a:solidFill>
                  <a:srgbClr val="262262"/>
                </a:solidFill>
                <a:effectLst/>
                <a:latin typeface="Bahnschrift Light" panose="020B0502040204020203" pitchFamily="34" charset="0"/>
              </a:rPr>
              <a:t>action at every level </a:t>
            </a:r>
            <a:r>
              <a:rPr lang="en-US" sz="2400" b="0" i="0" dirty="0">
                <a:solidFill>
                  <a:srgbClr val="262262"/>
                </a:solidFill>
                <a:effectLst/>
                <a:latin typeface="Bahnschrift Light" panose="020B0502040204020203" pitchFamily="34" charset="0"/>
              </a:rPr>
              <a:t>– from the </a:t>
            </a:r>
            <a:r>
              <a:rPr lang="en-US" sz="2400" b="1" i="0" dirty="0">
                <a:solidFill>
                  <a:srgbClr val="262262"/>
                </a:solidFill>
                <a:effectLst/>
                <a:latin typeface="Bahnschrift Light" panose="020B0502040204020203" pitchFamily="34" charset="0"/>
              </a:rPr>
              <a:t>individual up through global coordination</a:t>
            </a:r>
            <a:r>
              <a:rPr lang="en-US" sz="2400" b="0" i="0" dirty="0">
                <a:solidFill>
                  <a:srgbClr val="262262"/>
                </a:solidFill>
                <a:effectLst/>
                <a:latin typeface="Bahnschrift Light" panose="020B0502040204020203" pitchFamily="34" charset="0"/>
              </a:rPr>
              <a:t>.</a:t>
            </a:r>
            <a:endParaRPr lang="en-US" sz="2400" dirty="0">
              <a:solidFill>
                <a:srgbClr val="262262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49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66333"/>
          </a:xfrm>
          <a:noFill/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Let’s Talk Plastic 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5DB857-E28C-4764-B26F-68E2791E0C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1" t="18075" b="15315"/>
          <a:stretch/>
        </p:blipFill>
        <p:spPr>
          <a:xfrm>
            <a:off x="6772998" y="1661022"/>
            <a:ext cx="5268944" cy="2965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3D75EA5-9249-4F80-81B8-52B846664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32"/>
          <a:stretch/>
        </p:blipFill>
        <p:spPr bwMode="auto">
          <a:xfrm>
            <a:off x="9797996" y="4918352"/>
            <a:ext cx="2109722" cy="1819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9E4DB6BD-9950-4908-9A1E-E33CF9AA0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998" y="4918352"/>
            <a:ext cx="2669361" cy="1819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444CD0-3007-4AEA-9915-CDE6F76899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537" y="3550553"/>
            <a:ext cx="1574106" cy="1898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E8666E-1623-48D8-B8E7-F72A3F2C4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284304" y="1672273"/>
            <a:ext cx="2343929" cy="1756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picture containing drinking water, cluttered, several, dirty&#10;&#10;Description automatically generated">
            <a:extLst>
              <a:ext uri="{FF2B5EF4-FFF2-40B4-BE49-F238E27FC236}">
                <a16:creationId xmlns:a16="http://schemas.microsoft.com/office/drawing/2014/main" id="{9308FB30-43AF-4E0E-A125-6FB26249B3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657249" y="3573164"/>
            <a:ext cx="3367047" cy="1896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picture containing water, swimming&#10;&#10;Description automatically generated">
            <a:extLst>
              <a:ext uri="{FF2B5EF4-FFF2-40B4-BE49-F238E27FC236}">
                <a16:creationId xmlns:a16="http://schemas.microsoft.com/office/drawing/2014/main" id="{07DD79A5-70CB-4321-9527-67458435774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b="15213"/>
          <a:stretch/>
        </p:blipFill>
        <p:spPr>
          <a:xfrm>
            <a:off x="167748" y="1661023"/>
            <a:ext cx="3971791" cy="1767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B0E731-F93A-4C88-9A9A-33FD5192667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3112"/>
          <a:stretch/>
        </p:blipFill>
        <p:spPr>
          <a:xfrm>
            <a:off x="4808345" y="5537808"/>
            <a:ext cx="1636049" cy="1199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D4337-0D29-4CDD-8EF8-A0AF115477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63031" y="5570294"/>
            <a:ext cx="2132880" cy="1194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35D23D52-B3F9-4B9A-A6C4-1654E029C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48" y="5570295"/>
            <a:ext cx="2082849" cy="1194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6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sea animals under water&#10;&#10;Description automatically generated with medium confidence">
            <a:extLst>
              <a:ext uri="{FF2B5EF4-FFF2-40B4-BE49-F238E27FC236}">
                <a16:creationId xmlns:a16="http://schemas.microsoft.com/office/drawing/2014/main" id="{0A05AE71-C02C-4563-8399-E5E1ACAC7F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3382"/>
          <a:stretch/>
        </p:blipFill>
        <p:spPr>
          <a:xfrm>
            <a:off x="0" y="-1566"/>
            <a:ext cx="5218269" cy="4023231"/>
          </a:xfrm>
          <a:prstGeom prst="rect">
            <a:avLst/>
          </a:prstGeom>
        </p:spPr>
      </p:pic>
      <p:pic>
        <p:nvPicPr>
          <p:cNvPr id="13" name="Picture 12" descr="A picture containing outdoor, fungus, meal&#10;&#10;Description automatically generated">
            <a:extLst>
              <a:ext uri="{FF2B5EF4-FFF2-40B4-BE49-F238E27FC236}">
                <a16:creationId xmlns:a16="http://schemas.microsoft.com/office/drawing/2014/main" id="{5C848C27-0881-4AB7-B657-06F037A835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8980" r="10558"/>
          <a:stretch/>
        </p:blipFill>
        <p:spPr>
          <a:xfrm>
            <a:off x="8506885" y="0"/>
            <a:ext cx="3685116" cy="6858000"/>
          </a:xfrm>
          <a:prstGeom prst="rect">
            <a:avLst/>
          </a:prstGeom>
        </p:spPr>
      </p:pic>
      <p:pic>
        <p:nvPicPr>
          <p:cNvPr id="22" name="Picture 21" descr="A bird holding a fish in its mouth&#10;&#10;Description automatically generated with medium confidence">
            <a:extLst>
              <a:ext uri="{FF2B5EF4-FFF2-40B4-BE49-F238E27FC236}">
                <a16:creationId xmlns:a16="http://schemas.microsoft.com/office/drawing/2014/main" id="{E887EFC0-EF74-4E84-833A-3E6D454D93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48136" r="7598" b="21704"/>
          <a:stretch/>
        </p:blipFill>
        <p:spPr>
          <a:xfrm>
            <a:off x="5171558" y="-1566"/>
            <a:ext cx="3357368" cy="4388546"/>
          </a:xfrm>
          <a:prstGeom prst="rect">
            <a:avLst/>
          </a:prstGeom>
        </p:spPr>
      </p:pic>
      <p:pic>
        <p:nvPicPr>
          <p:cNvPr id="25" name="Picture 24" descr="Plastic bag floating over a reef in the ocean">
            <a:extLst>
              <a:ext uri="{FF2B5EF4-FFF2-40B4-BE49-F238E27FC236}">
                <a16:creationId xmlns:a16="http://schemas.microsoft.com/office/drawing/2014/main" id="{DC2383CE-F2A6-430E-9F5C-727AA7EACD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1666"/>
            <a:ext cx="4254500" cy="2836333"/>
          </a:xfrm>
          <a:prstGeom prst="rect">
            <a:avLst/>
          </a:prstGeom>
        </p:spPr>
      </p:pic>
      <p:pic>
        <p:nvPicPr>
          <p:cNvPr id="29" name="Picture 28" descr="Picking up plastic at the beach">
            <a:extLst>
              <a:ext uri="{FF2B5EF4-FFF2-40B4-BE49-F238E27FC236}">
                <a16:creationId xmlns:a16="http://schemas.microsoft.com/office/drawing/2014/main" id="{62BA550C-8C47-474E-A237-79A2EEF045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00" y="4021666"/>
            <a:ext cx="4252385" cy="283633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122E35-FB2D-4264-A5BE-4FA569606E11}"/>
              </a:ext>
            </a:extLst>
          </p:cNvPr>
          <p:cNvSpPr txBox="1"/>
          <p:nvPr/>
        </p:nvSpPr>
        <p:spPr>
          <a:xfrm>
            <a:off x="0" y="-1566"/>
            <a:ext cx="12192000" cy="6858000"/>
          </a:xfrm>
          <a:prstGeom prst="rect">
            <a:avLst/>
          </a:prstGeom>
          <a:solidFill>
            <a:srgbClr val="4472C4">
              <a:alpha val="60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1" name="Picture 30" descr="Logo, icon&#10;&#10;Description automatically generated">
            <a:extLst>
              <a:ext uri="{FF2B5EF4-FFF2-40B4-BE49-F238E27FC236}">
                <a16:creationId xmlns:a16="http://schemas.microsoft.com/office/drawing/2014/main" id="{A0338287-3B23-469D-A295-CEB4A36213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336AAEDF-375E-4EB6-BD14-266517B42573}"/>
              </a:ext>
            </a:extLst>
          </p:cNvPr>
          <p:cNvSpPr txBox="1">
            <a:spLocks/>
          </p:cNvSpPr>
          <p:nvPr/>
        </p:nvSpPr>
        <p:spPr>
          <a:xfrm>
            <a:off x="632517" y="1620093"/>
            <a:ext cx="11078785" cy="156066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Where can you find it?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50CF964E-DF15-4B1D-9880-4171651490B1}"/>
              </a:ext>
            </a:extLst>
          </p:cNvPr>
          <p:cNvSpPr txBox="1">
            <a:spLocks/>
          </p:cNvSpPr>
          <p:nvPr/>
        </p:nvSpPr>
        <p:spPr>
          <a:xfrm>
            <a:off x="108664" y="3320307"/>
            <a:ext cx="11078785" cy="156066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EVERYWHERE!</a:t>
            </a:r>
          </a:p>
        </p:txBody>
      </p:sp>
    </p:spTree>
    <p:extLst>
      <p:ext uri="{BB962C8B-B14F-4D97-AF65-F5344CB8AC3E}">
        <p14:creationId xmlns:p14="http://schemas.microsoft.com/office/powerpoint/2010/main" val="51814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B3F6B7BC-A81E-4204-8422-53597220E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163" y="0"/>
            <a:ext cx="8574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252BC5C9-4A18-4272-A7D5-3246FF0BE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59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3513"/>
          </a:xfrm>
          <a:noFill/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262262"/>
                </a:solidFill>
                <a:latin typeface="Bahnschrift SemiBold Condensed" panose="020B0502040204020203" pitchFamily="34" charset="0"/>
              </a:rPr>
              <a:t>Plastic Structure</a:t>
            </a: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4FD8FDB2-4BDF-4CE9-932B-6DBAD5BC2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852556"/>
              </p:ext>
            </p:extLst>
          </p:nvPr>
        </p:nvGraphicFramePr>
        <p:xfrm>
          <a:off x="459970" y="1511844"/>
          <a:ext cx="11272059" cy="5055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7353">
                  <a:extLst>
                    <a:ext uri="{9D8B030D-6E8A-4147-A177-3AD203B41FA5}">
                      <a16:colId xmlns:a16="http://schemas.microsoft.com/office/drawing/2014/main" val="3509464943"/>
                    </a:ext>
                  </a:extLst>
                </a:gridCol>
                <a:gridCol w="3757353">
                  <a:extLst>
                    <a:ext uri="{9D8B030D-6E8A-4147-A177-3AD203B41FA5}">
                      <a16:colId xmlns:a16="http://schemas.microsoft.com/office/drawing/2014/main" val="2420861016"/>
                    </a:ext>
                  </a:extLst>
                </a:gridCol>
                <a:gridCol w="3757353">
                  <a:extLst>
                    <a:ext uri="{9D8B030D-6E8A-4147-A177-3AD203B41FA5}">
                      <a16:colId xmlns:a16="http://schemas.microsoft.com/office/drawing/2014/main" val="25332102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Bahnschrift Light Condensed" panose="020B0502040204020203" pitchFamily="34" charset="0"/>
                        </a:rPr>
                        <a:t>Polyethylene </a:t>
                      </a:r>
                      <a:endParaRPr lang="en-US" sz="32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622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Bahnschrift Light Condensed" panose="020B0502040204020203" pitchFamily="34" charset="0"/>
                        </a:rPr>
                        <a:t>Polystyrene</a:t>
                      </a:r>
                      <a:endParaRPr lang="en-US" sz="32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622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Bahnschrift Light Condensed" panose="020B0502040204020203" pitchFamily="34" charset="0"/>
                        </a:rPr>
                        <a:t>Polyethylene Terephthalate</a:t>
                      </a:r>
                      <a:endParaRPr lang="en-US" sz="3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62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196999"/>
                  </a:ext>
                </a:extLst>
              </a:tr>
              <a:tr h="69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800" b="0" dirty="0">
                          <a:solidFill>
                            <a:srgbClr val="262262"/>
                          </a:solidFill>
                          <a:latin typeface="Cabin"/>
                        </a:rPr>
                        <a:t>-C=C-H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-C=CH(C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6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5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)</a:t>
                      </a:r>
                      <a:endParaRPr lang="en-US" sz="2800" b="0" dirty="0">
                        <a:solidFill>
                          <a:srgbClr val="262262"/>
                        </a:solidFill>
                        <a:latin typeface="Cabi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rgbClr val="262262"/>
                          </a:solidFill>
                          <a:latin typeface="Cabin"/>
                        </a:rPr>
                        <a:t>C=O(C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6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4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)-O-CH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-CH</a:t>
                      </a:r>
                      <a:r>
                        <a:rPr lang="en-US" sz="2800" b="0" baseline="-25000" dirty="0">
                          <a:solidFill>
                            <a:srgbClr val="262262"/>
                          </a:solidFill>
                          <a:latin typeface="Cabin"/>
                        </a:rPr>
                        <a:t>2</a:t>
                      </a:r>
                      <a:r>
                        <a:rPr lang="en-US" sz="2800" b="0" baseline="0" dirty="0">
                          <a:solidFill>
                            <a:srgbClr val="262262"/>
                          </a:solidFill>
                          <a:latin typeface="Cabin"/>
                        </a:rPr>
                        <a:t>-O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6574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038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Bahnschrift SemiBold" panose="020B0502040204020203" pitchFamily="34" charset="0"/>
                        </a:rPr>
                        <a:t>Most widely produced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Bahnschrift SemiBold" panose="020B0502040204020203" pitchFamily="34" charset="0"/>
                        </a:rPr>
                        <a:t>Most versatile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Bahnschrift SemiBold" panose="020B0502040204020203" pitchFamily="34" charset="0"/>
                        </a:rPr>
                        <a:t>Most useful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874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Bahnschrift Light" panose="020B0502040204020203" pitchFamily="34" charset="0"/>
                        </a:rPr>
                        <a:t>Ex: Plastic gas, rope, plastic tubing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Bahnschrift Light" panose="020B0502040204020203" pitchFamily="34" charset="0"/>
                        </a:rPr>
                        <a:t>Ex: Styrofoam, plastic cups, petri dishes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Bahnschrift Light" panose="020B0502040204020203" pitchFamily="34" charset="0"/>
                        </a:rPr>
                        <a:t>Ex: Plastic bottles, plastic </a:t>
                      </a:r>
                      <a:r>
                        <a:rPr lang="en-US" sz="2400" b="0" dirty="0" err="1">
                          <a:latin typeface="Bahnschrift Light" panose="020B0502040204020203" pitchFamily="34" charset="0"/>
                        </a:rPr>
                        <a:t>tupperware</a:t>
                      </a:r>
                      <a:endParaRPr lang="en-US" sz="2400" b="0" dirty="0">
                        <a:latin typeface="Bahnschrift Ligh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945070"/>
                  </a:ext>
                </a:extLst>
              </a:tr>
            </a:tbl>
          </a:graphicData>
        </a:graphic>
      </p:graphicFrame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FE08D95-AB36-42EF-A7B7-61E0D6DCEA2A}"/>
              </a:ext>
            </a:extLst>
          </p:cNvPr>
          <p:cNvSpPr/>
          <p:nvPr/>
        </p:nvSpPr>
        <p:spPr>
          <a:xfrm>
            <a:off x="1359899" y="3429000"/>
            <a:ext cx="1779689" cy="162191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 l="-4000" r="-4000"/>
            </a:stretch>
          </a:blipFill>
          <a:effectLst>
            <a:glow rad="127000">
              <a:schemeClr val="accent1"/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8BC69E1-3812-4597-BA7B-DB0D23B9F00D}"/>
              </a:ext>
            </a:extLst>
          </p:cNvPr>
          <p:cNvSpPr/>
          <p:nvPr/>
        </p:nvSpPr>
        <p:spPr>
          <a:xfrm>
            <a:off x="5295519" y="3429000"/>
            <a:ext cx="1779689" cy="1621915"/>
          </a:xfrm>
          <a:prstGeom prst="roundRect">
            <a:avLst>
              <a:gd name="adj" fmla="val 10000"/>
            </a:avLst>
          </a:prstGeom>
          <a:blipFill>
            <a:blip r:embed="rId4"/>
            <a:srcRect/>
            <a:stretch>
              <a:fillRect l="-17000" r="-17000"/>
            </a:stretch>
          </a:blipFill>
          <a:effectLst>
            <a:glow rad="127000">
              <a:schemeClr val="accent1"/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3E8178D-BEBF-443C-801F-3D4695212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8412" y="3633200"/>
            <a:ext cx="3205260" cy="1213514"/>
          </a:xfrm>
          <a:prstGeom prst="rect">
            <a:avLst/>
          </a:prstGeom>
          <a:effectLst>
            <a:glow rad="127000">
              <a:schemeClr val="accent1">
                <a:alpha val="97000"/>
              </a:schemeClr>
            </a:glo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5536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FBE2-196E-404D-90B4-FA6CECFC1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66333"/>
          </a:xfrm>
          <a:noFill/>
        </p:spPr>
        <p:txBody>
          <a:bodyPr>
            <a:normAutofit/>
          </a:bodyPr>
          <a:lstStyle/>
          <a:p>
            <a:r>
              <a:rPr lang="en-US" sz="8800" b="1">
                <a:solidFill>
                  <a:srgbClr val="262262"/>
                </a:solidFill>
                <a:latin typeface="Bahnschrift SemiBold Condensed" panose="020B0502040204020203" pitchFamily="34" charset="0"/>
              </a:rPr>
              <a:t>Polyethylene</a:t>
            </a:r>
            <a:endParaRPr lang="en-US" sz="8800" b="1" dirty="0">
              <a:solidFill>
                <a:srgbClr val="262262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D0D46347-85E8-4913-A439-7FB967B1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119576"/>
            <a:ext cx="1244974" cy="1272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B2274B-DEC1-431E-AF4A-D8A25623D28A}"/>
              </a:ext>
            </a:extLst>
          </p:cNvPr>
          <p:cNvSpPr txBox="1"/>
          <p:nvPr/>
        </p:nvSpPr>
        <p:spPr>
          <a:xfrm>
            <a:off x="198815" y="1689449"/>
            <a:ext cx="706188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Most </a:t>
            </a: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widely used 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plastic in the world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rgbClr val="262262"/>
              </a:solidFill>
              <a:latin typeface="Abadi Extra Light" panose="020B0204020104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Thermoplastic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 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  <a:t> softened and melted when heated, but sets again when cooled</a:t>
            </a:r>
            <a:b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  <a:sym typeface="Wingdings" panose="05000000000000000000" pitchFamily="2" charset="2"/>
              </a:rPr>
            </a:br>
            <a:endParaRPr lang="en-US" sz="2800" dirty="0">
              <a:solidFill>
                <a:srgbClr val="262262"/>
              </a:solidFill>
              <a:latin typeface="Abadi Extra Light" panose="020B0204020104020204" pitchFamily="34" charset="0"/>
              <a:sym typeface="Wingdings" panose="05000000000000000000" pitchFamily="2" charset="2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When </a:t>
            </a: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temperature increases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, the chains become weakened &amp; </a:t>
            </a: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yields a liquid with high viscosity</a:t>
            </a: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800" dirty="0">
              <a:solidFill>
                <a:srgbClr val="262262"/>
              </a:solidFill>
              <a:latin typeface="Abadi Extra Light" panose="020B0204020104020204" pitchFamily="34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262262"/>
                </a:solidFill>
                <a:latin typeface="Abadi Extra Light" panose="020B0204020104020204" pitchFamily="34" charset="0"/>
              </a:rPr>
              <a:t>Relatively </a:t>
            </a:r>
            <a:r>
              <a:rPr lang="en-US" sz="2800" b="1" dirty="0">
                <a:solidFill>
                  <a:srgbClr val="262262"/>
                </a:solidFill>
                <a:latin typeface="Abadi Extra Light" panose="020B0204020104020204" pitchFamily="34" charset="0"/>
              </a:rPr>
              <a:t>low melting point (110 – 130</a:t>
            </a:r>
            <a:r>
              <a:rPr lang="en-US" sz="2800" b="0" i="0" dirty="0">
                <a:solidFill>
                  <a:srgbClr val="262262"/>
                </a:solidFill>
                <a:effectLst/>
                <a:latin typeface="Abadi Extra Light" panose="020B0204020104020204" pitchFamily="34" charset="0"/>
              </a:rPr>
              <a:t>°C</a:t>
            </a:r>
            <a:r>
              <a:rPr lang="en-US" sz="2800" b="1" i="0" dirty="0">
                <a:solidFill>
                  <a:srgbClr val="262262"/>
                </a:solidFill>
                <a:effectLst/>
                <a:latin typeface="Abadi Extra Light" panose="020B0204020104020204" pitchFamily="34" charset="0"/>
              </a:rPr>
              <a:t>)</a:t>
            </a:r>
            <a:endParaRPr lang="en-US" sz="2800" b="0" i="0" dirty="0">
              <a:solidFill>
                <a:srgbClr val="262262"/>
              </a:solidFill>
              <a:effectLst/>
              <a:latin typeface="Abadi Extra Light" panose="020B02040201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4172EF-281A-4B14-B451-FC58C7F5E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498" y="821944"/>
            <a:ext cx="2607056" cy="260705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E37BB9-B562-4C91-A303-056F9B842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5777" y="3474067"/>
            <a:ext cx="3108483" cy="2087448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2F1854-6304-4692-A5FB-EB7FB3138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2719" y="2791290"/>
            <a:ext cx="1711410" cy="1711410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A31A1F-07EE-47DA-BBC4-C98A9ECC1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2719" y="4817868"/>
            <a:ext cx="1819578" cy="1819578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725831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C0F51102A2404EA89825F4BD667E2C" ma:contentTypeVersion="16" ma:contentTypeDescription="Create a new document." ma:contentTypeScope="" ma:versionID="171ec73dfead237ff0b9e2020e5bf1a0">
  <xsd:schema xmlns:xsd="http://www.w3.org/2001/XMLSchema" xmlns:xs="http://www.w3.org/2001/XMLSchema" xmlns:p="http://schemas.microsoft.com/office/2006/metadata/properties" xmlns:ns2="a6b8e001-c696-4791-b3eb-897dc1b22138" xmlns:ns3="7ffaef24-4b3d-4a10-9d5a-084a3fd12b91" xmlns:ns4="965ab153-a705-40f0-88c5-05238f194b1d" targetNamespace="http://schemas.microsoft.com/office/2006/metadata/properties" ma:root="true" ma:fieldsID="ecbbb62ca2bfbdc85724b7860be0a584" ns2:_="" ns3:_="" ns4:_="">
    <xsd:import namespace="a6b8e001-c696-4791-b3eb-897dc1b22138"/>
    <xsd:import namespace="7ffaef24-4b3d-4a10-9d5a-084a3fd12b91"/>
    <xsd:import namespace="965ab153-a705-40f0-88c5-05238f194b1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b8e001-c696-4791-b3eb-897dc1b221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ef24-4b3d-4a10-9d5a-084a3fd12b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be86045-e7a1-46d9-91f3-f76c729b68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5ab153-a705-40f0-88c5-05238f194b1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5e56921-bee4-4f73-b9c2-2f9d0fda6ecb}" ma:internalName="TaxCatchAll" ma:showField="CatchAllData" ma:web="965ab153-a705-40f0-88c5-05238f194b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faef24-4b3d-4a10-9d5a-084a3fd12b91">
      <Terms xmlns="http://schemas.microsoft.com/office/infopath/2007/PartnerControls"/>
    </lcf76f155ced4ddcb4097134ff3c332f>
    <TaxCatchAll xmlns="965ab153-a705-40f0-88c5-05238f194b1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D27BA7-D457-4127-9BCB-C4747FF005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b8e001-c696-4791-b3eb-897dc1b22138"/>
    <ds:schemaRef ds:uri="7ffaef24-4b3d-4a10-9d5a-084a3fd12b91"/>
    <ds:schemaRef ds:uri="965ab153-a705-40f0-88c5-05238f194b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69F818-8D26-4566-982C-5C634B3C2250}">
  <ds:schemaRefs>
    <ds:schemaRef ds:uri="http://schemas.microsoft.com/office/2006/metadata/properties"/>
    <ds:schemaRef ds:uri="http://schemas.microsoft.com/office/infopath/2007/PartnerControls"/>
    <ds:schemaRef ds:uri="7ffaef24-4b3d-4a10-9d5a-084a3fd12b91"/>
    <ds:schemaRef ds:uri="965ab153-a705-40f0-88c5-05238f194b1d"/>
  </ds:schemaRefs>
</ds:datastoreItem>
</file>

<file path=customXml/itemProps3.xml><?xml version="1.0" encoding="utf-8"?>
<ds:datastoreItem xmlns:ds="http://schemas.openxmlformats.org/officeDocument/2006/customXml" ds:itemID="{FFA8CAE3-0FEB-45FD-97C1-5F9F29BE38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743</Words>
  <Application>Microsoft Office PowerPoint</Application>
  <PresentationFormat>Widescreen</PresentationFormat>
  <Paragraphs>158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Chemistry of Plastic Plastic degradation and what this means for our oceans</vt:lpstr>
      <vt:lpstr>PowerPoint Presentation</vt:lpstr>
      <vt:lpstr>PowerPoint Presentation</vt:lpstr>
      <vt:lpstr>Every Action Counts to  SAVE OUR SEAS</vt:lpstr>
      <vt:lpstr>Let’s Talk Plastic </vt:lpstr>
      <vt:lpstr>PowerPoint Presentation</vt:lpstr>
      <vt:lpstr>PowerPoint Presentation</vt:lpstr>
      <vt:lpstr>Plastic Structure</vt:lpstr>
      <vt:lpstr>Polyethylene</vt:lpstr>
      <vt:lpstr>Polystyrene</vt:lpstr>
      <vt:lpstr>Polyethylene Terephthalate</vt:lpstr>
      <vt:lpstr>Degradation of Plastics</vt:lpstr>
      <vt:lpstr>Degradation of Plastics </vt:lpstr>
      <vt:lpstr>Bisphenol-A (BPA)</vt:lpstr>
      <vt:lpstr>Micro &amp; Nano Plastics</vt:lpstr>
      <vt:lpstr>Do Your Part!</vt:lpstr>
      <vt:lpstr>Take Action  Now!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 Action Counts to  SAVE OUR SEAS</dc:title>
  <dc:creator>Molly Dushay</dc:creator>
  <cp:lastModifiedBy>Molly Dushay</cp:lastModifiedBy>
  <cp:revision>4</cp:revision>
  <dcterms:created xsi:type="dcterms:W3CDTF">2022-04-13T14:29:59Z</dcterms:created>
  <dcterms:modified xsi:type="dcterms:W3CDTF">2024-08-29T20:53:02Z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0x01010086C0F51102A2404EA89825F4BD667E2C</vt:lpwstr>
  </property>
</Properties>
</file>